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3"/>
  </p:notesMasterIdLst>
  <p:handoutMasterIdLst>
    <p:handoutMasterId r:id="rId114"/>
  </p:handoutMasterIdLst>
  <p:sldIdLst>
    <p:sldId id="446" r:id="rId2"/>
    <p:sldId id="256" r:id="rId3"/>
    <p:sldId id="365" r:id="rId4"/>
    <p:sldId id="258" r:id="rId5"/>
    <p:sldId id="368" r:id="rId6"/>
    <p:sldId id="259" r:id="rId7"/>
    <p:sldId id="369" r:id="rId8"/>
    <p:sldId id="370" r:id="rId9"/>
    <p:sldId id="261" r:id="rId10"/>
    <p:sldId id="371" r:id="rId11"/>
    <p:sldId id="372" r:id="rId12"/>
    <p:sldId id="373" r:id="rId13"/>
    <p:sldId id="374" r:id="rId14"/>
    <p:sldId id="440" r:id="rId15"/>
    <p:sldId id="376" r:id="rId16"/>
    <p:sldId id="263" r:id="rId17"/>
    <p:sldId id="264" r:id="rId18"/>
    <p:sldId id="265" r:id="rId19"/>
    <p:sldId id="445" r:id="rId20"/>
    <p:sldId id="375" r:id="rId21"/>
    <p:sldId id="408" r:id="rId22"/>
    <p:sldId id="447" r:id="rId23"/>
    <p:sldId id="409" r:id="rId24"/>
    <p:sldId id="410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457" r:id="rId33"/>
    <p:sldId id="418" r:id="rId34"/>
    <p:sldId id="419" r:id="rId35"/>
    <p:sldId id="420" r:id="rId36"/>
    <p:sldId id="421" r:id="rId37"/>
    <p:sldId id="422" r:id="rId38"/>
    <p:sldId id="423" r:id="rId39"/>
    <p:sldId id="452" r:id="rId40"/>
    <p:sldId id="424" r:id="rId41"/>
    <p:sldId id="425" r:id="rId42"/>
    <p:sldId id="426" r:id="rId43"/>
    <p:sldId id="427" r:id="rId44"/>
    <p:sldId id="428" r:id="rId45"/>
    <p:sldId id="429" r:id="rId46"/>
    <p:sldId id="448" r:id="rId47"/>
    <p:sldId id="430" r:id="rId48"/>
    <p:sldId id="431" r:id="rId49"/>
    <p:sldId id="432" r:id="rId50"/>
    <p:sldId id="433" r:id="rId51"/>
    <p:sldId id="458" r:id="rId52"/>
    <p:sldId id="434" r:id="rId53"/>
    <p:sldId id="435" r:id="rId54"/>
    <p:sldId id="436" r:id="rId55"/>
    <p:sldId id="437" r:id="rId56"/>
    <p:sldId id="438" r:id="rId57"/>
    <p:sldId id="377" r:id="rId58"/>
    <p:sldId id="320" r:id="rId59"/>
    <p:sldId id="321" r:id="rId60"/>
    <p:sldId id="322" r:id="rId61"/>
    <p:sldId id="378" r:id="rId62"/>
    <p:sldId id="379" r:id="rId63"/>
    <p:sldId id="380" r:id="rId64"/>
    <p:sldId id="381" r:id="rId65"/>
    <p:sldId id="382" r:id="rId66"/>
    <p:sldId id="383" r:id="rId67"/>
    <p:sldId id="384" r:id="rId68"/>
    <p:sldId id="324" r:id="rId69"/>
    <p:sldId id="326" r:id="rId70"/>
    <p:sldId id="385" r:id="rId71"/>
    <p:sldId id="453" r:id="rId72"/>
    <p:sldId id="325" r:id="rId73"/>
    <p:sldId id="386" r:id="rId74"/>
    <p:sldId id="450" r:id="rId75"/>
    <p:sldId id="387" r:id="rId76"/>
    <p:sldId id="454" r:id="rId77"/>
    <p:sldId id="388" r:id="rId78"/>
    <p:sldId id="389" r:id="rId79"/>
    <p:sldId id="390" r:id="rId80"/>
    <p:sldId id="391" r:id="rId81"/>
    <p:sldId id="330" r:id="rId82"/>
    <p:sldId id="331" r:id="rId83"/>
    <p:sldId id="332" r:id="rId84"/>
    <p:sldId id="333" r:id="rId85"/>
    <p:sldId id="392" r:id="rId86"/>
    <p:sldId id="334" r:id="rId87"/>
    <p:sldId id="335" r:id="rId88"/>
    <p:sldId id="336" r:id="rId89"/>
    <p:sldId id="337" r:id="rId90"/>
    <p:sldId id="338" r:id="rId91"/>
    <p:sldId id="339" r:id="rId92"/>
    <p:sldId id="340" r:id="rId93"/>
    <p:sldId id="341" r:id="rId94"/>
    <p:sldId id="342" r:id="rId95"/>
    <p:sldId id="393" r:id="rId96"/>
    <p:sldId id="455" r:id="rId97"/>
    <p:sldId id="456" r:id="rId98"/>
    <p:sldId id="395" r:id="rId99"/>
    <p:sldId id="451" r:id="rId100"/>
    <p:sldId id="396" r:id="rId101"/>
    <p:sldId id="398" r:id="rId102"/>
    <p:sldId id="397" r:id="rId103"/>
    <p:sldId id="399" r:id="rId104"/>
    <p:sldId id="400" r:id="rId105"/>
    <p:sldId id="442" r:id="rId106"/>
    <p:sldId id="443" r:id="rId107"/>
    <p:sldId id="444" r:id="rId108"/>
    <p:sldId id="347" r:id="rId109"/>
    <p:sldId id="348" r:id="rId110"/>
    <p:sldId id="401" r:id="rId111"/>
    <p:sldId id="354" r:id="rId11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DDDDD"/>
    <a:srgbClr val="FFCCFF"/>
    <a:srgbClr val="FF99CC"/>
    <a:srgbClr val="CCFFFF"/>
    <a:srgbClr val="FF0000"/>
    <a:srgbClr val="0099FF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6" autoAdjust="0"/>
    <p:restoredTop sz="78495" autoAdjust="0"/>
  </p:normalViewPr>
  <p:slideViewPr>
    <p:cSldViewPr snapToGrid="0">
      <p:cViewPr>
        <p:scale>
          <a:sx n="60" d="100"/>
          <a:sy n="60" d="100"/>
        </p:scale>
        <p:origin x="-1674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9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notesMaster" Target="notesMasters/notesMaster1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fld id="{DC05374B-ECEA-4D19-8E7F-ED81E3EF47B3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fld id="{EBFB6C97-5EAD-4752-9EC6-E121DAF132D5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CC9C2-C1B5-4899-B992-89E281F9C257}" type="slidenum">
              <a:rPr lang="en-US" altLang="it-IT"/>
              <a:pPr/>
              <a:t>1</a:t>
            </a:fld>
            <a:endParaRPr lang="en-US" altLang="it-IT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Qui andrebbe aggiunta una slide.</a:t>
            </a:r>
          </a:p>
          <a:p>
            <a:r>
              <a:rPr lang="it-IT" dirty="0" smtClean="0"/>
              <a:t>Quando il server riceve un pacchetto di richiesta connessione crea un nuovo </a:t>
            </a:r>
            <a:r>
              <a:rPr lang="it-IT" dirty="0" err="1" smtClean="0"/>
              <a:t>socket</a:t>
            </a:r>
            <a:r>
              <a:rPr lang="it-IT" baseline="0" dirty="0" smtClean="0"/>
              <a:t> e lo lega alle 4 informazioni: SP,DP,S-IP, D-IP</a:t>
            </a:r>
          </a:p>
          <a:p>
            <a:r>
              <a:rPr lang="it-IT" baseline="0" dirty="0" smtClean="0"/>
              <a:t>Da questo momento in poi il nuovo </a:t>
            </a:r>
            <a:r>
              <a:rPr lang="it-IT" baseline="0" dirty="0" err="1" smtClean="0"/>
              <a:t>socket</a:t>
            </a:r>
            <a:r>
              <a:rPr lang="it-IT" baseline="0" dirty="0" smtClean="0"/>
              <a:t> del servente è legato al </a:t>
            </a:r>
            <a:r>
              <a:rPr lang="it-IT" baseline="0" dirty="0" err="1" smtClean="0"/>
              <a:t>socket</a:t>
            </a:r>
            <a:r>
              <a:rPr lang="it-IT" baseline="0" dirty="0" smtClean="0"/>
              <a:t> cliente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13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server web </a:t>
            </a:r>
            <a:r>
              <a:rPr lang="it-IT" dirty="0" err="1" smtClean="0"/>
              <a:t>multithread</a:t>
            </a:r>
            <a:r>
              <a:rPr lang="it-IT" dirty="0" smtClean="0"/>
              <a:t> gestisce le </a:t>
            </a:r>
            <a:r>
              <a:rPr lang="it-IT" dirty="0" err="1" smtClean="0"/>
              <a:t>socket</a:t>
            </a:r>
            <a:r>
              <a:rPr lang="it-IT" baseline="0" dirty="0" smtClean="0"/>
              <a:t> internamente tramite i </a:t>
            </a:r>
            <a:r>
              <a:rPr lang="it-IT" baseline="0" dirty="0" err="1" smtClean="0"/>
              <a:t>threads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14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Un uso incondizionato di UDP può collassare la rete, anche le connessioni TCP</a:t>
            </a:r>
          </a:p>
          <a:p>
            <a:r>
              <a:rPr lang="it-IT" dirty="0" smtClean="0"/>
              <a:t>Si discute sulla possibilità di introdurre controllo di congestione in UDP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16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5884C2-17E6-4A90-8A40-61851F045788}" type="slidenum">
              <a:rPr lang="en-US" altLang="it-IT"/>
              <a:pPr/>
              <a:t>19</a:t>
            </a:fld>
            <a:endParaRPr lang="en-US" altLang="it-IT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it-IT" dirty="0"/>
              <a:t>Kurose and Ross forgot to say anything about wrapping the carry and </a:t>
            </a:r>
            <a:r>
              <a:rPr lang="en-US" dirty="0" smtClean="0"/>
              <a:t>adding it to low order bit</a:t>
            </a:r>
            <a:endParaRPr lang="en-US" altLang="it-IT" dirty="0" smtClean="0"/>
          </a:p>
          <a:p>
            <a:endParaRPr lang="en-US" altLang="it-IT" dirty="0" smtClean="0"/>
          </a:p>
          <a:p>
            <a:r>
              <a:rPr lang="en-US" dirty="0" err="1" smtClean="0"/>
              <a:t>Controllo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errori</a:t>
            </a:r>
            <a:r>
              <a:rPr lang="en-US" dirty="0" smtClean="0"/>
              <a:t> </a:t>
            </a:r>
            <a:r>
              <a:rPr lang="en-US" dirty="0" err="1" smtClean="0"/>
              <a:t>fatto</a:t>
            </a:r>
            <a:r>
              <a:rPr lang="en-US" dirty="0" smtClean="0"/>
              <a:t> </a:t>
            </a:r>
            <a:r>
              <a:rPr lang="en-US" dirty="0" err="1" smtClean="0"/>
              <a:t>anche</a:t>
            </a:r>
            <a:r>
              <a:rPr lang="en-US" dirty="0" smtClean="0"/>
              <a:t> a </a:t>
            </a:r>
            <a:r>
              <a:rPr lang="en-US" dirty="0" err="1" smtClean="0"/>
              <a:t>livello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rete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collegamento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Perchè</a:t>
            </a:r>
            <a:r>
              <a:rPr lang="en-US" baseline="0" dirty="0" smtClean="0"/>
              <a:t> lo </a:t>
            </a:r>
            <a:r>
              <a:rPr lang="en-US" baseline="0" dirty="0" err="1" smtClean="0"/>
              <a:t>fa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anche</a:t>
            </a:r>
            <a:r>
              <a:rPr lang="en-US" baseline="0" dirty="0" smtClean="0"/>
              <a:t> UDP? </a:t>
            </a:r>
            <a:r>
              <a:rPr lang="en-US" baseline="0" dirty="0" err="1" smtClean="0"/>
              <a:t>Perchè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pacchetto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può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danneggiarsi</a:t>
            </a:r>
            <a:r>
              <a:rPr lang="en-US" baseline="0" dirty="0" smtClean="0"/>
              <a:t> in solo in “</a:t>
            </a:r>
            <a:r>
              <a:rPr lang="en-US" baseline="0" dirty="0" err="1" smtClean="0"/>
              <a:t>volo</a:t>
            </a:r>
            <a:r>
              <a:rPr lang="en-US" baseline="0" dirty="0" smtClean="0"/>
              <a:t>” ma </a:t>
            </a:r>
            <a:r>
              <a:rPr lang="en-US" baseline="0" dirty="0" err="1" smtClean="0"/>
              <a:t>anche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nel</a:t>
            </a:r>
            <a:r>
              <a:rPr lang="en-US" baseline="0" dirty="0" smtClean="0"/>
              <a:t> router, o </a:t>
            </a:r>
            <a:r>
              <a:rPr lang="en-US" baseline="0" dirty="0" err="1" smtClean="0"/>
              <a:t>altrove</a:t>
            </a:r>
            <a:endParaRPr lang="en-US" baseline="0" dirty="0" smtClean="0"/>
          </a:p>
          <a:p>
            <a:r>
              <a:rPr lang="en-US" baseline="0" dirty="0" smtClean="0"/>
              <a:t>I </a:t>
            </a:r>
            <a:r>
              <a:rPr lang="en-US" baseline="0" dirty="0" err="1" smtClean="0"/>
              <a:t>livelli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inferiori</a:t>
            </a:r>
            <a:r>
              <a:rPr lang="en-US" baseline="0" dirty="0" smtClean="0"/>
              <a:t> non </a:t>
            </a:r>
            <a:r>
              <a:rPr lang="en-US" baseline="0" dirty="0" err="1" smtClean="0"/>
              <a:t>garantiscono</a:t>
            </a:r>
            <a:r>
              <a:rPr lang="en-US" baseline="0" dirty="0" smtClean="0"/>
              <a:t> (o </a:t>
            </a:r>
            <a:r>
              <a:rPr lang="en-US" baseline="0" dirty="0" err="1" smtClean="0"/>
              <a:t>possono</a:t>
            </a:r>
            <a:r>
              <a:rPr lang="en-US" baseline="0" dirty="0" smtClean="0"/>
              <a:t> non </a:t>
            </a:r>
            <a:r>
              <a:rPr lang="en-US" baseline="0" dirty="0" err="1" smtClean="0"/>
              <a:t>garantire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controllo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errori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UDP non </a:t>
            </a:r>
            <a:r>
              <a:rPr lang="en-US" baseline="0" dirty="0" err="1" smtClean="0"/>
              <a:t>fà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nulla</a:t>
            </a:r>
            <a:r>
              <a:rPr lang="en-US" baseline="0" dirty="0" smtClean="0"/>
              <a:t> x </a:t>
            </a:r>
            <a:r>
              <a:rPr lang="en-US" baseline="0" dirty="0" err="1" smtClean="0"/>
              <a:t>gestire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errore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Errori</a:t>
            </a:r>
            <a:r>
              <a:rPr lang="en-US" baseline="0" dirty="0" smtClean="0"/>
              <a:t> non </a:t>
            </a:r>
            <a:r>
              <a:rPr lang="en-US" baseline="0" dirty="0" err="1" smtClean="0"/>
              <a:t>rilevati</a:t>
            </a:r>
            <a:r>
              <a:rPr lang="en-US" baseline="0" dirty="0" smtClean="0"/>
              <a:t>?</a:t>
            </a:r>
            <a:endParaRPr lang="en-US" altLang="it-IT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75594-B6FD-4B5F-92AD-FBD81A0F4330}" type="slidenum">
              <a:rPr lang="en-US" altLang="it-IT"/>
              <a:pPr/>
              <a:t>22</a:t>
            </a:fld>
            <a:endParaRPr lang="en-US" altLang="it-IT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Canale affidabile</a:t>
            </a:r>
          </a:p>
          <a:p>
            <a:r>
              <a:rPr lang="it-IT" dirty="0" smtClean="0"/>
              <a:t>Si suppone che il ricevente possa ricevere tutti i dati trasmessi e non chiede al mittente</a:t>
            </a:r>
            <a:r>
              <a:rPr lang="it-IT" baseline="0" dirty="0" smtClean="0"/>
              <a:t> di rallentare (no controllo di flusso)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25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26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Rientra nella classe di protocolli ARQ (</a:t>
            </a:r>
            <a:r>
              <a:rPr lang="it-IT" dirty="0" err="1" smtClean="0"/>
              <a:t>Automatic</a:t>
            </a:r>
            <a:r>
              <a:rPr lang="it-IT" dirty="0" smtClean="0"/>
              <a:t> </a:t>
            </a:r>
            <a:r>
              <a:rPr lang="it-IT" dirty="0" err="1" smtClean="0"/>
              <a:t>repeat</a:t>
            </a:r>
            <a:r>
              <a:rPr lang="it-IT" dirty="0" smtClean="0"/>
              <a:t> </a:t>
            </a:r>
            <a:r>
              <a:rPr lang="it-IT" dirty="0" err="1" smtClean="0"/>
              <a:t>request</a:t>
            </a:r>
            <a:r>
              <a:rPr lang="it-IT" dirty="0" smtClean="0"/>
              <a:t>) garantiscono affidabilità tramite ritrasmissione.</a:t>
            </a:r>
          </a:p>
          <a:p>
            <a:r>
              <a:rPr lang="it-IT" dirty="0" smtClean="0"/>
              <a:t>Sfruttano 3 meccanismi:</a:t>
            </a:r>
          </a:p>
          <a:p>
            <a:r>
              <a:rPr lang="it-IT" dirty="0" smtClean="0"/>
              <a:t>	1. rilevamento di errore</a:t>
            </a:r>
          </a:p>
          <a:p>
            <a:r>
              <a:rPr lang="it-IT" dirty="0" smtClean="0"/>
              <a:t>	2. feedback del destinatario (ACK/NACK)</a:t>
            </a:r>
          </a:p>
          <a:p>
            <a:r>
              <a:rPr lang="it-IT" dirty="0" smtClean="0"/>
              <a:t>	3. ritrasmissione</a:t>
            </a:r>
          </a:p>
          <a:p>
            <a:endParaRPr lang="it-IT" dirty="0" smtClean="0"/>
          </a:p>
          <a:p>
            <a:r>
              <a:rPr lang="it-IT" dirty="0" smtClean="0"/>
              <a:t>E’ un protocollo di tipo </a:t>
            </a:r>
            <a:r>
              <a:rPr lang="it-IT" dirty="0" err="1" smtClean="0"/>
              <a:t>STOP&amp;WAIT</a:t>
            </a:r>
            <a:r>
              <a:rPr lang="it-IT" baseline="0" dirty="0" smtClean="0"/>
              <a:t> (non trasmette mai più di un pacchetto per volta)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27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Come si gestisce la corruzione/perdita di ACK/NACK?  	(per ora escludiamo la perdita)</a:t>
            </a:r>
          </a:p>
          <a:p>
            <a:pPr>
              <a:buFontTx/>
              <a:buChar char="-"/>
            </a:pPr>
            <a:r>
              <a:rPr lang="it-IT" dirty="0" smtClean="0"/>
              <a:t> ACK/NACK dell’ACK/NACK (ma non si finisce più)</a:t>
            </a:r>
          </a:p>
          <a:p>
            <a:pPr>
              <a:buFontTx/>
              <a:buChar char="-"/>
            </a:pPr>
            <a:r>
              <a:rPr lang="it-IT" baseline="0" dirty="0" smtClean="0"/>
              <a:t> </a:t>
            </a:r>
            <a:r>
              <a:rPr lang="it-IT" dirty="0" smtClean="0"/>
              <a:t>aggiungere bit di correzione di errore (ma se il ACK/NACK si perde non è una soluzione riutilizzabile !</a:t>
            </a:r>
            <a:r>
              <a:rPr lang="it-IT" baseline="0" dirty="0" smtClean="0"/>
              <a:t>)</a:t>
            </a:r>
          </a:p>
          <a:p>
            <a:pPr>
              <a:buFontTx/>
              <a:buChar char="-"/>
            </a:pPr>
            <a:r>
              <a:rPr lang="it-IT" baseline="0" dirty="0" smtClean="0"/>
              <a:t> se ACK/NACK alterato si </a:t>
            </a:r>
            <a:r>
              <a:rPr lang="it-IT" baseline="0" dirty="0" err="1" smtClean="0"/>
              <a:t>ri-invia</a:t>
            </a:r>
            <a:r>
              <a:rPr lang="it-IT" baseline="0" dirty="0" smtClean="0"/>
              <a:t> il pacchetto =&gt; pacchetti duplicati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30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31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E9257-69C5-4915-A6C4-80340166B05F}" type="slidenum">
              <a:rPr lang="en-US" altLang="it-IT"/>
              <a:pPr/>
              <a:t>2</a:t>
            </a:fld>
            <a:endParaRPr lang="en-US" altLang="it-IT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Fagli</a:t>
            </a:r>
            <a:r>
              <a:rPr lang="it-IT" dirty="0" smtClean="0"/>
              <a:t> fare per esercizio l’automa completo (se resta ancora </a:t>
            </a:r>
            <a:r>
              <a:rPr lang="it-IT" dirty="0" err="1" smtClean="0"/>
              <a:t>tempo…</a:t>
            </a:r>
            <a:r>
              <a:rPr lang="it-IT" dirty="0" smtClean="0"/>
              <a:t>)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36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Può capitare che scatti un timeout mentre siamo in attesa di ACK 0 (o 1) </a:t>
            </a:r>
            <a:r>
              <a:rPr lang="it-IT" baseline="0" dirty="0" smtClean="0"/>
              <a:t>mentre l’ACK è ancora in viaggio.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Così  </a:t>
            </a:r>
            <a:r>
              <a:rPr lang="it-IT" baseline="0" dirty="0" err="1" smtClean="0"/>
              <a:t>reinviamo</a:t>
            </a:r>
            <a:r>
              <a:rPr lang="it-IT" baseline="0" dirty="0" smtClean="0"/>
              <a:t> il pacchetto </a:t>
            </a:r>
            <a:r>
              <a:rPr lang="it-IT" dirty="0" smtClean="0"/>
              <a:t>e finisce che riceviamo due ACK. Il primo causa la transizione, il secondo viene ignorato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38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Farglielo </a:t>
            </a:r>
            <a:r>
              <a:rPr lang="it-IT" dirty="0" smtClean="0"/>
              <a:t>fare per esercizio (se devi</a:t>
            </a:r>
            <a:r>
              <a:rPr lang="it-IT" baseline="0" dirty="0" smtClean="0"/>
              <a:t> interrompere qui per via del tempo).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2BDF4-47A1-4D9C-B522-A155FED4433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 </a:t>
            </a:r>
            <a:r>
              <a:rPr lang="en-US" dirty="0" err="1" smtClean="0"/>
              <a:t>notare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, </a:t>
            </a:r>
            <a:r>
              <a:rPr lang="en-US" dirty="0" err="1" smtClean="0"/>
              <a:t>maggiore</a:t>
            </a:r>
            <a:r>
              <a:rPr lang="en-US" dirty="0" smtClean="0"/>
              <a:t> è la </a:t>
            </a:r>
            <a:r>
              <a:rPr lang="en-US" dirty="0" err="1" smtClean="0"/>
              <a:t>distanza</a:t>
            </a:r>
            <a:r>
              <a:rPr lang="en-US" dirty="0" smtClean="0"/>
              <a:t> (RTT) e </a:t>
            </a:r>
            <a:r>
              <a:rPr lang="en-US" dirty="0" err="1" smtClean="0"/>
              <a:t>peggiori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sono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prestazioni</a:t>
            </a:r>
            <a:r>
              <a:rPr lang="en-US" baseline="0" dirty="0" smtClean="0"/>
              <a:t>. Come pure </a:t>
            </a:r>
            <a:r>
              <a:rPr lang="en-US" baseline="0" dirty="0" err="1" smtClean="0"/>
              <a:t>più</a:t>
            </a:r>
            <a:r>
              <a:rPr lang="en-US" baseline="0" dirty="0" smtClean="0"/>
              <a:t> alto è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tasso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trasmissione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più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sono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prestazioni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 </a:t>
            </a:r>
            <a:r>
              <a:rPr lang="en-US" baseline="0" dirty="0" err="1" smtClean="0"/>
              <a:t>Stop&amp;Wait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collegamenti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lenti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brevi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43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9F84D1-D99E-4F60-B121-522E3E9EFA82}" type="slidenum">
              <a:rPr lang="en-US" altLang="it-IT"/>
              <a:pPr/>
              <a:t>46</a:t>
            </a:fld>
            <a:endParaRPr lang="en-US" altLang="it-IT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Default: intendilo come qualsiasi pacchetto ricevuto che non rientri negli altri casi (c’è un solo altro</a:t>
            </a:r>
            <a:r>
              <a:rPr lang="it-IT" baseline="0" dirty="0" smtClean="0"/>
              <a:t> caso: </a:t>
            </a:r>
            <a:r>
              <a:rPr lang="it-IT" dirty="0" smtClean="0"/>
              <a:t>ricevuto corretto e nella sequenza giusta)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Il ricevitore scarta i pacchetti fuori sequenza. Può sembrare stupido, ma così non deve bufferizzarli, li può mandare direttamente all’applicazione nell’ordine corretto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49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Finestra di 4 pacchetti (N=4)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50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51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52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Non a caso il </a:t>
            </a:r>
            <a:r>
              <a:rPr lang="it-IT" dirty="0" err="1" smtClean="0"/>
              <a:t>Selective</a:t>
            </a:r>
            <a:r>
              <a:rPr lang="it-IT" dirty="0" smtClean="0"/>
              <a:t> </a:t>
            </a:r>
            <a:r>
              <a:rPr lang="it-IT" dirty="0" err="1" smtClean="0"/>
              <a:t>repear</a:t>
            </a:r>
            <a:r>
              <a:rPr lang="it-IT" dirty="0" smtClean="0"/>
              <a:t> usa uno</a:t>
            </a:r>
            <a:r>
              <a:rPr lang="it-IT" baseline="0" dirty="0" smtClean="0"/>
              <a:t> spazio di numeri di sequenza almeno doppio della dimensione della finestra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Il problema dei pacchetti duplicati si può</a:t>
            </a:r>
            <a:r>
              <a:rPr lang="it-IT" baseline="0" dirty="0" smtClean="0"/>
              <a:t> presentare anche con numeri di sequenza molto grandi. La rete infatti può riordinare/ritardare arbitrariamente i pacchetti. Per evitare che un pacchetto arrivi con troppo ritardo si usano i “</a:t>
            </a:r>
            <a:r>
              <a:rPr lang="it-IT" baseline="0" dirty="0" err="1" smtClean="0"/>
              <a:t>time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to</a:t>
            </a:r>
            <a:r>
              <a:rPr lang="it-IT" baseline="0" dirty="0" smtClean="0"/>
              <a:t> live”, ad esempio nelle estensioni TCP x reti ad alta velocità si assume che il massimo tempo di vita di un pacchetto sia di 3 minuti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56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2D9C54-320B-415F-AF9E-3EF890742E33}" type="slidenum">
              <a:rPr lang="en-US" altLang="it-IT"/>
              <a:pPr/>
              <a:t>3</a:t>
            </a:fld>
            <a:endParaRPr lang="en-US" altLang="it-IT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Handshake</a:t>
            </a:r>
            <a:r>
              <a:rPr lang="it-IT" dirty="0" smtClean="0"/>
              <a:t> a 3 vie (la “terza via” può trasportare anche dati)</a:t>
            </a:r>
          </a:p>
          <a:p>
            <a:endParaRPr lang="it-IT" dirty="0" smtClean="0"/>
          </a:p>
          <a:p>
            <a:r>
              <a:rPr lang="it-IT" dirty="0" smtClean="0"/>
              <a:t>MSS scelto in modo che un segmento TCP stia in un pacchetto di livello collegamento (valori tipici dei</a:t>
            </a:r>
            <a:r>
              <a:rPr lang="it-IT" baseline="0" dirty="0" smtClean="0"/>
              <a:t> pacchetti</a:t>
            </a:r>
            <a:r>
              <a:rPr lang="it-IT" dirty="0" smtClean="0"/>
              <a:t>: 1460, 536 e 512 byte)</a:t>
            </a:r>
          </a:p>
          <a:p>
            <a:r>
              <a:rPr lang="it-IT" dirty="0" smtClean="0"/>
              <a:t>MSS indica la sola dimensione dei dati in un segmento TCP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58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Header</a:t>
            </a:r>
            <a:r>
              <a:rPr lang="it-IT" dirty="0" smtClean="0"/>
              <a:t> occupa tipicamente 20 </a:t>
            </a:r>
            <a:r>
              <a:rPr lang="it-IT" dirty="0" err="1" smtClean="0"/>
              <a:t>bytes</a:t>
            </a:r>
            <a:endParaRPr lang="it-IT" dirty="0" smtClean="0"/>
          </a:p>
          <a:p>
            <a:r>
              <a:rPr lang="it-IT" dirty="0" smtClean="0"/>
              <a:t>Campo Dati = MSS &gt;=1 byte</a:t>
            </a:r>
          </a:p>
          <a:p>
            <a:endParaRPr lang="it-IT" dirty="0" smtClean="0"/>
          </a:p>
          <a:p>
            <a:r>
              <a:rPr lang="it-IT" dirty="0" smtClean="0"/>
              <a:t>Campo opzioni: usato ad esempio per negoziare il valore di MSS</a:t>
            </a:r>
          </a:p>
          <a:p>
            <a:endParaRPr lang="it-IT" dirty="0" smtClean="0"/>
          </a:p>
          <a:p>
            <a:r>
              <a:rPr lang="it-IT" dirty="0" err="1" smtClean="0"/>
              <a:t>Flag</a:t>
            </a:r>
            <a:r>
              <a:rPr lang="it-IT" baseline="0" dirty="0" smtClean="0"/>
              <a:t> </a:t>
            </a:r>
            <a:r>
              <a:rPr lang="it-IT" dirty="0" smtClean="0"/>
              <a:t>R,S,F usati per aprire chiudere connessione</a:t>
            </a:r>
          </a:p>
          <a:p>
            <a:r>
              <a:rPr lang="it-IT" dirty="0" err="1" smtClean="0"/>
              <a:t>Flag</a:t>
            </a:r>
            <a:r>
              <a:rPr lang="it-IT" dirty="0" smtClean="0"/>
              <a:t> A indica che il segmento trasporta (anche) un ACK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59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Numeri di sequenza iniziano con un numero casuale per ridurre la probabilità che vecchi segmenti in volo possano confondere il protocollo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r>
              <a:rPr lang="it-IT" dirty="0" smtClean="0"/>
              <a:t>Connessione bidirezionale, il cliente e il servente hanno due numeri di sequenza iniziali. </a:t>
            </a:r>
          </a:p>
          <a:p>
            <a:r>
              <a:rPr lang="it-IT" dirty="0" smtClean="0"/>
              <a:t>Telnet rispedisce sempre indietro i caratteri ricevuti dal server per stamparli a monitor del cliente come conferma visiva per l’utente</a:t>
            </a:r>
          </a:p>
          <a:p>
            <a:endParaRPr lang="it-IT" dirty="0" smtClean="0"/>
          </a:p>
          <a:p>
            <a:r>
              <a:rPr lang="it-IT" dirty="0" smtClean="0"/>
              <a:t>In questo esempio:</a:t>
            </a:r>
          </a:p>
          <a:p>
            <a:r>
              <a:rPr lang="it-IT" dirty="0" smtClean="0"/>
              <a:t> 42 per </a:t>
            </a:r>
            <a:r>
              <a:rPr lang="it-IT" dirty="0" err="1" smtClean="0"/>
              <a:t>comunic</a:t>
            </a:r>
            <a:r>
              <a:rPr lang="it-IT" dirty="0" smtClean="0"/>
              <a:t>. Da A </a:t>
            </a:r>
            <a:r>
              <a:rPr lang="it-IT" dirty="0" err="1" smtClean="0"/>
              <a:t>a</a:t>
            </a:r>
            <a:r>
              <a:rPr lang="it-IT" dirty="0" smtClean="0"/>
              <a:t> B </a:t>
            </a:r>
          </a:p>
          <a:p>
            <a:r>
              <a:rPr lang="it-IT" dirty="0" smtClean="0"/>
              <a:t> 79 per </a:t>
            </a:r>
            <a:r>
              <a:rPr lang="it-IT" dirty="0" err="1" smtClean="0"/>
              <a:t>comunic</a:t>
            </a:r>
            <a:r>
              <a:rPr lang="it-IT" dirty="0" smtClean="0"/>
              <a:t>. Da B a </a:t>
            </a:r>
            <a:r>
              <a:rPr lang="it-IT" dirty="0" err="1" smtClean="0"/>
              <a:t>A</a:t>
            </a:r>
            <a:endParaRPr lang="it-IT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60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Stimatore con “</a:t>
            </a:r>
            <a:r>
              <a:rPr lang="it-IT" dirty="0" err="1" smtClean="0"/>
              <a:t>aging</a:t>
            </a:r>
            <a:r>
              <a:rPr lang="it-IT" dirty="0" smtClean="0"/>
              <a:t>” esponenziale (media mobile esponenziale ponderata)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62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BD570-C290-4665-89CD-8F0827D12B8D}" type="slidenum">
              <a:rPr lang="en-US" altLang="it-IT"/>
              <a:pPr/>
              <a:t>69</a:t>
            </a:fld>
            <a:endParaRPr lang="en-US" altLang="it-IT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A281C-57C4-4EC4-B99C-409D6B945347}" type="slidenum">
              <a:rPr lang="en-US" altLang="it-IT"/>
              <a:pPr/>
              <a:t>74</a:t>
            </a:fld>
            <a:endParaRPr lang="en-US" altLang="it-IT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Se ricevo 3 </a:t>
            </a:r>
            <a:r>
              <a:rPr lang="it-IT" dirty="0" err="1" smtClean="0"/>
              <a:t>ack</a:t>
            </a:r>
            <a:r>
              <a:rPr lang="it-IT" dirty="0" smtClean="0"/>
              <a:t> uguali è praticamente certo che un segmento si è perso: significa che il ricevente ha ricevuto dei segmenti successivi (fuori ordine)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75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Perché a tre vie? Perché il server alloca i buffer, ma se si perde l’ACK-FIN restano</a:t>
            </a:r>
            <a:r>
              <a:rPr lang="it-IT" baseline="0" dirty="0" smtClean="0"/>
              <a:t> allocati per niente. Vuole essere sicuro. 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81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NOTA: bit RST – il</a:t>
            </a:r>
            <a:r>
              <a:rPr lang="it-IT" baseline="0" dirty="0" smtClean="0"/>
              <a:t> server invia indietro un segmento con bit RST se riceve un segmento SYN per una porta ma su quella porta non ha </a:t>
            </a:r>
            <a:r>
              <a:rPr lang="it-IT" baseline="0" dirty="0" err="1" smtClean="0"/>
              <a:t>socket</a:t>
            </a:r>
            <a:r>
              <a:rPr lang="it-IT" baseline="0" dirty="0" smtClean="0"/>
              <a:t> attivi (intende dire non rimandarlo!)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82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Caso 1: router con buffer di capacità infinita</a:t>
            </a:r>
          </a:p>
          <a:p>
            <a:endParaRPr lang="it-IT" dirty="0" smtClean="0"/>
          </a:p>
          <a:p>
            <a:r>
              <a:rPr lang="it-IT" dirty="0" smtClean="0"/>
              <a:t>C: capacità del link di uscita dal router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87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7025E-DEDD-467B-A514-D547C2538CF2}" type="slidenum">
              <a:rPr lang="en-US" altLang="it-IT"/>
              <a:pPr/>
              <a:t>4</a:t>
            </a:fld>
            <a:endParaRPr lang="en-US" altLang="it-IT"/>
          </a:p>
        </p:txBody>
      </p:sp>
      <p:sp>
        <p:nvSpPr>
          <p:cNvPr id="34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Capacità di uscita: C, 2 </a:t>
            </a:r>
            <a:r>
              <a:rPr lang="it-IT" dirty="0" err="1" smtClean="0"/>
              <a:t>host</a:t>
            </a:r>
            <a:r>
              <a:rPr lang="it-IT" dirty="0" smtClean="0"/>
              <a:t> trasmettono (quindi ognuno statisticamente ha a disposizione R/2)</a:t>
            </a:r>
          </a:p>
          <a:p>
            <a:endParaRPr lang="it-IT" dirty="0" smtClean="0"/>
          </a:p>
          <a:p>
            <a:r>
              <a:rPr lang="it-IT" dirty="0" smtClean="0"/>
              <a:t>Caso a: mittente sa</a:t>
            </a:r>
            <a:r>
              <a:rPr lang="it-IT" baseline="0" dirty="0" smtClean="0"/>
              <a:t> per magia se il router ha buffer liberi e si astiene dal trasmettere se non ce ne sono</a:t>
            </a:r>
          </a:p>
          <a:p>
            <a:r>
              <a:rPr lang="it-IT" baseline="0" dirty="0" smtClean="0"/>
              <a:t>Non c’è perdita di pacchetti</a:t>
            </a:r>
          </a:p>
          <a:p>
            <a:endParaRPr lang="it-IT" dirty="0" smtClean="0"/>
          </a:p>
          <a:p>
            <a:r>
              <a:rPr lang="it-IT" dirty="0" smtClean="0"/>
              <a:t>Caso b: mittente ritrasmette solo se è sicuro che un pacchetto è perso. In questo caso esce meno (circa R/3) perché ho perdita e ritrasmissione</a:t>
            </a:r>
          </a:p>
          <a:p>
            <a:endParaRPr lang="it-IT" dirty="0" smtClean="0"/>
          </a:p>
          <a:p>
            <a:r>
              <a:rPr lang="it-IT" dirty="0" smtClean="0"/>
              <a:t>Caso c: ho timeout prematuri, ogni pacchetto viene trasmesso 2 volte.</a:t>
            </a:r>
            <a:r>
              <a:rPr lang="it-IT" baseline="0" dirty="0" smtClean="0"/>
              <a:t> In uscita ho ¼ della capacità.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89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4 </a:t>
            </a:r>
            <a:r>
              <a:rPr lang="it-IT" dirty="0" err="1" smtClean="0"/>
              <a:t>host</a:t>
            </a:r>
            <a:r>
              <a:rPr lang="it-IT" dirty="0" smtClean="0"/>
              <a:t> identici</a:t>
            </a:r>
            <a:r>
              <a:rPr lang="it-IT" baseline="0" dirty="0" smtClean="0"/>
              <a:t> che immettono stesso traffico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90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Esistono anche proposte per far controllo della congestione assistita della rete in TCP</a:t>
            </a:r>
          </a:p>
          <a:p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Router inviano messaggi di tipo “sono congestionato!”</a:t>
            </a:r>
          </a:p>
          <a:p>
            <a:pPr>
              <a:buFontTx/>
              <a:buNone/>
            </a:pP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Router marcano</a:t>
            </a:r>
            <a:r>
              <a:rPr lang="it-IT" baseline="0" dirty="0" smtClean="0"/>
              <a:t> messaggi per avvisare destinazione che sono congestionati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92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Celle</a:t>
            </a:r>
            <a:r>
              <a:rPr lang="it-IT" baseline="0" dirty="0" smtClean="0"/>
              <a:t> RM: pacchetti di controllo. I router (detti qui </a:t>
            </a:r>
            <a:r>
              <a:rPr lang="it-IT" baseline="0" dirty="0" err="1" smtClean="0"/>
              <a:t>Switch</a:t>
            </a:r>
            <a:r>
              <a:rPr lang="it-IT" baseline="0" dirty="0" smtClean="0"/>
              <a:t>) settano questi bit per notificare il loro stato. Il destinatario li reinvia al mittente che aggiusta di conseguenza il traffico immesso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93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EFCI: </a:t>
            </a:r>
            <a:r>
              <a:rPr lang="it-IT" dirty="0" err="1" smtClean="0"/>
              <a:t>flag</a:t>
            </a:r>
            <a:r>
              <a:rPr lang="it-IT" dirty="0" smtClean="0"/>
              <a:t> nei pacchetti dati</a:t>
            </a:r>
            <a:r>
              <a:rPr lang="it-IT" baseline="0" dirty="0" smtClean="0"/>
              <a:t> che può essere impostato dai router per indicare congestione.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94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L’aumento di 1MSS</a:t>
            </a:r>
            <a:r>
              <a:rPr lang="it-IT" baseline="0" dirty="0" smtClean="0"/>
              <a:t> per ACK provoca in pratica un aumento esponenziale!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98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60AC6E-892B-4FED-B351-609E5AA846A6}" type="slidenum">
              <a:rPr lang="en-US" altLang="it-IT"/>
              <a:pPr/>
              <a:t>99</a:t>
            </a:fld>
            <a:endParaRPr lang="en-US" altLang="it-IT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Dopo la prima “perdita” segnalata da 3 ACK duplicati si dimezza la finestra</a:t>
            </a:r>
            <a:r>
              <a:rPr lang="it-IT" baseline="0" dirty="0" smtClean="0"/>
              <a:t> e si inizia a incrementare ma in modo lineare (1MSS ogni volta che tutta la finestra è stata riscontrata)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/>
              <a:t>NOTA: se invece arriva timeout si riporta la finestra a 1MSS e si ricomincia daccapo!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101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102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La crescita esponenziale fino a </a:t>
            </a:r>
            <a:r>
              <a:rPr lang="it-IT" dirty="0" err="1" smtClean="0"/>
              <a:t>threshold</a:t>
            </a:r>
            <a:r>
              <a:rPr lang="it-IT" dirty="0" smtClean="0"/>
              <a:t>, dopo diventa lineare!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103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968B30-86C4-4586-AEED-AAF69A49E64C}" type="slidenum">
              <a:rPr lang="en-US" altLang="it-IT"/>
              <a:pPr/>
              <a:t>5</a:t>
            </a:fld>
            <a:endParaRPr lang="en-US" altLang="it-IT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Quando viene ripristinato il valore di </a:t>
            </a:r>
            <a:r>
              <a:rPr lang="it-IT" dirty="0" err="1" smtClean="0"/>
              <a:t>threshold</a:t>
            </a:r>
            <a:r>
              <a:rPr lang="it-IT" dirty="0" smtClean="0"/>
              <a:t>? Penso quando si comincia nuovamente con</a:t>
            </a:r>
            <a:r>
              <a:rPr lang="it-IT" baseline="0" dirty="0" smtClean="0"/>
              <a:t> lo slow start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105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Si considera la fase lineare. Quando il </a:t>
            </a:r>
            <a:r>
              <a:rPr lang="it-IT" dirty="0" err="1" smtClean="0"/>
              <a:t>throughput</a:t>
            </a:r>
            <a:r>
              <a:rPr lang="it-IT" baseline="0" dirty="0" smtClean="0"/>
              <a:t> raggiunge W/RTT si perde un pacchetto (si arriva a saturare il </a:t>
            </a:r>
            <a:r>
              <a:rPr lang="it-IT" baseline="0" dirty="0" err="1" smtClean="0"/>
              <a:t>router…</a:t>
            </a:r>
            <a:r>
              <a:rPr lang="it-IT" baseline="0" dirty="0" smtClean="0"/>
              <a:t>), quindi è la media tra W/RTT e W/2RTT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106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Questa formula è proprio tirata lì. Non è affatto chiara.</a:t>
            </a:r>
          </a:p>
          <a:p>
            <a:endParaRPr lang="it-IT" dirty="0" smtClean="0"/>
          </a:p>
          <a:p>
            <a:r>
              <a:rPr lang="it-IT" dirty="0" smtClean="0"/>
              <a:t>Poi non torna, 10Gbps dovrebbe avere una finestra 10 volte più </a:t>
            </a:r>
            <a:r>
              <a:rPr lang="it-IT" dirty="0" err="1" smtClean="0"/>
              <a:t>grande…</a:t>
            </a:r>
            <a:endParaRPr lang="it-IT" dirty="0" smtClean="0"/>
          </a:p>
          <a:p>
            <a:r>
              <a:rPr lang="it-IT" dirty="0" smtClean="0"/>
              <a:t>Perché poi SQRT(L)?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107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 parte da A, entrambe aumentano, poi c’è una perdita</a:t>
            </a:r>
          </a:p>
          <a:p>
            <a:r>
              <a:rPr lang="it-IT" dirty="0" smtClean="0"/>
              <a:t>Entrambe si dimezzano (C) ma siccome conn1 è &gt; conn2</a:t>
            </a:r>
            <a:r>
              <a:rPr lang="it-IT" baseline="0" dirty="0" smtClean="0"/>
              <a:t> viene ridotta di più, le differenze si assottigliano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109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97DB37-537C-4942-BC43-F2C00DEE03B6}" type="slidenum">
              <a:rPr lang="en-US" altLang="it-IT"/>
              <a:pPr/>
              <a:t>111</a:t>
            </a:fld>
            <a:endParaRPr lang="en-US" altLang="it-IT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057D5-8736-4A7A-AACC-E707F6AA4007}" type="slidenum">
              <a:rPr lang="en-US" altLang="it-IT"/>
              <a:pPr/>
              <a:t>6</a:t>
            </a:fld>
            <a:endParaRPr lang="en-US" altLang="it-IT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0ADC6-9347-4757-B90D-E5263E205FEF}" type="slidenum">
              <a:rPr lang="en-US" altLang="it-IT"/>
              <a:pPr/>
              <a:t>7</a:t>
            </a:fld>
            <a:endParaRPr lang="en-US" altLang="it-IT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Fai vedere l’RFC 3232 dal sito della </a:t>
            </a:r>
            <a:r>
              <a:rPr lang="it-IT" dirty="0" err="1" smtClean="0"/>
              <a:t>IANA.org</a:t>
            </a:r>
            <a:endParaRPr lang="it-IT" dirty="0" smtClean="0"/>
          </a:p>
          <a:p>
            <a:endParaRPr lang="en-US" dirty="0" smtClean="0"/>
          </a:p>
          <a:p>
            <a:r>
              <a:rPr lang="en-US" dirty="0" smtClean="0"/>
              <a:t>http://www.iana.org/assignments/service-names-port-numbers/service-names-port-numbers.xml</a:t>
            </a:r>
          </a:p>
          <a:p>
            <a:endParaRPr lang="en-US" dirty="0" smtClean="0"/>
          </a:p>
          <a:p>
            <a:r>
              <a:rPr lang="en-US" dirty="0" err="1" smtClean="0"/>
              <a:t>Anche</a:t>
            </a:r>
            <a:r>
              <a:rPr lang="en-US" dirty="0" smtClean="0"/>
              <a:t> in </a:t>
            </a:r>
            <a:r>
              <a:rPr lang="en-US" dirty="0" err="1" smtClean="0"/>
              <a:t>pdf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9</a:t>
            </a:fld>
            <a:endParaRPr lang="en-US" alt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SP: Source Port</a:t>
            </a:r>
          </a:p>
          <a:p>
            <a:r>
              <a:rPr lang="en-US" sz="2400" dirty="0" smtClean="0"/>
              <a:t>DP: Destination Port</a:t>
            </a:r>
            <a:endParaRPr lang="en-US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B6C97-5EAD-4752-9EC6-E121DAF132D5}" type="slidenum">
              <a:rPr lang="en-US" altLang="it-IT" smtClean="0"/>
              <a:pPr/>
              <a:t>11</a:t>
            </a:fld>
            <a:endParaRPr lang="en-US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D22A6194-94DF-4490-98F6-16C54981E81A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F087DED3-DB2E-4062-8DDB-CAFB8950AFC6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F13ABCC4-9061-44B2-946A-B54DFBA9BDC2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4A79C83F-EEC3-4235-AA22-2DA8312660E1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D8042E67-DDC6-4271-99B8-BB55D298E3FC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74415A7D-8E56-414D-AB91-384C0F060306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35590E33-FEF8-4F5E-98C8-3A69DCB7EFF3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9D721D4A-C258-491D-91DC-E393EB19AEBB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D332B87B-3244-4B99-9B35-97CF52C60D5F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BAC6C430-4044-4998-9694-C661CF2CF9CF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it-IT"/>
              <a:t>3-</a:t>
            </a:r>
            <a:fld id="{04275A18-4792-45C2-BDB8-56385D75F30C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Times New Roman" pitchFamily="18" charset="0"/>
              </a:defRPr>
            </a:lvl1pPr>
          </a:lstStyle>
          <a:p>
            <a:endParaRPr lang="en-US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10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r>
              <a:rPr lang="en-US" altLang="it-IT"/>
              <a:t>Transport Layer</a:t>
            </a:r>
            <a:endParaRPr lang="en-US" altLang="it-IT">
              <a:latin typeface="Times New Roman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2925" y="6400800"/>
            <a:ext cx="67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r>
              <a:rPr lang="en-US" altLang="it-IT"/>
              <a:t>3-</a:t>
            </a:r>
            <a:fld id="{7EB64257-5C01-4924-8BA1-1B885275023E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43.bin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45.bin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8.bin"/><Relationship Id="rId18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7.bin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15" Type="http://schemas.openxmlformats.org/officeDocument/2006/relationships/oleObject" Target="../embeddings/oleObject10.bin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7.png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9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oleObject" Target="../embeddings/oleObject21.bin"/><Relationship Id="rId18" Type="http://schemas.openxmlformats.org/officeDocument/2006/relationships/oleObject" Target="../embeddings/oleObject26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17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2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6.png"/><Relationship Id="rId15" Type="http://schemas.openxmlformats.org/officeDocument/2006/relationships/oleObject" Target="../embeddings/oleObject23.bin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7.png"/><Relationship Id="rId4" Type="http://schemas.openxmlformats.org/officeDocument/2006/relationships/image" Target="../media/image5.wmf"/><Relationship Id="rId9" Type="http://schemas.openxmlformats.org/officeDocument/2006/relationships/oleObject" Target="../embeddings/oleObject17.bin"/><Relationship Id="rId14" Type="http://schemas.openxmlformats.org/officeDocument/2006/relationships/oleObject" Target="../embeddings/oleObject22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34.bin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40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E0102D23-45EB-4435-BF0E-2E94062D558F}" type="slidenum">
              <a:rPr lang="en-US" altLang="it-IT"/>
              <a:pPr/>
              <a:t>1</a:t>
            </a:fld>
            <a:endParaRPr lang="en-US" altLang="it-IT"/>
          </a:p>
        </p:txBody>
      </p:sp>
      <p:sp>
        <p:nvSpPr>
          <p:cNvPr id="328706" name="Rectangle 2"/>
          <p:cNvSpPr>
            <a:spLocks noChangeArrowheads="1"/>
          </p:cNvSpPr>
          <p:nvPr/>
        </p:nvSpPr>
        <p:spPr bwMode="auto">
          <a:xfrm>
            <a:off x="382588" y="493713"/>
            <a:ext cx="57642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it-IT" sz="4000" b="0">
                <a:solidFill>
                  <a:schemeClr val="accent2"/>
                </a:solidFill>
              </a:rPr>
              <a:t>Capitolo 3</a:t>
            </a:r>
            <a:br>
              <a:rPr lang="it-IT" sz="4000" b="0">
                <a:solidFill>
                  <a:schemeClr val="accent2"/>
                </a:solidFill>
              </a:rPr>
            </a:br>
            <a:r>
              <a:rPr lang="it-IT" sz="4000" b="0">
                <a:solidFill>
                  <a:schemeClr val="accent2"/>
                </a:solidFill>
              </a:rPr>
              <a:t>Livello di trasporto</a:t>
            </a:r>
          </a:p>
        </p:txBody>
      </p:sp>
      <p:sp>
        <p:nvSpPr>
          <p:cNvPr id="328712" name="Rectangle 8"/>
          <p:cNvSpPr>
            <a:spLocks noChangeArrowheads="1"/>
          </p:cNvSpPr>
          <p:nvPr/>
        </p:nvSpPr>
        <p:spPr bwMode="auto">
          <a:xfrm>
            <a:off x="6181725" y="4262438"/>
            <a:ext cx="2674938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1400" b="0" i="1">
                <a:solidFill>
                  <a:srgbClr val="3333CC"/>
                </a:solidFill>
              </a:rPr>
              <a:t>Reti di calcolatori e Internet: Un approccio top-down</a:t>
            </a:r>
            <a:br>
              <a:rPr lang="en-GB" sz="1400" b="0" i="1">
                <a:solidFill>
                  <a:srgbClr val="3333CC"/>
                </a:solidFill>
              </a:rPr>
            </a:br>
            <a:r>
              <a:rPr lang="en-GB" sz="1400" b="0">
                <a:solidFill>
                  <a:srgbClr val="3333CC"/>
                </a:solidFill>
              </a:rPr>
              <a:t> </a:t>
            </a:r>
            <a:br>
              <a:rPr lang="en-GB" sz="1400" b="0">
                <a:solidFill>
                  <a:srgbClr val="3333CC"/>
                </a:solidFill>
              </a:rPr>
            </a:br>
            <a:r>
              <a:rPr lang="en-GB" sz="1400" b="0">
                <a:solidFill>
                  <a:srgbClr val="3333CC"/>
                </a:solidFill>
              </a:rPr>
              <a:t>4</a:t>
            </a:r>
            <a:r>
              <a:rPr lang="en-GB" sz="1400" b="0" baseline="30000">
                <a:solidFill>
                  <a:srgbClr val="3333CC"/>
                </a:solidFill>
              </a:rPr>
              <a:t>a</a:t>
            </a:r>
            <a:r>
              <a:rPr lang="en-GB" sz="1400" b="0">
                <a:solidFill>
                  <a:srgbClr val="3333CC"/>
                </a:solidFill>
              </a:rPr>
              <a:t> edizione </a:t>
            </a:r>
            <a:br>
              <a:rPr lang="en-GB" sz="1400" b="0">
                <a:solidFill>
                  <a:srgbClr val="3333CC"/>
                </a:solidFill>
              </a:rPr>
            </a:br>
            <a:r>
              <a:rPr lang="en-GB" sz="1400" b="0">
                <a:solidFill>
                  <a:srgbClr val="3333CC"/>
                </a:solidFill>
              </a:rPr>
              <a:t>Jim Kurose, Keith Ross</a:t>
            </a:r>
            <a:br>
              <a:rPr lang="en-GB" sz="1400" b="0">
                <a:solidFill>
                  <a:srgbClr val="3333CC"/>
                </a:solidFill>
              </a:rPr>
            </a:br>
            <a:r>
              <a:rPr lang="en-GB" sz="1400" b="0">
                <a:solidFill>
                  <a:srgbClr val="3333CC"/>
                </a:solidFill>
              </a:rPr>
              <a:t/>
            </a:r>
            <a:br>
              <a:rPr lang="en-GB" sz="1400" b="0">
                <a:solidFill>
                  <a:srgbClr val="3333CC"/>
                </a:solidFill>
              </a:rPr>
            </a:br>
            <a:r>
              <a:rPr lang="en-GB" sz="1100" b="0">
                <a:solidFill>
                  <a:srgbClr val="3333CC"/>
                </a:solidFill>
              </a:rPr>
              <a:t>Pearson Paravia Bruno Mondadori Spa</a:t>
            </a:r>
            <a:br>
              <a:rPr lang="en-GB" sz="1100" b="0">
                <a:solidFill>
                  <a:srgbClr val="3333CC"/>
                </a:solidFill>
              </a:rPr>
            </a:br>
            <a:r>
              <a:rPr lang="en-GB" sz="1100" b="0">
                <a:solidFill>
                  <a:srgbClr val="3333CC"/>
                </a:solidFill>
              </a:rPr>
              <a:t> ©2008 </a:t>
            </a:r>
            <a:br>
              <a:rPr lang="en-GB" sz="1100" b="0">
                <a:solidFill>
                  <a:srgbClr val="3333CC"/>
                </a:solidFill>
              </a:rPr>
            </a:br>
            <a:endParaRPr lang="en-US" sz="3200" b="0" u="sng">
              <a:solidFill>
                <a:srgbClr val="3333CC"/>
              </a:solidFill>
            </a:endParaRPr>
          </a:p>
        </p:txBody>
      </p:sp>
      <p:sp>
        <p:nvSpPr>
          <p:cNvPr id="328713" name="Text Box 9"/>
          <p:cNvSpPr txBox="1">
            <a:spLocks noChangeArrowheads="1"/>
          </p:cNvSpPr>
          <p:nvPr/>
        </p:nvSpPr>
        <p:spPr bwMode="auto">
          <a:xfrm>
            <a:off x="376238" y="2593975"/>
            <a:ext cx="5072062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sz="2000" b="0" dirty="0">
                <a:latin typeface="Arial" pitchFamily="34" charset="0"/>
              </a:rPr>
              <a:t>Nota per l’utilizzo:</a:t>
            </a:r>
          </a:p>
          <a:p>
            <a:pPr algn="l"/>
            <a:r>
              <a:rPr lang="it-IT" sz="1200" b="0" dirty="0">
                <a:latin typeface="Arial" pitchFamily="34" charset="0"/>
              </a:rPr>
              <a:t>Abbiamo preparato queste slide con l’intenzione di renderle disponibili a tutti (professori, studenti, lettori). Sono in formato PowerPoint  in modo che voi possiate aggiungere e cancellare slide (compresa questa) o modificarne il contenuto in base alle vostre esigenze.</a:t>
            </a:r>
          </a:p>
          <a:p>
            <a:pPr algn="l"/>
            <a:r>
              <a:rPr lang="it-IT" sz="1200" b="0" dirty="0">
                <a:latin typeface="Arial" pitchFamily="34" charset="0"/>
              </a:rPr>
              <a:t>Come potete facilmente immaginare, da parte nostra abbiamo fatto </a:t>
            </a:r>
            <a:r>
              <a:rPr lang="it-IT" sz="1200" b="0" i="1" dirty="0">
                <a:latin typeface="Arial" pitchFamily="34" charset="0"/>
              </a:rPr>
              <a:t>un sacco</a:t>
            </a:r>
            <a:r>
              <a:rPr lang="it-IT" sz="1200" b="0" dirty="0">
                <a:latin typeface="Arial" pitchFamily="34" charset="0"/>
              </a:rPr>
              <a:t> di lavoro. In cambio, vi chiediamo solo di rispettare le seguenti condizioni: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q"/>
            </a:pPr>
            <a:r>
              <a:rPr lang="it-IT" sz="1200" b="0" dirty="0">
                <a:latin typeface="Arial" pitchFamily="34" charset="0"/>
              </a:rPr>
              <a:t> se utilizzate queste slide (ad esempio, in aula) in una forma sostanzialmente inalterata, fate riferimento alla fonte (dopo tutto, ci piacerebbe che la gente usasse il nostro libro!)</a:t>
            </a:r>
          </a:p>
          <a:p>
            <a:pPr algn="l">
              <a:buClr>
                <a:schemeClr val="accent2"/>
              </a:buClr>
              <a:buFont typeface="Wingdings" pitchFamily="2" charset="2"/>
              <a:buChar char="q"/>
            </a:pPr>
            <a:r>
              <a:rPr lang="it-IT" sz="1200" b="0" dirty="0">
                <a:latin typeface="Arial" pitchFamily="34" charset="0"/>
              </a:rPr>
              <a:t> se rendete disponibili queste slide in una forma sostanzialmente inalterata su un sito web, indicate che si tratta di un adattamento (o che sono identiche) delle nostre slide, e inserite la nota relativa al copyright. </a:t>
            </a:r>
          </a:p>
          <a:p>
            <a:pPr algn="l">
              <a:buClr>
                <a:schemeClr val="accent2"/>
              </a:buClr>
              <a:buFont typeface="Wingdings" pitchFamily="2" charset="2"/>
              <a:buNone/>
            </a:pPr>
            <a:endParaRPr lang="it-IT" sz="1200" b="0" dirty="0">
              <a:latin typeface="Arial" pitchFamily="34" charset="0"/>
            </a:endParaRPr>
          </a:p>
          <a:p>
            <a:pPr algn="l">
              <a:buClr>
                <a:schemeClr val="accent2"/>
              </a:buClr>
              <a:buFont typeface="Wingdings" pitchFamily="2" charset="2"/>
              <a:buNone/>
            </a:pPr>
            <a:r>
              <a:rPr lang="it-IT" sz="1200" b="0" i="1" dirty="0" err="1">
                <a:latin typeface="Arial" pitchFamily="34" charset="0"/>
              </a:rPr>
              <a:t>Thanks</a:t>
            </a:r>
            <a:r>
              <a:rPr lang="it-IT" sz="1200" b="0" i="1" dirty="0">
                <a:latin typeface="Arial" pitchFamily="34" charset="0"/>
              </a:rPr>
              <a:t> and </a:t>
            </a:r>
            <a:r>
              <a:rPr lang="it-IT" sz="1200" b="0" i="1" dirty="0" err="1">
                <a:latin typeface="Arial" pitchFamily="34" charset="0"/>
              </a:rPr>
              <a:t>enjoy</a:t>
            </a:r>
            <a:r>
              <a:rPr lang="it-IT" sz="1200" b="0" i="1" dirty="0">
                <a:latin typeface="Arial" pitchFamily="34" charset="0"/>
              </a:rPr>
              <a:t>!</a:t>
            </a:r>
            <a:r>
              <a:rPr lang="it-IT" sz="1200" b="0" dirty="0">
                <a:latin typeface="Arial" pitchFamily="34" charset="0"/>
              </a:rPr>
              <a:t>  JFK/KWR</a:t>
            </a:r>
          </a:p>
          <a:p>
            <a:pPr algn="l"/>
            <a:endParaRPr lang="it-IT" sz="1200" b="0" dirty="0">
              <a:latin typeface="Arial" pitchFamily="34" charset="0"/>
            </a:endParaRPr>
          </a:p>
          <a:p>
            <a:pPr algn="l"/>
            <a:r>
              <a:rPr lang="it-IT" sz="1200" b="0" dirty="0" err="1">
                <a:latin typeface="Arial" pitchFamily="34" charset="0"/>
              </a:rPr>
              <a:t>All</a:t>
            </a:r>
            <a:r>
              <a:rPr lang="it-IT" sz="1200" b="0" dirty="0">
                <a:latin typeface="Arial" pitchFamily="34" charset="0"/>
              </a:rPr>
              <a:t> material copyright 1996-2007</a:t>
            </a:r>
          </a:p>
          <a:p>
            <a:pPr algn="l"/>
            <a:r>
              <a:rPr lang="it-IT" sz="1200" b="0" dirty="0" err="1">
                <a:latin typeface="Arial" pitchFamily="34" charset="0"/>
              </a:rPr>
              <a:t>J.F</a:t>
            </a:r>
            <a:r>
              <a:rPr lang="it-IT" sz="1200" b="0" dirty="0">
                <a:latin typeface="Arial" pitchFamily="34" charset="0"/>
              </a:rPr>
              <a:t> </a:t>
            </a:r>
            <a:r>
              <a:rPr lang="it-IT" sz="1200" b="0" dirty="0" err="1">
                <a:latin typeface="Arial" pitchFamily="34" charset="0"/>
              </a:rPr>
              <a:t>Kurose</a:t>
            </a:r>
            <a:r>
              <a:rPr lang="it-IT" sz="1200" b="0" dirty="0">
                <a:latin typeface="Arial" pitchFamily="34" charset="0"/>
              </a:rPr>
              <a:t> and </a:t>
            </a:r>
            <a:r>
              <a:rPr lang="it-IT" sz="1200" b="0" dirty="0" err="1">
                <a:latin typeface="Arial" pitchFamily="34" charset="0"/>
              </a:rPr>
              <a:t>K.W.</a:t>
            </a:r>
            <a:r>
              <a:rPr lang="it-IT" sz="1200" b="0" dirty="0">
                <a:latin typeface="Arial" pitchFamily="34" charset="0"/>
              </a:rPr>
              <a:t> Ross, </a:t>
            </a:r>
            <a:r>
              <a:rPr lang="it-IT" sz="1200" b="0" dirty="0" err="1">
                <a:latin typeface="Arial" pitchFamily="34" charset="0"/>
              </a:rPr>
              <a:t>All</a:t>
            </a:r>
            <a:r>
              <a:rPr lang="it-IT" sz="1200" b="0" dirty="0">
                <a:latin typeface="Arial" pitchFamily="34" charset="0"/>
              </a:rPr>
              <a:t> </a:t>
            </a:r>
            <a:r>
              <a:rPr lang="it-IT" sz="1200" b="0" dirty="0" err="1">
                <a:latin typeface="Arial" pitchFamily="34" charset="0"/>
              </a:rPr>
              <a:t>Rights</a:t>
            </a:r>
            <a:r>
              <a:rPr lang="it-IT" sz="1200" b="0" dirty="0">
                <a:latin typeface="Arial" pitchFamily="34" charset="0"/>
              </a:rPr>
              <a:t> </a:t>
            </a:r>
            <a:r>
              <a:rPr lang="it-IT" sz="1200" b="0" dirty="0" err="1">
                <a:latin typeface="Arial" pitchFamily="34" charset="0"/>
              </a:rPr>
              <a:t>Reserved</a:t>
            </a:r>
            <a:endParaRPr lang="it-IT" sz="1200" b="0" dirty="0">
              <a:latin typeface="Arial" pitchFamily="34" charset="0"/>
            </a:endParaRPr>
          </a:p>
        </p:txBody>
      </p:sp>
      <p:pic>
        <p:nvPicPr>
          <p:cNvPr id="3287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4588" y="361950"/>
            <a:ext cx="2490787" cy="3595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3BD97D1C-ABB9-4C63-A346-1F4960800318}" type="slidenum">
              <a:rPr lang="en-US" altLang="it-IT"/>
              <a:pPr/>
              <a:t>10</a:t>
            </a:fld>
            <a:endParaRPr lang="en-US" altLang="it-IT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altLang="it-IT"/>
              <a:t>Demultiplexing senza connessione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47800"/>
            <a:ext cx="47244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Crea le socket con i numeri</a:t>
            </a:r>
            <a:br>
              <a:rPr lang="it-IT" sz="2400"/>
            </a:br>
            <a:r>
              <a:rPr lang="it-IT" sz="2400"/>
              <a:t>di porta:</a:t>
            </a:r>
          </a:p>
          <a:p>
            <a:pPr>
              <a:buFont typeface="Wingdings" pitchFamily="2" charset="2"/>
              <a:buChar char="r"/>
            </a:pPr>
            <a:r>
              <a:rPr lang="it-IT" sz="1800">
                <a:latin typeface="Courier New" pitchFamily="49" charset="0"/>
              </a:rPr>
              <a:t>DatagramSocket mySocket1 = new DatagramSocket(12534);</a:t>
            </a:r>
          </a:p>
          <a:p>
            <a:pPr>
              <a:buFont typeface="Wingdings" pitchFamily="2" charset="2"/>
              <a:buChar char="r"/>
            </a:pPr>
            <a:r>
              <a:rPr lang="it-IT" sz="1800">
                <a:latin typeface="Courier New" pitchFamily="49" charset="0"/>
              </a:rPr>
              <a:t>DatagramSocket mySocket2 = new DatagramSocket(12535);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La socket UDP è identificata da 2 parametri:</a:t>
            </a:r>
          </a:p>
          <a:p>
            <a:pPr>
              <a:buFont typeface="Wingdings" pitchFamily="2" charset="2"/>
              <a:buNone/>
            </a:pPr>
            <a:r>
              <a:rPr lang="it-IT" sz="2000">
                <a:solidFill>
                  <a:srgbClr val="FF0000"/>
                </a:solidFill>
              </a:rPr>
              <a:t>	(indirizzo IP di destinazione,</a:t>
            </a:r>
            <a:br>
              <a:rPr lang="it-IT" sz="2000">
                <a:solidFill>
                  <a:srgbClr val="FF0000"/>
                </a:solidFill>
              </a:rPr>
            </a:br>
            <a:r>
              <a:rPr lang="it-IT" sz="2000">
                <a:solidFill>
                  <a:srgbClr val="FF0000"/>
                </a:solidFill>
              </a:rPr>
              <a:t>numero della porta di destinazione)</a:t>
            </a:r>
            <a:endParaRPr lang="it-IT" sz="2000"/>
          </a:p>
        </p:txBody>
      </p:sp>
      <p:sp>
        <p:nvSpPr>
          <p:cNvPr id="240745" name="Rectangle 105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447800"/>
            <a:ext cx="39624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000"/>
              <a:t>Quando l’host riceve il segmento UDP:</a:t>
            </a:r>
          </a:p>
          <a:p>
            <a:pPr lvl="1">
              <a:buFont typeface="Wingdings" pitchFamily="2" charset="2"/>
              <a:buChar char="m"/>
            </a:pPr>
            <a:r>
              <a:rPr lang="it-IT" sz="1600"/>
              <a:t>controlla il numero della porta di destinazione</a:t>
            </a:r>
            <a:br>
              <a:rPr lang="it-IT" sz="1600"/>
            </a:br>
            <a:r>
              <a:rPr lang="it-IT" sz="1600"/>
              <a:t>nel segmento</a:t>
            </a:r>
          </a:p>
          <a:p>
            <a:pPr lvl="1">
              <a:buFont typeface="Wingdings" pitchFamily="2" charset="2"/>
              <a:buChar char="m"/>
            </a:pPr>
            <a:r>
              <a:rPr lang="it-IT" sz="1600"/>
              <a:t>invia il segmento UDP alla socket con quel numero</a:t>
            </a:r>
            <a:br>
              <a:rPr lang="it-IT" sz="1600"/>
            </a:br>
            <a:r>
              <a:rPr lang="it-IT" sz="1600"/>
              <a:t>di porta</a:t>
            </a:r>
            <a:endParaRPr lang="it-IT" sz="1800"/>
          </a:p>
          <a:p>
            <a:pPr>
              <a:buFont typeface="Wingdings" pitchFamily="2" charset="2"/>
              <a:buChar char="r"/>
            </a:pPr>
            <a:r>
              <a:rPr lang="it-IT" sz="2000"/>
              <a:t>Datagrammi IP con indirizzi IP di origine e/o numeri di porta di origine differenti vengono inviati alla stessa socket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3C51B34-9459-49A7-BDFE-16F2EED626DB}" type="slidenum">
              <a:rPr lang="en-US" altLang="it-IT"/>
              <a:pPr/>
              <a:t>100</a:t>
            </a:fld>
            <a:endParaRPr lang="en-US" altLang="it-IT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200"/>
              <a:t>Partenza lenta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47800"/>
            <a:ext cx="44704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Quando si stabilisce</a:t>
            </a:r>
            <a:br>
              <a:rPr lang="it-IT" sz="2400" dirty="0"/>
            </a:br>
            <a:r>
              <a:rPr lang="it-IT" sz="2400" dirty="0"/>
              <a:t>una connessione, </a:t>
            </a:r>
            <a:br>
              <a:rPr lang="it-IT" sz="2400" dirty="0"/>
            </a:br>
            <a:r>
              <a:rPr lang="it-IT" sz="2400" b="1" dirty="0" err="1">
                <a:latin typeface="Courier New" pitchFamily="49" charset="0"/>
              </a:rPr>
              <a:t>CongWin</a:t>
            </a:r>
            <a:r>
              <a:rPr lang="it-IT" sz="2400" dirty="0"/>
              <a:t> = 1 MSS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Esempio: MSS = 500 byte RTT = 200 </a:t>
            </a:r>
            <a:r>
              <a:rPr lang="it-IT" sz="2000" dirty="0" err="1"/>
              <a:t>msec</a:t>
            </a:r>
            <a:endParaRPr lang="it-IT" sz="2000" dirty="0"/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Frequenza iniziale = 20 </a:t>
            </a:r>
            <a:r>
              <a:rPr lang="it-IT" sz="2000" dirty="0" err="1"/>
              <a:t>kbps</a:t>
            </a:r>
            <a:endParaRPr lang="it-IT" sz="2000" dirty="0"/>
          </a:p>
          <a:p>
            <a:pPr>
              <a:buFont typeface="Wingdings" pitchFamily="2" charset="2"/>
              <a:buChar char="r"/>
            </a:pPr>
            <a:r>
              <a:rPr lang="it-IT" sz="2400" dirty="0"/>
              <a:t>La larghezza di banda disponibile potrebbe</a:t>
            </a:r>
            <a:br>
              <a:rPr lang="it-IT" sz="2400" dirty="0"/>
            </a:br>
            <a:r>
              <a:rPr lang="it-IT" sz="2400" dirty="0"/>
              <a:t>essere &gt;&gt; MSS/RTT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Consente di raggiungere rapidamente una frequenza d’invio significativa</a:t>
            </a:r>
          </a:p>
        </p:txBody>
      </p:sp>
      <p:sp>
        <p:nvSpPr>
          <p:cNvPr id="270341" name="Rectangle 5"/>
          <p:cNvSpPr>
            <a:spLocks noChangeArrowheads="1"/>
          </p:cNvSpPr>
          <p:nvPr/>
        </p:nvSpPr>
        <p:spPr bwMode="auto">
          <a:xfrm>
            <a:off x="4876800" y="1600200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400" b="0"/>
          </a:p>
        </p:txBody>
      </p:sp>
      <p:sp>
        <p:nvSpPr>
          <p:cNvPr id="270342" name="Rectangle 6"/>
          <p:cNvSpPr>
            <a:spLocks noChangeArrowheads="1"/>
          </p:cNvSpPr>
          <p:nvPr/>
        </p:nvSpPr>
        <p:spPr bwMode="auto">
          <a:xfrm>
            <a:off x="4838700" y="1447800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400" b="0"/>
              <a:t>Quando inizia la connessione, la frequenza aumenta in modo esponenziale, fino a quando non si verifica un evento di perdita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400" b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E2F0C527-6939-4612-BA67-8E4E66E58D5C}" type="slidenum">
              <a:rPr lang="en-US" altLang="it-IT"/>
              <a:pPr/>
              <a:t>101</a:t>
            </a:fld>
            <a:endParaRPr lang="en-US" altLang="it-IT"/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927100"/>
          </a:xfrm>
        </p:spPr>
        <p:txBody>
          <a:bodyPr/>
          <a:lstStyle/>
          <a:p>
            <a:r>
              <a:rPr lang="en-US" altLang="it-IT" sz="3200"/>
              <a:t>Partenza lenta </a:t>
            </a:r>
            <a:r>
              <a:rPr lang="en-US" altLang="it-IT" sz="2800"/>
              <a:t>(continua)</a:t>
            </a:r>
            <a:endParaRPr lang="en-US" altLang="it-IT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82700"/>
            <a:ext cx="40640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200" dirty="0"/>
              <a:t>Quando inizia la connessione, la frequenza aumenta in modo esponenziale, fino a quando non si verifica un evento di perdita:</a:t>
            </a:r>
            <a:endParaRPr lang="it-IT" sz="2000" dirty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 dirty="0"/>
              <a:t>raddoppia </a:t>
            </a:r>
            <a:r>
              <a:rPr lang="it-IT" sz="1800" b="1" dirty="0" err="1">
                <a:latin typeface="Courier New" pitchFamily="49" charset="0"/>
              </a:rPr>
              <a:t>CongWin</a:t>
            </a:r>
            <a:r>
              <a:rPr lang="it-IT" sz="1800" dirty="0"/>
              <a:t> a ogni RTT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 dirty="0"/>
              <a:t>ciò avviene incrementando </a:t>
            </a:r>
            <a:r>
              <a:rPr lang="it-IT" sz="1800" b="1" dirty="0" err="1">
                <a:latin typeface="Courier New" pitchFamily="49" charset="0"/>
              </a:rPr>
              <a:t>CongWin</a:t>
            </a:r>
            <a:r>
              <a:rPr lang="it-IT" sz="1800" dirty="0"/>
              <a:t> per ogni ACK ricevuto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200" u="sng" dirty="0">
                <a:solidFill>
                  <a:srgbClr val="FF0000"/>
                </a:solidFill>
              </a:rPr>
              <a:t>Riassunto:</a:t>
            </a:r>
            <a:r>
              <a:rPr lang="it-IT" sz="2200" dirty="0"/>
              <a:t> la frequenza iniziale è lenta, ma poi cresce in modo esponenziale</a:t>
            </a:r>
            <a:endParaRPr lang="it-IT" sz="2000" dirty="0"/>
          </a:p>
        </p:txBody>
      </p:sp>
      <p:sp>
        <p:nvSpPr>
          <p:cNvPr id="272390" name="Line 6"/>
          <p:cNvSpPr>
            <a:spLocks noChangeShapeType="1"/>
          </p:cNvSpPr>
          <p:nvPr/>
        </p:nvSpPr>
        <p:spPr bwMode="auto">
          <a:xfrm>
            <a:off x="5360988" y="2387600"/>
            <a:ext cx="2505075" cy="3524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72391" name="Object 7"/>
          <p:cNvGraphicFramePr>
            <a:graphicFrameLocks noChangeAspect="1"/>
          </p:cNvGraphicFramePr>
          <p:nvPr/>
        </p:nvGraphicFramePr>
        <p:xfrm>
          <a:off x="4953000" y="1752600"/>
          <a:ext cx="485775" cy="385763"/>
        </p:xfrm>
        <a:graphic>
          <a:graphicData uri="http://schemas.openxmlformats.org/presentationml/2006/ole">
            <p:oleObj spid="_x0000_s272391" name="Clip" r:id="rId4" imgW="1305000" imgH="1085760" progId="">
              <p:embed/>
            </p:oleObj>
          </a:graphicData>
        </a:graphic>
      </p:graphicFrame>
      <p:sp>
        <p:nvSpPr>
          <p:cNvPr id="272392" name="Text Box 8"/>
          <p:cNvSpPr txBox="1">
            <a:spLocks noChangeArrowheads="1"/>
          </p:cNvSpPr>
          <p:nvPr/>
        </p:nvSpPr>
        <p:spPr bwMode="auto">
          <a:xfrm>
            <a:off x="5360988" y="1752600"/>
            <a:ext cx="8509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Host A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72393" name="Text Box 9"/>
          <p:cNvSpPr txBox="1">
            <a:spLocks noChangeArrowheads="1"/>
          </p:cNvSpPr>
          <p:nvPr/>
        </p:nvSpPr>
        <p:spPr bwMode="auto">
          <a:xfrm rot="408567">
            <a:off x="6327775" y="2303463"/>
            <a:ext cx="1212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un segmento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72394" name="Text Box 10"/>
          <p:cNvSpPr txBox="1">
            <a:spLocks noChangeArrowheads="1"/>
          </p:cNvSpPr>
          <p:nvPr/>
        </p:nvSpPr>
        <p:spPr bwMode="auto">
          <a:xfrm rot="-5400000">
            <a:off x="4933156" y="2572544"/>
            <a:ext cx="5381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/>
              <a:t>RTT</a:t>
            </a:r>
            <a:endParaRPr lang="en-US" altLang="it-IT" sz="1000" b="0">
              <a:latin typeface="Times New Roman" pitchFamily="18" charset="0"/>
            </a:endParaRPr>
          </a:p>
        </p:txBody>
      </p:sp>
      <p:graphicFrame>
        <p:nvGraphicFramePr>
          <p:cNvPr id="272395" name="Object 11"/>
          <p:cNvGraphicFramePr>
            <a:graphicFrameLocks noChangeAspect="1"/>
          </p:cNvGraphicFramePr>
          <p:nvPr/>
        </p:nvGraphicFramePr>
        <p:xfrm>
          <a:off x="7610475" y="1762125"/>
          <a:ext cx="485775" cy="385763"/>
        </p:xfrm>
        <a:graphic>
          <a:graphicData uri="http://schemas.openxmlformats.org/presentationml/2006/ole">
            <p:oleObj spid="_x0000_s272395" name="Clip" r:id="rId5" imgW="1305000" imgH="1085760" progId="">
              <p:embed/>
            </p:oleObj>
          </a:graphicData>
        </a:graphic>
      </p:graphicFrame>
      <p:sp>
        <p:nvSpPr>
          <p:cNvPr id="272396" name="Text Box 12"/>
          <p:cNvSpPr txBox="1">
            <a:spLocks noChangeArrowheads="1"/>
          </p:cNvSpPr>
          <p:nvPr/>
        </p:nvSpPr>
        <p:spPr bwMode="auto">
          <a:xfrm>
            <a:off x="6884988" y="1771650"/>
            <a:ext cx="83026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Host B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72397" name="Line 13"/>
          <p:cNvSpPr>
            <a:spLocks noChangeShapeType="1"/>
          </p:cNvSpPr>
          <p:nvPr/>
        </p:nvSpPr>
        <p:spPr bwMode="auto">
          <a:xfrm>
            <a:off x="5356225" y="2201863"/>
            <a:ext cx="0" cy="3848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398" name="Line 14"/>
          <p:cNvSpPr>
            <a:spLocks noChangeShapeType="1"/>
          </p:cNvSpPr>
          <p:nvPr/>
        </p:nvSpPr>
        <p:spPr bwMode="auto">
          <a:xfrm>
            <a:off x="7870825" y="2239963"/>
            <a:ext cx="0" cy="3848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399" name="Line 15"/>
          <p:cNvSpPr>
            <a:spLocks noChangeShapeType="1"/>
          </p:cNvSpPr>
          <p:nvPr/>
        </p:nvSpPr>
        <p:spPr bwMode="auto">
          <a:xfrm flipH="1" flipV="1">
            <a:off x="5175250" y="2373313"/>
            <a:ext cx="4763" cy="219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400" name="Line 16"/>
          <p:cNvSpPr>
            <a:spLocks noChangeShapeType="1"/>
          </p:cNvSpPr>
          <p:nvPr/>
        </p:nvSpPr>
        <p:spPr bwMode="auto">
          <a:xfrm>
            <a:off x="5184775" y="2935288"/>
            <a:ext cx="4763" cy="223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401" name="Line 17"/>
          <p:cNvSpPr>
            <a:spLocks noChangeShapeType="1"/>
          </p:cNvSpPr>
          <p:nvPr/>
        </p:nvSpPr>
        <p:spPr bwMode="auto">
          <a:xfrm flipV="1">
            <a:off x="5337175" y="2792413"/>
            <a:ext cx="2505075" cy="3524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2402" name="Group 18"/>
          <p:cNvGrpSpPr>
            <a:grpSpLocks/>
          </p:cNvGrpSpPr>
          <p:nvPr/>
        </p:nvGrpSpPr>
        <p:grpSpPr bwMode="auto">
          <a:xfrm>
            <a:off x="7475538" y="5538788"/>
            <a:ext cx="836612" cy="411162"/>
            <a:chOff x="3248" y="3530"/>
            <a:chExt cx="527" cy="259"/>
          </a:xfrm>
        </p:grpSpPr>
        <p:sp>
          <p:nvSpPr>
            <p:cNvPr id="272403" name="Rectangle 19"/>
            <p:cNvSpPr>
              <a:spLocks noChangeArrowheads="1"/>
            </p:cNvSpPr>
            <p:nvPr/>
          </p:nvSpPr>
          <p:spPr bwMode="auto">
            <a:xfrm>
              <a:off x="3342" y="3576"/>
              <a:ext cx="324" cy="1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04" name="Text Box 20"/>
            <p:cNvSpPr txBox="1">
              <a:spLocks noChangeArrowheads="1"/>
            </p:cNvSpPr>
            <p:nvPr/>
          </p:nvSpPr>
          <p:spPr bwMode="auto">
            <a:xfrm>
              <a:off x="3248" y="3530"/>
              <a:ext cx="527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/>
                <a:t>tempo</a:t>
              </a:r>
              <a:endParaRPr lang="en-US" altLang="it-IT" sz="1000" b="0">
                <a:latin typeface="Times New Roman" pitchFamily="18" charset="0"/>
              </a:endParaRPr>
            </a:p>
          </p:txBody>
        </p:sp>
      </p:grpSp>
      <p:sp>
        <p:nvSpPr>
          <p:cNvPr id="272405" name="Line 21"/>
          <p:cNvSpPr>
            <a:spLocks noChangeShapeType="1"/>
          </p:cNvSpPr>
          <p:nvPr/>
        </p:nvSpPr>
        <p:spPr bwMode="auto">
          <a:xfrm>
            <a:off x="5365750" y="3168650"/>
            <a:ext cx="2505075" cy="3524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406" name="Line 22"/>
          <p:cNvSpPr>
            <a:spLocks noChangeShapeType="1"/>
          </p:cNvSpPr>
          <p:nvPr/>
        </p:nvSpPr>
        <p:spPr bwMode="auto">
          <a:xfrm>
            <a:off x="5360988" y="3254375"/>
            <a:ext cx="2505075" cy="3524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407" name="Line 23"/>
          <p:cNvSpPr>
            <a:spLocks noChangeShapeType="1"/>
          </p:cNvSpPr>
          <p:nvPr/>
        </p:nvSpPr>
        <p:spPr bwMode="auto">
          <a:xfrm flipV="1">
            <a:off x="5360988" y="3778250"/>
            <a:ext cx="2528887" cy="3619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408" name="Line 24"/>
          <p:cNvSpPr>
            <a:spLocks noChangeShapeType="1"/>
          </p:cNvSpPr>
          <p:nvPr/>
        </p:nvSpPr>
        <p:spPr bwMode="auto">
          <a:xfrm flipV="1">
            <a:off x="5334000" y="4038600"/>
            <a:ext cx="2505075" cy="3524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2409" name="Text Box 25"/>
          <p:cNvSpPr txBox="1">
            <a:spLocks noChangeArrowheads="1"/>
          </p:cNvSpPr>
          <p:nvPr/>
        </p:nvSpPr>
        <p:spPr bwMode="auto">
          <a:xfrm rot="408567">
            <a:off x="6378575" y="3101975"/>
            <a:ext cx="1250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due segmenti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72410" name="Text Box 26"/>
          <p:cNvSpPr txBox="1">
            <a:spLocks noChangeArrowheads="1"/>
          </p:cNvSpPr>
          <p:nvPr/>
        </p:nvSpPr>
        <p:spPr bwMode="auto">
          <a:xfrm rot="408567">
            <a:off x="6357938" y="4116388"/>
            <a:ext cx="150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quattro segmenti</a:t>
            </a:r>
            <a:endParaRPr lang="en-US" altLang="it-IT" sz="1000" b="0">
              <a:latin typeface="Times New Roman" pitchFamily="18" charset="0"/>
            </a:endParaRPr>
          </a:p>
        </p:txBody>
      </p:sp>
      <p:grpSp>
        <p:nvGrpSpPr>
          <p:cNvPr id="272411" name="Group 27"/>
          <p:cNvGrpSpPr>
            <a:grpSpLocks/>
          </p:cNvGrpSpPr>
          <p:nvPr/>
        </p:nvGrpSpPr>
        <p:grpSpPr bwMode="auto">
          <a:xfrm>
            <a:off x="5356225" y="4173538"/>
            <a:ext cx="2519363" cy="652462"/>
            <a:chOff x="3954" y="2214"/>
            <a:chExt cx="1587" cy="411"/>
          </a:xfrm>
        </p:grpSpPr>
        <p:sp>
          <p:nvSpPr>
            <p:cNvPr id="272412" name="Line 28"/>
            <p:cNvSpPr>
              <a:spLocks noChangeShapeType="1"/>
            </p:cNvSpPr>
            <p:nvPr/>
          </p:nvSpPr>
          <p:spPr bwMode="auto">
            <a:xfrm>
              <a:off x="3963" y="2214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13" name="Line 29"/>
            <p:cNvSpPr>
              <a:spLocks noChangeShapeType="1"/>
            </p:cNvSpPr>
            <p:nvPr/>
          </p:nvSpPr>
          <p:spPr bwMode="auto">
            <a:xfrm>
              <a:off x="3954" y="2274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14" name="Line 30"/>
            <p:cNvSpPr>
              <a:spLocks noChangeShapeType="1"/>
            </p:cNvSpPr>
            <p:nvPr/>
          </p:nvSpPr>
          <p:spPr bwMode="auto">
            <a:xfrm>
              <a:off x="3963" y="2340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15" name="Line 31"/>
            <p:cNvSpPr>
              <a:spLocks noChangeShapeType="1"/>
            </p:cNvSpPr>
            <p:nvPr/>
          </p:nvSpPr>
          <p:spPr bwMode="auto">
            <a:xfrm>
              <a:off x="3957" y="2403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2416" name="Group 32"/>
          <p:cNvGrpSpPr>
            <a:grpSpLocks/>
          </p:cNvGrpSpPr>
          <p:nvPr/>
        </p:nvGrpSpPr>
        <p:grpSpPr bwMode="auto">
          <a:xfrm flipV="1">
            <a:off x="5641975" y="4554538"/>
            <a:ext cx="2228850" cy="604837"/>
            <a:chOff x="3954" y="2214"/>
            <a:chExt cx="1587" cy="411"/>
          </a:xfrm>
        </p:grpSpPr>
        <p:sp>
          <p:nvSpPr>
            <p:cNvPr id="272417" name="Line 33"/>
            <p:cNvSpPr>
              <a:spLocks noChangeShapeType="1"/>
            </p:cNvSpPr>
            <p:nvPr/>
          </p:nvSpPr>
          <p:spPr bwMode="auto">
            <a:xfrm>
              <a:off x="3963" y="2214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18" name="Line 34"/>
            <p:cNvSpPr>
              <a:spLocks noChangeShapeType="1"/>
            </p:cNvSpPr>
            <p:nvPr/>
          </p:nvSpPr>
          <p:spPr bwMode="auto">
            <a:xfrm>
              <a:off x="3954" y="2274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19" name="Line 35"/>
            <p:cNvSpPr>
              <a:spLocks noChangeShapeType="1"/>
            </p:cNvSpPr>
            <p:nvPr/>
          </p:nvSpPr>
          <p:spPr bwMode="auto">
            <a:xfrm>
              <a:off x="3963" y="2340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420" name="Line 36"/>
            <p:cNvSpPr>
              <a:spLocks noChangeShapeType="1"/>
            </p:cNvSpPr>
            <p:nvPr/>
          </p:nvSpPr>
          <p:spPr bwMode="auto">
            <a:xfrm>
              <a:off x="3957" y="2403"/>
              <a:ext cx="1578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DA2ECF5-77CB-4A31-BD65-EBEFD458ACE8}" type="slidenum">
              <a:rPr lang="en-US" altLang="it-IT"/>
              <a:pPr/>
              <a:t>102</a:t>
            </a:fld>
            <a:endParaRPr lang="en-US" altLang="it-IT"/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Affinamento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4343400" cy="46101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CH" sz="2000"/>
              <a:t>Dopo 3 ACK duplicati:</a:t>
            </a:r>
          </a:p>
          <a:p>
            <a:pPr lvl="1">
              <a:buFont typeface="Wingdings" pitchFamily="2" charset="2"/>
              <a:buChar char="m"/>
            </a:pPr>
            <a:r>
              <a:rPr lang="it-CH" sz="2000" b="1">
                <a:latin typeface="Courier New" pitchFamily="49" charset="0"/>
              </a:rPr>
              <a:t>CongWin</a:t>
            </a:r>
            <a:r>
              <a:rPr lang="it-CH" sz="2000"/>
              <a:t> è ridotto a metà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la finestra poi cresce linearmente</a:t>
            </a:r>
            <a:endParaRPr lang="it-CH" sz="1800"/>
          </a:p>
          <a:p>
            <a:pPr>
              <a:buFont typeface="Wingdings" pitchFamily="2" charset="2"/>
              <a:buChar char="r"/>
            </a:pPr>
            <a:r>
              <a:rPr lang="it-CH" sz="2000" u="sng"/>
              <a:t>Ma</a:t>
            </a:r>
            <a:r>
              <a:rPr lang="it-CH" sz="2000"/>
              <a:t> dopo un evento di timeout:</a:t>
            </a:r>
          </a:p>
          <a:p>
            <a:pPr lvl="1">
              <a:buFont typeface="Wingdings" pitchFamily="2" charset="2"/>
              <a:buChar char="m"/>
            </a:pPr>
            <a:r>
              <a:rPr lang="it-CH" sz="2000" b="1">
                <a:latin typeface="Courier New" pitchFamily="49" charset="0"/>
              </a:rPr>
              <a:t>CongWin</a:t>
            </a:r>
            <a:r>
              <a:rPr lang="it-CH" sz="2000"/>
              <a:t> è impostata a</a:t>
            </a:r>
            <a:br>
              <a:rPr lang="it-CH" sz="2000"/>
            </a:br>
            <a:r>
              <a:rPr lang="it-CH" sz="2000"/>
              <a:t>1 MSS; 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poi la finestra cresce in modo esponenziale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fino a un valore di soglia, poi cresce linearmente</a:t>
            </a:r>
          </a:p>
        </p:txBody>
      </p:sp>
      <p:sp>
        <p:nvSpPr>
          <p:cNvPr id="271368" name="Text Box 8"/>
          <p:cNvSpPr txBox="1">
            <a:spLocks noChangeArrowheads="1"/>
          </p:cNvSpPr>
          <p:nvPr/>
        </p:nvSpPr>
        <p:spPr bwMode="auto">
          <a:xfrm>
            <a:off x="4914900" y="1587500"/>
            <a:ext cx="3803650" cy="38735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it-CH" sz="2400" b="0">
              <a:latin typeface="Times New Roman" pitchFamily="18" charset="0"/>
            </a:endParaRPr>
          </a:p>
          <a:p>
            <a:pPr algn="l">
              <a:buFontTx/>
              <a:buChar char="•"/>
            </a:pPr>
            <a:r>
              <a:rPr lang="it-CH" sz="2400" b="0">
                <a:latin typeface="Times New Roman" pitchFamily="18" charset="0"/>
              </a:rPr>
              <a:t> </a:t>
            </a:r>
            <a:r>
              <a:rPr lang="it-CH" sz="2400" b="0"/>
              <a:t>3 ACK duplicati indicano </a:t>
            </a:r>
            <a:br>
              <a:rPr lang="it-CH" sz="2400" b="0"/>
            </a:br>
            <a:r>
              <a:rPr lang="it-CH" sz="2400" b="0"/>
              <a:t>la capacità della rete di consegnare qualche segmento</a:t>
            </a:r>
          </a:p>
          <a:p>
            <a:pPr algn="l">
              <a:buFontTx/>
              <a:buChar char="•"/>
            </a:pPr>
            <a:r>
              <a:rPr lang="it-CH" sz="2400" b="0"/>
              <a:t> un timeout prima di</a:t>
            </a:r>
            <a:br>
              <a:rPr lang="it-CH" sz="2400" b="0"/>
            </a:br>
            <a:r>
              <a:rPr lang="it-CH" sz="2400" b="0"/>
              <a:t>3 ACK duplicati è</a:t>
            </a:r>
            <a:br>
              <a:rPr lang="it-CH" sz="2400" b="0"/>
            </a:br>
            <a:r>
              <a:rPr lang="it-CH" sz="2400" b="0"/>
              <a:t>“più allarmante”</a:t>
            </a:r>
            <a:endParaRPr lang="it-CH" b="0"/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>
            <a:off x="5400675" y="1371600"/>
            <a:ext cx="1276350" cy="446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>
                <a:solidFill>
                  <a:srgbClr val="FF0000"/>
                </a:solidFill>
              </a:rPr>
              <a:t>Filosofia:</a:t>
            </a:r>
            <a:endParaRPr lang="en-US" altLang="it-IT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C252311-3F15-42A7-90E9-90DDE797106F}" type="slidenum">
              <a:rPr lang="en-US" altLang="it-IT"/>
              <a:pPr/>
              <a:t>103</a:t>
            </a:fld>
            <a:endParaRPr lang="en-US" altLang="it-IT"/>
          </a:p>
        </p:txBody>
      </p:sp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altLang="it-IT"/>
              <a:t>Affinamento </a:t>
            </a:r>
            <a:r>
              <a:rPr lang="en-US" altLang="it-IT" sz="3000"/>
              <a:t>(continua)</a:t>
            </a:r>
            <a:endParaRPr lang="en-US" altLang="it-IT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2959100" cy="26416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>
                <a:solidFill>
                  <a:srgbClr val="FF0000"/>
                </a:solidFill>
              </a:rPr>
              <a:t>D:</a:t>
            </a:r>
            <a:r>
              <a:rPr lang="it-IT" sz="2000"/>
              <a:t> Quando l’incremento esponenziale dovrà diventare lineare? </a:t>
            </a:r>
          </a:p>
          <a:p>
            <a:pPr>
              <a:spcBef>
                <a:spcPct val="30000"/>
              </a:spcBef>
              <a:buFont typeface="ZapfDingbats" pitchFamily="82" charset="2"/>
              <a:buNone/>
            </a:pPr>
            <a:r>
              <a:rPr lang="it-IT" sz="2000">
                <a:solidFill>
                  <a:srgbClr val="FF0000"/>
                </a:solidFill>
              </a:rPr>
              <a:t>R:</a:t>
            </a:r>
            <a:r>
              <a:rPr lang="it-IT" sz="2000"/>
              <a:t> Quando </a:t>
            </a:r>
            <a:r>
              <a:rPr lang="it-IT" sz="2000" b="1">
                <a:latin typeface="Courier New" pitchFamily="49" charset="0"/>
              </a:rPr>
              <a:t>CongWin</a:t>
            </a:r>
            <a:r>
              <a:rPr lang="it-IT" sz="2000"/>
              <a:t> raggiunge 1/2 del suo valore prima</a:t>
            </a:r>
            <a:br>
              <a:rPr lang="it-IT" sz="2000"/>
            </a:br>
            <a:r>
              <a:rPr lang="it-IT" sz="2000"/>
              <a:t>del timeout.</a:t>
            </a:r>
            <a:r>
              <a:rPr lang="it-IT" sz="2400"/>
              <a:t> </a:t>
            </a:r>
          </a:p>
        </p:txBody>
      </p:sp>
      <p:sp>
        <p:nvSpPr>
          <p:cNvPr id="273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4038600"/>
            <a:ext cx="3810000" cy="25527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u="sng" dirty="0">
                <a:solidFill>
                  <a:srgbClr val="FF0000"/>
                </a:solidFill>
              </a:rPr>
              <a:t>Implementazione:</a:t>
            </a: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000" dirty="0"/>
              <a:t>Soglia variabile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In caso di evento di perdita, la soglia è impostata a 1/2 di </a:t>
            </a:r>
            <a:r>
              <a:rPr lang="it-IT" sz="2000" dirty="0" err="1"/>
              <a:t>CongWin</a:t>
            </a:r>
            <a:r>
              <a:rPr lang="it-IT" sz="2000" dirty="0"/>
              <a:t>, appena prima dell’evento di perdita</a:t>
            </a:r>
          </a:p>
        </p:txBody>
      </p:sp>
      <p:pic>
        <p:nvPicPr>
          <p:cNvPr id="273415" name="Picture 7" descr="SL_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4400" y="1795463"/>
            <a:ext cx="5427663" cy="311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3A89D9E-EC6A-4B5F-BB32-E0942A5D2F41}" type="slidenum">
              <a:rPr lang="en-US" altLang="it-IT"/>
              <a:pPr/>
              <a:t>104</a:t>
            </a:fld>
            <a:endParaRPr lang="en-US" altLang="it-IT"/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725" y="117475"/>
            <a:ext cx="8712200" cy="1143000"/>
          </a:xfrm>
        </p:spPr>
        <p:txBody>
          <a:bodyPr/>
          <a:lstStyle/>
          <a:p>
            <a:r>
              <a:rPr lang="it-IT" sz="3200"/>
              <a:t>Riassunto: il controllo della congestione TCP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57313"/>
            <a:ext cx="7772400" cy="49149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Font typeface="Wingdings" pitchFamily="2" charset="2"/>
              <a:buChar char="r"/>
            </a:pPr>
            <a:r>
              <a:rPr lang="it-IT" sz="2200"/>
              <a:t>Quando </a:t>
            </a:r>
            <a:r>
              <a:rPr lang="it-IT" sz="2200" b="1">
                <a:latin typeface="Courier New" pitchFamily="49" charset="0"/>
              </a:rPr>
              <a:t>CongWin</a:t>
            </a:r>
            <a:r>
              <a:rPr lang="it-IT" sz="2200"/>
              <a:t> è sotto la soglia (</a:t>
            </a:r>
            <a:r>
              <a:rPr lang="it-IT" sz="2200" b="1">
                <a:latin typeface="Courier New" pitchFamily="49" charset="0"/>
              </a:rPr>
              <a:t>Threshold</a:t>
            </a:r>
            <a:r>
              <a:rPr lang="it-IT" sz="2200"/>
              <a:t>),</a:t>
            </a:r>
            <a:br>
              <a:rPr lang="it-IT" sz="2200"/>
            </a:br>
            <a:r>
              <a:rPr lang="it-IT" sz="2200"/>
              <a:t>il mittente è nella fase di </a:t>
            </a:r>
            <a:r>
              <a:rPr lang="it-IT" sz="2200">
                <a:solidFill>
                  <a:srgbClr val="FF0000"/>
                </a:solidFill>
              </a:rPr>
              <a:t>partenza lenta</a:t>
            </a:r>
            <a:r>
              <a:rPr lang="it-IT" sz="2200"/>
              <a:t>;</a:t>
            </a:r>
            <a:br>
              <a:rPr lang="it-IT" sz="2200"/>
            </a:br>
            <a:r>
              <a:rPr lang="it-IT" sz="2200"/>
              <a:t>la finestra cresce in modo esponenziale.</a:t>
            </a:r>
          </a:p>
          <a:p>
            <a:pPr>
              <a:lnSpc>
                <a:spcPct val="90000"/>
              </a:lnSpc>
              <a:spcBef>
                <a:spcPct val="70000"/>
              </a:spcBef>
              <a:buFont typeface="Wingdings" pitchFamily="2" charset="2"/>
              <a:buChar char="r"/>
            </a:pPr>
            <a:r>
              <a:rPr lang="it-IT" sz="2200"/>
              <a:t>Quando </a:t>
            </a:r>
            <a:r>
              <a:rPr lang="it-IT" sz="2200" b="1">
                <a:latin typeface="Courier New" pitchFamily="49" charset="0"/>
              </a:rPr>
              <a:t>CongWin</a:t>
            </a:r>
            <a:r>
              <a:rPr lang="it-IT" sz="2200"/>
              <a:t> è sopra la soglia, il mittente è nella fase di </a:t>
            </a:r>
            <a:r>
              <a:rPr lang="it-IT" sz="2200">
                <a:solidFill>
                  <a:srgbClr val="FF0000"/>
                </a:solidFill>
              </a:rPr>
              <a:t>congestion avoidance</a:t>
            </a:r>
            <a:r>
              <a:rPr lang="it-IT" sz="2200"/>
              <a:t>; la finestra cresce in modo lineare.</a:t>
            </a:r>
          </a:p>
          <a:p>
            <a:pPr>
              <a:lnSpc>
                <a:spcPct val="90000"/>
              </a:lnSpc>
              <a:spcBef>
                <a:spcPct val="70000"/>
              </a:spcBef>
              <a:buFont typeface="Wingdings" pitchFamily="2" charset="2"/>
              <a:buChar char="r"/>
            </a:pPr>
            <a:r>
              <a:rPr lang="it-IT" sz="2200"/>
              <a:t>Quando si verificano </a:t>
            </a:r>
            <a:r>
              <a:rPr lang="it-IT" sz="2200">
                <a:solidFill>
                  <a:srgbClr val="FF0000"/>
                </a:solidFill>
              </a:rPr>
              <a:t>tre ACK duplicati</a:t>
            </a:r>
            <a:r>
              <a:rPr lang="it-IT" sz="2200"/>
              <a:t>, il valore di </a:t>
            </a:r>
            <a:r>
              <a:rPr lang="it-IT" sz="2200" b="1">
                <a:latin typeface="Courier New" pitchFamily="49" charset="0"/>
              </a:rPr>
              <a:t>Threshold</a:t>
            </a:r>
            <a:r>
              <a:rPr lang="it-IT" sz="2200"/>
              <a:t> viene impostato a </a:t>
            </a:r>
            <a:r>
              <a:rPr lang="it-IT" sz="2200" b="1">
                <a:latin typeface="Courier New" pitchFamily="49" charset="0"/>
              </a:rPr>
              <a:t>CongWin/2</a:t>
            </a:r>
            <a:r>
              <a:rPr lang="it-IT" sz="2200"/>
              <a:t> e </a:t>
            </a:r>
            <a:r>
              <a:rPr lang="it-IT" sz="2200" b="1">
                <a:latin typeface="Courier New" pitchFamily="49" charset="0"/>
              </a:rPr>
              <a:t>CongWin</a:t>
            </a:r>
            <a:r>
              <a:rPr lang="it-IT" sz="2200"/>
              <a:t> viene impostata al valore di </a:t>
            </a:r>
            <a:r>
              <a:rPr lang="it-IT" sz="2200" b="1">
                <a:latin typeface="Courier New" pitchFamily="49" charset="0"/>
              </a:rPr>
              <a:t>Threshold</a:t>
            </a:r>
            <a:r>
              <a:rPr lang="it-IT" sz="2200"/>
              <a:t>.</a:t>
            </a:r>
          </a:p>
          <a:p>
            <a:pPr>
              <a:lnSpc>
                <a:spcPct val="90000"/>
              </a:lnSpc>
              <a:spcBef>
                <a:spcPct val="70000"/>
              </a:spcBef>
              <a:buFont typeface="Wingdings" pitchFamily="2" charset="2"/>
              <a:buChar char="r"/>
            </a:pPr>
            <a:r>
              <a:rPr lang="it-IT" sz="2200"/>
              <a:t>Quando si verifica un </a:t>
            </a:r>
            <a:r>
              <a:rPr lang="it-IT" sz="2200">
                <a:solidFill>
                  <a:srgbClr val="FF0000"/>
                </a:solidFill>
              </a:rPr>
              <a:t>timeout</a:t>
            </a:r>
            <a:r>
              <a:rPr lang="it-IT" sz="2200"/>
              <a:t>, il valore di </a:t>
            </a:r>
            <a:r>
              <a:rPr lang="it-IT" sz="2200" b="1">
                <a:latin typeface="Courier New" pitchFamily="49" charset="0"/>
              </a:rPr>
              <a:t>Threshold</a:t>
            </a:r>
            <a:r>
              <a:rPr lang="it-IT" sz="2200"/>
              <a:t> viene impostato a </a:t>
            </a:r>
            <a:r>
              <a:rPr lang="it-IT" sz="2200" b="1">
                <a:latin typeface="Courier New" pitchFamily="49" charset="0"/>
              </a:rPr>
              <a:t>CongWin/2</a:t>
            </a:r>
            <a:r>
              <a:rPr lang="it-IT" sz="2200"/>
              <a:t> e </a:t>
            </a:r>
            <a:r>
              <a:rPr lang="it-IT" sz="2200" b="1">
                <a:latin typeface="Courier New" pitchFamily="49" charset="0"/>
              </a:rPr>
              <a:t>CongWin</a:t>
            </a:r>
            <a:r>
              <a:rPr lang="it-IT" sz="2200"/>
              <a:t> è impostata a 1 MSS.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7A268E6-EDFA-45CA-AAC4-D9B6C8A3678F}" type="slidenum">
              <a:rPr lang="en-US" altLang="it-IT"/>
              <a:pPr/>
              <a:t>105</a:t>
            </a:fld>
            <a:endParaRPr lang="en-US" altLang="it-IT"/>
          </a:p>
        </p:txBody>
      </p:sp>
      <p:sp>
        <p:nvSpPr>
          <p:cNvPr id="32051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990600"/>
          </a:xfrm>
        </p:spPr>
        <p:txBody>
          <a:bodyPr/>
          <a:lstStyle/>
          <a:p>
            <a:r>
              <a:rPr lang="en-US" altLang="it-IT" sz="3600"/>
              <a:t>Controllo di congestione</a:t>
            </a:r>
            <a:br>
              <a:rPr lang="en-US" altLang="it-IT" sz="3600"/>
            </a:br>
            <a:r>
              <a:rPr lang="en-US" altLang="it-IT" sz="3600"/>
              <a:t>del mittente TCP</a:t>
            </a:r>
          </a:p>
        </p:txBody>
      </p:sp>
      <p:graphicFrame>
        <p:nvGraphicFramePr>
          <p:cNvPr id="320900" name="Group 388"/>
          <p:cNvGraphicFramePr>
            <a:graphicFrameLocks noGrp="1"/>
          </p:cNvGraphicFramePr>
          <p:nvPr/>
        </p:nvGraphicFramePr>
        <p:xfrm>
          <a:off x="685800" y="1460500"/>
          <a:ext cx="7675563" cy="4794568"/>
        </p:xfrm>
        <a:graphic>
          <a:graphicData uri="http://schemas.openxmlformats.org/drawingml/2006/table">
            <a:tbl>
              <a:tblPr/>
              <a:tblGrid>
                <a:gridCol w="1320800"/>
                <a:gridCol w="1244600"/>
                <a:gridCol w="2714625"/>
                <a:gridCol w="2395538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Stato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Evento 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Azione del mittente TCP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Commenti</a:t>
                      </a:r>
                      <a:endParaRPr kumimoji="0" 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Slow Start (SS)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Ricezione di ACK per dati precedente-mente non riscontrati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CongWin = CongWin + MSS, 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If (CongWin &gt; Threshold)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 imposta lo stato a</a:t>
                      </a:r>
                      <a:b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Congestion Avoidance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CongWin raddoppia a ogni RTT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Congestion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Avoidance (CA) 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Ricezione di ACK per dati precedente-mente non riscontrati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CongWin = CongWin + </a:t>
                      </a:r>
                      <a:b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MSS * (MSS/CongWin)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Incremento additivo: CongWin aumenta di 1 MSS a ogni RTT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SS o CA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Rilevato un evento di perdita da tre ACK duplicati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Threshold = CongWin/2,      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CongWin = Threshold,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 imposta lo stato a</a:t>
                      </a:r>
                      <a:b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Congestion Avoidance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Ripristino rapido con il decremento moltiplicativo. CongWin non sarà mai minore di 1 MSS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SS o CA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Timeout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Threshold = CongWin/2,      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CongWin = 1 MSS,</a:t>
                      </a:r>
                      <a:endParaRPr kumimoji="0" lang="it-I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 imposta lo stato a </a:t>
                      </a: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Slow Start</a:t>
                      </a:r>
                      <a:r>
                        <a:rPr kumimoji="0" lang="it-I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Entra nello stato 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Slow Start</a:t>
                      </a: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L Futura CondensedLight"/>
                          <a:ea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SS o CA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ACK duplicato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Incrementa il conteggio degli ACK duplicati per il segmento in corso di riscontro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ctr"/>
                          <a:tab pos="1651000" algn="ctr"/>
                          <a:tab pos="2768600" algn="ctr"/>
                          <a:tab pos="3886200" algn="ctr"/>
                        </a:tabLst>
                      </a:pPr>
                      <a:r>
                        <a:rPr kumimoji="0" 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imes New Roman" pitchFamily="18" charset="0"/>
                        </a:rPr>
                        <a:t>CongWin e Threshold non variano</a:t>
                      </a:r>
                      <a:endParaRPr kumimoji="0" lang="it-IT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2165E39-EC34-4B04-9E14-95427A0C5AF2}" type="slidenum">
              <a:rPr lang="en-US" altLang="it-IT"/>
              <a:pPr/>
              <a:t>106</a:t>
            </a:fld>
            <a:endParaRPr lang="en-US" altLang="it-IT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965200"/>
          </a:xfrm>
        </p:spPr>
        <p:txBody>
          <a:bodyPr/>
          <a:lstStyle/>
          <a:p>
            <a:r>
              <a:rPr lang="en-US" altLang="it-IT"/>
              <a:t>Throughput TCP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98600"/>
            <a:ext cx="82169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/>
              <a:t>Qual è il throughput medio di TCP in funzione della dimensione della finestra e di RTT?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Ignoriamo le fasi di partenza lenta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/>
              <a:t>Sia W la dimensione della finestra quando si verifica una perdita.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/>
              <a:t>Quando la finestra è W, il throughput è W/RTT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/>
              <a:t>Subito dopo la perdita, la finestra si riduce a W/2, il throughput a W/2RTT. 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/>
              <a:t>Throughout medio: 0,75 W/RTT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6108F05-BDD5-41B0-9079-6306B6DB0263}" type="slidenum">
              <a:rPr lang="en-US" altLang="it-IT"/>
              <a:pPr/>
              <a:t>107</a:t>
            </a:fld>
            <a:endParaRPr lang="en-US" altLang="it-IT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Futuro di TCP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 dirty="0"/>
              <a:t>Esempio: segmenti da 1500 byte, RTT di 100 ms, vogliamo un </a:t>
            </a:r>
            <a:r>
              <a:rPr lang="it-IT" sz="2400" dirty="0" err="1"/>
              <a:t>throughput</a:t>
            </a:r>
            <a:r>
              <a:rPr lang="it-IT" sz="2400" dirty="0"/>
              <a:t> da 10 </a:t>
            </a:r>
            <a:r>
              <a:rPr lang="it-IT" sz="2400" dirty="0" err="1"/>
              <a:t>Gbps</a:t>
            </a:r>
            <a:r>
              <a:rPr lang="it-IT" sz="24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 dirty="0"/>
              <a:t>Occorre una dimensione della finestra pari a </a:t>
            </a:r>
            <a:br>
              <a:rPr lang="it-IT" sz="2400" dirty="0"/>
            </a:br>
            <a:r>
              <a:rPr lang="it-IT" sz="2400" dirty="0"/>
              <a:t>W = 83.333 segmenti in transito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 dirty="0" err="1"/>
              <a:t>Throughput</a:t>
            </a:r>
            <a:r>
              <a:rPr lang="it-IT" sz="2400" dirty="0"/>
              <a:t> in funzione della frequenza di smarrimento:</a:t>
            </a:r>
            <a:br>
              <a:rPr lang="it-IT" sz="2400" dirty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/>
              <a:t/>
            </a:r>
            <a:br>
              <a:rPr lang="it-IT" sz="2400" dirty="0"/>
            </a:br>
            <a:endParaRPr lang="it-IT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endParaRPr lang="it-IT" sz="2400" dirty="0">
              <a:latin typeface="MS Mincho" pitchFamily="49" charset="-128"/>
              <a:ea typeface="MS Mincho" pitchFamily="49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 dirty="0" smtClean="0">
                <a:latin typeface="MS Mincho" pitchFamily="49" charset="-128"/>
                <a:ea typeface="MS Mincho" pitchFamily="49" charset="-128"/>
              </a:rPr>
              <a:t>➜ </a:t>
            </a:r>
            <a:r>
              <a:rPr lang="it-IT" sz="2400" dirty="0"/>
              <a:t>L = 2</a:t>
            </a:r>
            <a:r>
              <a:rPr lang="it-IT" sz="2400" dirty="0">
                <a:latin typeface="Lucida Grande" pitchFamily="64" charset="0"/>
              </a:rPr>
              <a:t>x</a:t>
            </a:r>
            <a:r>
              <a:rPr lang="it-IT" sz="2400" dirty="0"/>
              <a:t>10</a:t>
            </a:r>
            <a:r>
              <a:rPr lang="it-IT" sz="2400" baseline="30000" dirty="0"/>
              <a:t>-10  </a:t>
            </a:r>
            <a:r>
              <a:rPr lang="it-IT" sz="2400" i="1" dirty="0">
                <a:solidFill>
                  <a:srgbClr val="FF0000"/>
                </a:solidFill>
              </a:rPr>
              <a:t>Wow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 dirty="0"/>
              <a:t>Occorrono nuove versioni di TCP per ambienti ad alta velocità!</a:t>
            </a:r>
          </a:p>
        </p:txBody>
      </p:sp>
      <p:graphicFrame>
        <p:nvGraphicFramePr>
          <p:cNvPr id="324612" name="Object 4"/>
          <p:cNvGraphicFramePr>
            <a:graphicFrameLocks noChangeAspect="1"/>
          </p:cNvGraphicFramePr>
          <p:nvPr/>
        </p:nvGraphicFramePr>
        <p:xfrm>
          <a:off x="3276600" y="4006850"/>
          <a:ext cx="1562100" cy="954088"/>
        </p:xfrm>
        <a:graphic>
          <a:graphicData uri="http://schemas.openxmlformats.org/presentationml/2006/ole">
            <p:oleObj spid="_x0000_s324612" name="Equation" r:id="rId4" imgW="6858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C81D087A-B369-42F0-844E-2C10917C05A8}" type="slidenum">
              <a:rPr lang="en-US" altLang="it-IT"/>
              <a:pPr/>
              <a:t>108</a:t>
            </a:fld>
            <a:endParaRPr lang="en-US" altLang="it-IT"/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44513" y="1412875"/>
            <a:ext cx="7620000" cy="219075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Equità:</a:t>
            </a:r>
            <a:r>
              <a:rPr lang="it-IT" sz="2400"/>
              <a:t> se K sessioni TCP condividono lo stesso  collegamento con ampiezza di banda R, che è un collo di bottiglia per il sistema, ogni sessione dovrà avere una frequenza trasmissiva media pari a R/K.</a:t>
            </a:r>
          </a:p>
        </p:txBody>
      </p:sp>
      <p:grpSp>
        <p:nvGrpSpPr>
          <p:cNvPr id="214061" name="Group 45"/>
          <p:cNvGrpSpPr>
            <a:grpSpLocks/>
          </p:cNvGrpSpPr>
          <p:nvPr/>
        </p:nvGrpSpPr>
        <p:grpSpPr bwMode="auto">
          <a:xfrm>
            <a:off x="1689100" y="3365500"/>
            <a:ext cx="5194300" cy="2709863"/>
            <a:chOff x="944" y="2048"/>
            <a:chExt cx="3272" cy="1707"/>
          </a:xfrm>
        </p:grpSpPr>
        <p:sp>
          <p:nvSpPr>
            <p:cNvPr id="214018" name="Line 2"/>
            <p:cNvSpPr>
              <a:spLocks noChangeShapeType="1"/>
            </p:cNvSpPr>
            <p:nvPr/>
          </p:nvSpPr>
          <p:spPr bwMode="auto">
            <a:xfrm>
              <a:off x="2968" y="2936"/>
              <a:ext cx="1218" cy="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14023" name="Object 7"/>
            <p:cNvGraphicFramePr>
              <a:graphicFrameLocks noChangeAspect="1"/>
            </p:cNvGraphicFramePr>
            <p:nvPr/>
          </p:nvGraphicFramePr>
          <p:xfrm>
            <a:off x="1392" y="3040"/>
            <a:ext cx="407" cy="336"/>
          </p:xfrm>
          <a:graphic>
            <a:graphicData uri="http://schemas.openxmlformats.org/presentationml/2006/ole">
              <p:oleObj spid="_x0000_s214023" name="Clip" r:id="rId3" imgW="1305000" imgH="1085760" progId="">
                <p:embed/>
              </p:oleObj>
            </a:graphicData>
          </a:graphic>
        </p:graphicFrame>
        <p:sp>
          <p:nvSpPr>
            <p:cNvPr id="214024" name="Oval 8"/>
            <p:cNvSpPr>
              <a:spLocks noChangeArrowheads="1"/>
            </p:cNvSpPr>
            <p:nvPr/>
          </p:nvSpPr>
          <p:spPr bwMode="auto">
            <a:xfrm>
              <a:off x="2216" y="2900"/>
              <a:ext cx="755" cy="233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25" name="Rectangle 9"/>
            <p:cNvSpPr>
              <a:spLocks noChangeArrowheads="1"/>
            </p:cNvSpPr>
            <p:nvPr/>
          </p:nvSpPr>
          <p:spPr bwMode="auto">
            <a:xfrm>
              <a:off x="2216" y="2857"/>
              <a:ext cx="755" cy="16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214026" name="Oval 10"/>
            <p:cNvSpPr>
              <a:spLocks noChangeArrowheads="1"/>
            </p:cNvSpPr>
            <p:nvPr/>
          </p:nvSpPr>
          <p:spPr bwMode="auto">
            <a:xfrm>
              <a:off x="2222" y="2713"/>
              <a:ext cx="755" cy="271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027" name="Group 11"/>
            <p:cNvGrpSpPr>
              <a:grpSpLocks/>
            </p:cNvGrpSpPr>
            <p:nvPr/>
          </p:nvGrpSpPr>
          <p:grpSpPr bwMode="auto">
            <a:xfrm>
              <a:off x="2440" y="2732"/>
              <a:ext cx="314" cy="75"/>
              <a:chOff x="2208" y="2184"/>
              <a:chExt cx="176" cy="69"/>
            </a:xfrm>
          </p:grpSpPr>
          <p:grpSp>
            <p:nvGrpSpPr>
              <p:cNvPr id="214028" name="Group 12"/>
              <p:cNvGrpSpPr>
                <a:grpSpLocks/>
              </p:cNvGrpSpPr>
              <p:nvPr/>
            </p:nvGrpSpPr>
            <p:grpSpPr bwMode="auto">
              <a:xfrm>
                <a:off x="2208" y="2185"/>
                <a:ext cx="176" cy="68"/>
                <a:chOff x="2848" y="848"/>
                <a:chExt cx="140" cy="98"/>
              </a:xfrm>
            </p:grpSpPr>
            <p:sp>
              <p:nvSpPr>
                <p:cNvPr id="214029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30" name="Line 1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31" name="Line 1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4032" name="Group 16"/>
              <p:cNvGrpSpPr>
                <a:grpSpLocks/>
              </p:cNvGrpSpPr>
              <p:nvPr/>
            </p:nvGrpSpPr>
            <p:grpSpPr bwMode="auto">
              <a:xfrm flipV="1">
                <a:off x="2208" y="2184"/>
                <a:ext cx="176" cy="68"/>
                <a:chOff x="2848" y="848"/>
                <a:chExt cx="140" cy="98"/>
              </a:xfrm>
            </p:grpSpPr>
            <p:sp>
              <p:nvSpPr>
                <p:cNvPr id="214033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34" name="Line 1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35" name="Line 1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4036" name="Oval 20"/>
            <p:cNvSpPr>
              <a:spLocks noChangeArrowheads="1"/>
            </p:cNvSpPr>
            <p:nvPr/>
          </p:nvSpPr>
          <p:spPr bwMode="auto">
            <a:xfrm>
              <a:off x="3392" y="2906"/>
              <a:ext cx="755" cy="233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37" name="Line 21"/>
            <p:cNvSpPr>
              <a:spLocks noChangeShapeType="1"/>
            </p:cNvSpPr>
            <p:nvPr/>
          </p:nvSpPr>
          <p:spPr bwMode="auto">
            <a:xfrm>
              <a:off x="3398" y="2893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38" name="Rectangle 22"/>
            <p:cNvSpPr>
              <a:spLocks noChangeArrowheads="1"/>
            </p:cNvSpPr>
            <p:nvPr/>
          </p:nvSpPr>
          <p:spPr bwMode="auto">
            <a:xfrm>
              <a:off x="3398" y="2869"/>
              <a:ext cx="755" cy="16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214039" name="Oval 23"/>
            <p:cNvSpPr>
              <a:spLocks noChangeArrowheads="1"/>
            </p:cNvSpPr>
            <p:nvPr/>
          </p:nvSpPr>
          <p:spPr bwMode="auto">
            <a:xfrm>
              <a:off x="3404" y="2725"/>
              <a:ext cx="755" cy="271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14040" name="Object 24"/>
            <p:cNvGraphicFramePr>
              <a:graphicFrameLocks noChangeAspect="1"/>
            </p:cNvGraphicFramePr>
            <p:nvPr/>
          </p:nvGraphicFramePr>
          <p:xfrm>
            <a:off x="1362" y="2416"/>
            <a:ext cx="407" cy="336"/>
          </p:xfrm>
          <a:graphic>
            <a:graphicData uri="http://schemas.openxmlformats.org/presentationml/2006/ole">
              <p:oleObj spid="_x0000_s214040" name="Clip" r:id="rId4" imgW="1305000" imgH="1085760" progId="">
                <p:embed/>
              </p:oleObj>
            </a:graphicData>
          </a:graphic>
        </p:graphicFrame>
        <p:sp>
          <p:nvSpPr>
            <p:cNvPr id="214041" name="Rectangle 25"/>
            <p:cNvSpPr>
              <a:spLocks noChangeArrowheads="1"/>
            </p:cNvSpPr>
            <p:nvPr/>
          </p:nvSpPr>
          <p:spPr bwMode="auto">
            <a:xfrm>
              <a:off x="3193" y="2816"/>
              <a:ext cx="93" cy="12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42" name="Rectangle 26"/>
            <p:cNvSpPr>
              <a:spLocks noChangeArrowheads="1"/>
            </p:cNvSpPr>
            <p:nvPr/>
          </p:nvSpPr>
          <p:spPr bwMode="auto">
            <a:xfrm>
              <a:off x="2758" y="2855"/>
              <a:ext cx="93" cy="12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43" name="Rectangle 27"/>
            <p:cNvSpPr>
              <a:spLocks noChangeArrowheads="1"/>
            </p:cNvSpPr>
            <p:nvPr/>
          </p:nvSpPr>
          <p:spPr bwMode="auto">
            <a:xfrm>
              <a:off x="2941" y="2816"/>
              <a:ext cx="93" cy="126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44" name="Text Box 28"/>
            <p:cNvSpPr txBox="1">
              <a:spLocks noChangeArrowheads="1"/>
            </p:cNvSpPr>
            <p:nvPr/>
          </p:nvSpPr>
          <p:spPr bwMode="auto">
            <a:xfrm>
              <a:off x="1144" y="2048"/>
              <a:ext cx="9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/>
                <a:t>Connessione</a:t>
              </a:r>
              <a:br>
                <a:rPr lang="en-US" altLang="it-IT" sz="1800" b="0"/>
              </a:br>
              <a:r>
                <a:rPr lang="en-US" altLang="it-IT" sz="1800" b="0"/>
                <a:t>TCP 1</a:t>
              </a:r>
              <a:endParaRPr lang="en-US" altLang="it-IT" sz="1800" b="0">
                <a:latin typeface="Times New Roman" pitchFamily="18" charset="0"/>
              </a:endParaRPr>
            </a:p>
          </p:txBody>
        </p:sp>
        <p:sp>
          <p:nvSpPr>
            <p:cNvPr id="214045" name="Text Box 29"/>
            <p:cNvSpPr txBox="1">
              <a:spLocks noChangeArrowheads="1"/>
            </p:cNvSpPr>
            <p:nvPr/>
          </p:nvSpPr>
          <p:spPr bwMode="auto">
            <a:xfrm>
              <a:off x="1964" y="3100"/>
              <a:ext cx="131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/>
                <a:t>Capacità del</a:t>
              </a:r>
            </a:p>
            <a:p>
              <a:r>
                <a:rPr lang="en-US" altLang="it-IT" sz="1800" b="0"/>
                <a:t>router R,</a:t>
              </a:r>
            </a:p>
            <a:p>
              <a:r>
                <a:rPr lang="en-US" altLang="it-IT" sz="1800" b="0"/>
                <a:t>il collo di bottiglia</a:t>
              </a:r>
              <a:endParaRPr lang="en-US" altLang="it-IT" sz="1800" b="0">
                <a:latin typeface="Times New Roman" pitchFamily="18" charset="0"/>
              </a:endParaRPr>
            </a:p>
          </p:txBody>
        </p:sp>
        <p:grpSp>
          <p:nvGrpSpPr>
            <p:cNvPr id="214046" name="Group 30"/>
            <p:cNvGrpSpPr>
              <a:grpSpLocks/>
            </p:cNvGrpSpPr>
            <p:nvPr/>
          </p:nvGrpSpPr>
          <p:grpSpPr bwMode="auto">
            <a:xfrm>
              <a:off x="3610" y="2762"/>
              <a:ext cx="314" cy="75"/>
              <a:chOff x="2208" y="2184"/>
              <a:chExt cx="176" cy="69"/>
            </a:xfrm>
          </p:grpSpPr>
          <p:grpSp>
            <p:nvGrpSpPr>
              <p:cNvPr id="214047" name="Group 31"/>
              <p:cNvGrpSpPr>
                <a:grpSpLocks/>
              </p:cNvGrpSpPr>
              <p:nvPr/>
            </p:nvGrpSpPr>
            <p:grpSpPr bwMode="auto">
              <a:xfrm>
                <a:off x="2208" y="2185"/>
                <a:ext cx="176" cy="68"/>
                <a:chOff x="2848" y="848"/>
                <a:chExt cx="140" cy="98"/>
              </a:xfrm>
            </p:grpSpPr>
            <p:sp>
              <p:nvSpPr>
                <p:cNvPr id="214048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49" name="Line 3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50" name="Line 3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4051" name="Group 35"/>
              <p:cNvGrpSpPr>
                <a:grpSpLocks/>
              </p:cNvGrpSpPr>
              <p:nvPr/>
            </p:nvGrpSpPr>
            <p:grpSpPr bwMode="auto">
              <a:xfrm flipV="1">
                <a:off x="2208" y="2184"/>
                <a:ext cx="176" cy="68"/>
                <a:chOff x="2848" y="848"/>
                <a:chExt cx="140" cy="98"/>
              </a:xfrm>
            </p:grpSpPr>
            <p:sp>
              <p:nvSpPr>
                <p:cNvPr id="214052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53" name="Line 3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054" name="Line 3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4055" name="Text Box 39"/>
            <p:cNvSpPr txBox="1">
              <a:spLocks noChangeArrowheads="1"/>
            </p:cNvSpPr>
            <p:nvPr/>
          </p:nvSpPr>
          <p:spPr bwMode="auto">
            <a:xfrm>
              <a:off x="944" y="3178"/>
              <a:ext cx="918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/>
                <a:t> </a:t>
              </a:r>
            </a:p>
            <a:p>
              <a:r>
                <a:rPr lang="en-US" altLang="it-IT" sz="1800" b="0"/>
                <a:t>Connessione</a:t>
              </a:r>
              <a:br>
                <a:rPr lang="en-US" altLang="it-IT" sz="1800" b="0"/>
              </a:br>
              <a:r>
                <a:rPr lang="en-US" altLang="it-IT" sz="1800" b="0"/>
                <a:t>TCP 2</a:t>
              </a:r>
              <a:endParaRPr lang="en-US" altLang="it-IT" sz="1800" b="0">
                <a:latin typeface="Times New Roman" pitchFamily="18" charset="0"/>
              </a:endParaRPr>
            </a:p>
          </p:txBody>
        </p:sp>
        <p:sp>
          <p:nvSpPr>
            <p:cNvPr id="214056" name="Freeform 40"/>
            <p:cNvSpPr>
              <a:spLocks/>
            </p:cNvSpPr>
            <p:nvPr/>
          </p:nvSpPr>
          <p:spPr bwMode="auto">
            <a:xfrm>
              <a:off x="1804" y="2486"/>
              <a:ext cx="2412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8" y="390"/>
                </a:cxn>
                <a:cxn ang="0">
                  <a:pos x="2412" y="432"/>
                </a:cxn>
              </a:cxnLst>
              <a:rect l="0" t="0" r="r" b="b"/>
              <a:pathLst>
                <a:path w="2412" h="453">
                  <a:moveTo>
                    <a:pt x="0" y="0"/>
                  </a:moveTo>
                  <a:cubicBezTo>
                    <a:pt x="93" y="65"/>
                    <a:pt x="156" y="318"/>
                    <a:pt x="558" y="390"/>
                  </a:cubicBezTo>
                  <a:cubicBezTo>
                    <a:pt x="959" y="453"/>
                    <a:pt x="2026" y="423"/>
                    <a:pt x="2412" y="432"/>
                  </a:cubicBezTo>
                </a:path>
              </a:pathLst>
            </a:custGeom>
            <a:noFill/>
            <a:ln w="38100" cap="flat" cmpd="sng">
              <a:solidFill>
                <a:srgbClr val="0099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57" name="Rectangle 41"/>
            <p:cNvSpPr>
              <a:spLocks noChangeArrowheads="1"/>
            </p:cNvSpPr>
            <p:nvPr/>
          </p:nvSpPr>
          <p:spPr bwMode="auto">
            <a:xfrm>
              <a:off x="2860" y="2855"/>
              <a:ext cx="93" cy="1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58" name="Freeform 42"/>
            <p:cNvSpPr>
              <a:spLocks/>
            </p:cNvSpPr>
            <p:nvPr/>
          </p:nvSpPr>
          <p:spPr bwMode="auto">
            <a:xfrm>
              <a:off x="1768" y="2949"/>
              <a:ext cx="2412" cy="453"/>
            </a:xfrm>
            <a:custGeom>
              <a:avLst/>
              <a:gdLst/>
              <a:ahLst/>
              <a:cxnLst>
                <a:cxn ang="0">
                  <a:pos x="0" y="453"/>
                </a:cxn>
                <a:cxn ang="0">
                  <a:pos x="558" y="63"/>
                </a:cxn>
                <a:cxn ang="0">
                  <a:pos x="2412" y="29"/>
                </a:cxn>
              </a:cxnLst>
              <a:rect l="0" t="0" r="r" b="b"/>
              <a:pathLst>
                <a:path w="2412" h="453">
                  <a:moveTo>
                    <a:pt x="0" y="453"/>
                  </a:moveTo>
                  <a:cubicBezTo>
                    <a:pt x="93" y="388"/>
                    <a:pt x="156" y="134"/>
                    <a:pt x="558" y="63"/>
                  </a:cubicBezTo>
                  <a:cubicBezTo>
                    <a:pt x="959" y="0"/>
                    <a:pt x="2026" y="36"/>
                    <a:pt x="2412" y="29"/>
                  </a:cubicBezTo>
                </a:path>
              </a:pathLst>
            </a:cu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4059" name="Rectangle 43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r>
              <a:rPr lang="en-US" altLang="it-IT"/>
              <a:t>Equità di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837EA61-E766-4343-AF09-898E82C833B1}" type="slidenum">
              <a:rPr lang="en-US" altLang="it-IT"/>
              <a:pPr/>
              <a:t>109</a:t>
            </a:fld>
            <a:endParaRPr lang="en-US" altLang="it-IT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7000"/>
            <a:ext cx="7772400" cy="685800"/>
          </a:xfrm>
        </p:spPr>
        <p:txBody>
          <a:bodyPr/>
          <a:lstStyle/>
          <a:p>
            <a:r>
              <a:rPr lang="en-US" altLang="it-IT" sz="3600"/>
              <a:t>Perché TCP è equo?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854075"/>
            <a:ext cx="8305800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/>
              <a:t>Due connessioni in concorrenza tra loro: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L’incremento additivo determina una pendenza pari a 1, all’aumentare del throughout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Il decremento moltiplicativo riduce il throughput in modo proporzionale</a:t>
            </a:r>
          </a:p>
        </p:txBody>
      </p:sp>
      <p:sp>
        <p:nvSpPr>
          <p:cNvPr id="215044" name="Line 4"/>
          <p:cNvSpPr>
            <a:spLocks noChangeShapeType="1"/>
          </p:cNvSpPr>
          <p:nvPr/>
        </p:nvSpPr>
        <p:spPr bwMode="auto">
          <a:xfrm>
            <a:off x="2400300" y="5848350"/>
            <a:ext cx="3638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45" name="Line 5"/>
          <p:cNvSpPr>
            <a:spLocks noChangeShapeType="1"/>
          </p:cNvSpPr>
          <p:nvPr/>
        </p:nvSpPr>
        <p:spPr bwMode="auto">
          <a:xfrm flipV="1">
            <a:off x="2400300" y="2752725"/>
            <a:ext cx="0" cy="3086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46" name="Line 6"/>
          <p:cNvSpPr>
            <a:spLocks noChangeShapeType="1"/>
          </p:cNvSpPr>
          <p:nvPr/>
        </p:nvSpPr>
        <p:spPr bwMode="auto">
          <a:xfrm rot="-2938105" flipH="1" flipV="1">
            <a:off x="1793875" y="4487863"/>
            <a:ext cx="3560763" cy="14287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47" name="Line 7"/>
          <p:cNvSpPr>
            <a:spLocks noChangeShapeType="1"/>
          </p:cNvSpPr>
          <p:nvPr/>
        </p:nvSpPr>
        <p:spPr bwMode="auto">
          <a:xfrm>
            <a:off x="2381250" y="3000375"/>
            <a:ext cx="2819400" cy="280987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2030413" y="2828925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it-IT" sz="2000" b="0"/>
              <a:t>R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4983163" y="5876925"/>
            <a:ext cx="40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it-IT" sz="2000" b="0"/>
              <a:t>R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3897313" y="2857500"/>
            <a:ext cx="3546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0"/>
              <a:t>Condivisione della stessa</a:t>
            </a:r>
            <a:br>
              <a:rPr lang="it-IT" b="0"/>
            </a:br>
            <a:r>
              <a:rPr lang="it-IT" b="0"/>
              <a:t>ampiezza di banda</a:t>
            </a:r>
            <a:endParaRPr lang="it-IT" b="0">
              <a:latin typeface="Times New Roman" pitchFamily="18" charset="0"/>
            </a:endParaRP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2106613" y="6149975"/>
            <a:ext cx="354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0" dirty="0" err="1"/>
              <a:t>Throughput</a:t>
            </a:r>
            <a:r>
              <a:rPr lang="it-IT" b="0" dirty="0"/>
              <a:t> della connessione 1</a:t>
            </a:r>
            <a:endParaRPr lang="it-IT" b="0" dirty="0">
              <a:latin typeface="Times New Roman" pitchFamily="18" charset="0"/>
            </a:endParaRPr>
          </a:p>
        </p:txBody>
      </p:sp>
      <p:sp>
        <p:nvSpPr>
          <p:cNvPr id="215052" name="Text Box 12"/>
          <p:cNvSpPr txBox="1">
            <a:spLocks noChangeArrowheads="1"/>
          </p:cNvSpPr>
          <p:nvPr/>
        </p:nvSpPr>
        <p:spPr bwMode="auto">
          <a:xfrm rot="-5396642">
            <a:off x="130175" y="4410076"/>
            <a:ext cx="354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0"/>
              <a:t>Throughput della connessione 2</a:t>
            </a:r>
          </a:p>
        </p:txBody>
      </p:sp>
      <p:sp>
        <p:nvSpPr>
          <p:cNvPr id="215053" name="Line 13"/>
          <p:cNvSpPr>
            <a:spLocks noChangeShapeType="1"/>
          </p:cNvSpPr>
          <p:nvPr/>
        </p:nvSpPr>
        <p:spPr bwMode="auto">
          <a:xfrm rot="-2938105" flipH="1" flipV="1">
            <a:off x="3503612" y="5105401"/>
            <a:ext cx="1293813" cy="47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4354513" y="4676775"/>
            <a:ext cx="4537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it-IT" b="0"/>
              <a:t>congestion avoidance: </a:t>
            </a:r>
            <a:r>
              <a:rPr lang="it-IT" b="0"/>
              <a:t>incremento additivo</a:t>
            </a:r>
            <a:endParaRPr lang="en-US" b="0"/>
          </a:p>
        </p:txBody>
      </p:sp>
      <p:sp>
        <p:nvSpPr>
          <p:cNvPr id="215055" name="Line 15"/>
          <p:cNvSpPr>
            <a:spLocks noChangeShapeType="1"/>
          </p:cNvSpPr>
          <p:nvPr/>
        </p:nvSpPr>
        <p:spPr bwMode="auto">
          <a:xfrm flipH="1">
            <a:off x="3390900" y="4638675"/>
            <a:ext cx="1171575" cy="631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56" name="Text Box 16"/>
          <p:cNvSpPr txBox="1">
            <a:spLocks noChangeArrowheads="1"/>
          </p:cNvSpPr>
          <p:nvPr/>
        </p:nvSpPr>
        <p:spPr bwMode="auto">
          <a:xfrm>
            <a:off x="4568825" y="4437063"/>
            <a:ext cx="41195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0"/>
              <a:t>perdita: riduce la finestra di un fattore 2</a:t>
            </a:r>
          </a:p>
        </p:txBody>
      </p:sp>
      <p:sp>
        <p:nvSpPr>
          <p:cNvPr id="215057" name="Line 17"/>
          <p:cNvSpPr>
            <a:spLocks noChangeShapeType="1"/>
          </p:cNvSpPr>
          <p:nvPr/>
        </p:nvSpPr>
        <p:spPr bwMode="auto">
          <a:xfrm rot="-2938105" flipH="1" flipV="1">
            <a:off x="3182938" y="4778375"/>
            <a:ext cx="1303337" cy="238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4030663" y="4191000"/>
            <a:ext cx="4537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0"/>
              <a:t>congestion avoidance: incremento additivo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215059" name="Line 19"/>
          <p:cNvSpPr>
            <a:spLocks noChangeShapeType="1"/>
          </p:cNvSpPr>
          <p:nvPr/>
        </p:nvSpPr>
        <p:spPr bwMode="auto">
          <a:xfrm flipH="1">
            <a:off x="3248025" y="4352925"/>
            <a:ext cx="981075" cy="7651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60" name="Text Box 20"/>
          <p:cNvSpPr txBox="1">
            <a:spLocks noChangeArrowheads="1"/>
          </p:cNvSpPr>
          <p:nvPr/>
        </p:nvSpPr>
        <p:spPr bwMode="auto">
          <a:xfrm>
            <a:off x="4087813" y="3989388"/>
            <a:ext cx="4119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0"/>
              <a:t>perdita: riduce la finestra di un fattore 2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215061" name="Line 21"/>
          <p:cNvSpPr>
            <a:spLocks noChangeShapeType="1"/>
          </p:cNvSpPr>
          <p:nvPr/>
        </p:nvSpPr>
        <p:spPr bwMode="auto">
          <a:xfrm rot="-2938105" flipH="1" flipV="1">
            <a:off x="3039269" y="4631532"/>
            <a:ext cx="1279525" cy="142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62" name="Line 22"/>
          <p:cNvSpPr>
            <a:spLocks noChangeShapeType="1"/>
          </p:cNvSpPr>
          <p:nvPr/>
        </p:nvSpPr>
        <p:spPr bwMode="auto">
          <a:xfrm flipH="1">
            <a:off x="3181350" y="4171950"/>
            <a:ext cx="911225" cy="889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63" name="Line 23"/>
          <p:cNvSpPr>
            <a:spLocks noChangeShapeType="1"/>
          </p:cNvSpPr>
          <p:nvPr/>
        </p:nvSpPr>
        <p:spPr bwMode="auto">
          <a:xfrm rot="-2938105" flipH="1" flipV="1">
            <a:off x="2959894" y="4568032"/>
            <a:ext cx="1279525" cy="142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50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5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50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50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50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3" grpId="0" animBg="1"/>
      <p:bldP spid="215054" grpId="0" autoUpdateAnimBg="0"/>
      <p:bldP spid="215055" grpId="0" animBg="1"/>
      <p:bldP spid="215056" grpId="0" autoUpdateAnimBg="0"/>
      <p:bldP spid="215057" grpId="0" animBg="1"/>
      <p:bldP spid="215058" grpId="0" autoUpdateAnimBg="0"/>
      <p:bldP spid="215059" grpId="0" animBg="1"/>
      <p:bldP spid="215060" grpId="0" autoUpdateAnimBg="0"/>
      <p:bldP spid="215061" grpId="0" animBg="1"/>
      <p:bldP spid="215062" grpId="0" animBg="1"/>
      <p:bldP spid="2150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D9BA92CC-984A-4A0E-B07E-62EADC77AEF8}" type="slidenum">
              <a:rPr lang="en-US" altLang="it-IT"/>
              <a:pPr/>
              <a:t>11</a:t>
            </a:fld>
            <a:endParaRPr lang="en-US" altLang="it-IT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Demultiplexing senza connessione</a:t>
            </a:r>
            <a:r>
              <a:rPr lang="en-US" altLang="it-IT"/>
              <a:t> 							</a:t>
            </a:r>
            <a:r>
              <a:rPr lang="en-US" altLang="it-IT" sz="3000"/>
              <a:t>(continua)</a:t>
            </a:r>
            <a:endParaRPr lang="en-US" altLang="it-IT"/>
          </a:p>
        </p:txBody>
      </p:sp>
      <p:sp>
        <p:nvSpPr>
          <p:cNvPr id="241708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686800" cy="6096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en-US" altLang="it-IT" sz="2000">
                <a:latin typeface="Courier New" pitchFamily="49" charset="0"/>
              </a:rPr>
              <a:t>DatagramSocket serverSocket = new DatagramSocket(6428);</a:t>
            </a:r>
          </a:p>
          <a:p>
            <a:endParaRPr lang="en-US" altLang="it-IT"/>
          </a:p>
        </p:txBody>
      </p:sp>
      <p:grpSp>
        <p:nvGrpSpPr>
          <p:cNvPr id="241750" name="Group 86"/>
          <p:cNvGrpSpPr>
            <a:grpSpLocks/>
          </p:cNvGrpSpPr>
          <p:nvPr/>
        </p:nvGrpSpPr>
        <p:grpSpPr bwMode="auto">
          <a:xfrm>
            <a:off x="381000" y="2286000"/>
            <a:ext cx="8140700" cy="3311525"/>
            <a:chOff x="432" y="1920"/>
            <a:chExt cx="5128" cy="2086"/>
          </a:xfrm>
        </p:grpSpPr>
        <p:sp>
          <p:nvSpPr>
            <p:cNvPr id="241678" name="Text Box 14"/>
            <p:cNvSpPr txBox="1">
              <a:spLocks noChangeArrowheads="1"/>
            </p:cNvSpPr>
            <p:nvPr/>
          </p:nvSpPr>
          <p:spPr bwMode="auto">
            <a:xfrm>
              <a:off x="5026" y="3456"/>
              <a:ext cx="534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client</a:t>
              </a:r>
            </a:p>
            <a:p>
              <a:r>
                <a:rPr lang="en-US" altLang="it-IT" sz="2000" b="0">
                  <a:solidFill>
                    <a:schemeClr val="accent2"/>
                  </a:solidFill>
                </a:rPr>
                <a:t>IP: B</a:t>
              </a:r>
            </a:p>
          </p:txBody>
        </p:sp>
        <p:grpSp>
          <p:nvGrpSpPr>
            <p:cNvPr id="241710" name="Group 46"/>
            <p:cNvGrpSpPr>
              <a:grpSpLocks/>
            </p:cNvGrpSpPr>
            <p:nvPr/>
          </p:nvGrpSpPr>
          <p:grpSpPr bwMode="auto">
            <a:xfrm>
              <a:off x="432" y="1920"/>
              <a:ext cx="637" cy="2038"/>
              <a:chOff x="1008" y="1922"/>
              <a:chExt cx="637" cy="2038"/>
            </a:xfrm>
          </p:grpSpPr>
          <p:grpSp>
            <p:nvGrpSpPr>
              <p:cNvPr id="241668" name="Group 4"/>
              <p:cNvGrpSpPr>
                <a:grpSpLocks/>
              </p:cNvGrpSpPr>
              <p:nvPr/>
            </p:nvGrpSpPr>
            <p:grpSpPr bwMode="auto">
              <a:xfrm>
                <a:off x="1008" y="1922"/>
                <a:ext cx="637" cy="1500"/>
                <a:chOff x="608" y="2454"/>
                <a:chExt cx="1261" cy="1500"/>
              </a:xfrm>
            </p:grpSpPr>
            <p:sp>
              <p:nvSpPr>
                <p:cNvPr id="241669" name="Rectangle 5"/>
                <p:cNvSpPr>
                  <a:spLocks noChangeArrowheads="1"/>
                </p:cNvSpPr>
                <p:nvPr/>
              </p:nvSpPr>
              <p:spPr bwMode="auto">
                <a:xfrm>
                  <a:off x="608" y="2454"/>
                  <a:ext cx="1261" cy="3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/>
                  <a:endParaRPr lang="it-IT" b="0"/>
                </a:p>
              </p:txBody>
            </p:sp>
            <p:sp>
              <p:nvSpPr>
                <p:cNvPr id="241670" name="Rectangle 6"/>
                <p:cNvSpPr>
                  <a:spLocks noChangeArrowheads="1"/>
                </p:cNvSpPr>
                <p:nvPr/>
              </p:nvSpPr>
              <p:spPr bwMode="auto">
                <a:xfrm>
                  <a:off x="608" y="2754"/>
                  <a:ext cx="1261" cy="3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/>
                  <a:endParaRPr lang="it-IT" b="0"/>
                </a:p>
              </p:txBody>
            </p:sp>
            <p:sp>
              <p:nvSpPr>
                <p:cNvPr id="241671" name="Rectangle 7"/>
                <p:cNvSpPr>
                  <a:spLocks noChangeArrowheads="1"/>
                </p:cNvSpPr>
                <p:nvPr/>
              </p:nvSpPr>
              <p:spPr bwMode="auto">
                <a:xfrm>
                  <a:off x="608" y="3054"/>
                  <a:ext cx="1261" cy="3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/>
                  <a:endParaRPr lang="it-IT" b="0"/>
                </a:p>
              </p:txBody>
            </p:sp>
            <p:sp>
              <p:nvSpPr>
                <p:cNvPr id="241672" name="Rectangle 8"/>
                <p:cNvSpPr>
                  <a:spLocks noChangeArrowheads="1"/>
                </p:cNvSpPr>
                <p:nvPr/>
              </p:nvSpPr>
              <p:spPr bwMode="auto">
                <a:xfrm>
                  <a:off x="608" y="3354"/>
                  <a:ext cx="1261" cy="3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/>
                  <a:endParaRPr lang="it-IT" b="0"/>
                </a:p>
              </p:txBody>
            </p:sp>
            <p:sp>
              <p:nvSpPr>
                <p:cNvPr id="241673" name="Rectangle 9"/>
                <p:cNvSpPr>
                  <a:spLocks noChangeArrowheads="1"/>
                </p:cNvSpPr>
                <p:nvPr/>
              </p:nvSpPr>
              <p:spPr bwMode="auto">
                <a:xfrm>
                  <a:off x="608" y="3654"/>
                  <a:ext cx="1261" cy="3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/>
                  <a:endParaRPr lang="it-IT" b="0"/>
                </a:p>
              </p:txBody>
            </p:sp>
          </p:grpSp>
          <p:grpSp>
            <p:nvGrpSpPr>
              <p:cNvPr id="241674" name="Group 10"/>
              <p:cNvGrpSpPr>
                <a:grpSpLocks/>
              </p:cNvGrpSpPr>
              <p:nvPr/>
            </p:nvGrpSpPr>
            <p:grpSpPr bwMode="auto">
              <a:xfrm>
                <a:off x="1177" y="1966"/>
                <a:ext cx="377" cy="315"/>
                <a:chOff x="2614" y="2862"/>
                <a:chExt cx="377" cy="315"/>
              </a:xfrm>
            </p:grpSpPr>
            <p:sp>
              <p:nvSpPr>
                <p:cNvPr id="241675" name="Rectangle 11"/>
                <p:cNvSpPr>
                  <a:spLocks noChangeArrowheads="1"/>
                </p:cNvSpPr>
                <p:nvPr/>
              </p:nvSpPr>
              <p:spPr bwMode="auto">
                <a:xfrm>
                  <a:off x="2614" y="3054"/>
                  <a:ext cx="377" cy="123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676" name="Oval 12"/>
                <p:cNvSpPr>
                  <a:spLocks noChangeArrowheads="1"/>
                </p:cNvSpPr>
                <p:nvPr/>
              </p:nvSpPr>
              <p:spPr bwMode="auto">
                <a:xfrm>
                  <a:off x="2614" y="2862"/>
                  <a:ext cx="377" cy="192"/>
                </a:xfrm>
                <a:prstGeom prst="ellipse">
                  <a:avLst/>
                </a:prstGeom>
                <a:solidFill>
                  <a:srgbClr val="CC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r>
                    <a:rPr lang="en-US" altLang="it-IT" b="0"/>
                    <a:t>P2</a:t>
                  </a:r>
                </a:p>
              </p:txBody>
            </p:sp>
          </p:grpSp>
          <p:sp>
            <p:nvSpPr>
              <p:cNvPr id="241677" name="Text Box 13"/>
              <p:cNvSpPr txBox="1">
                <a:spLocks noChangeArrowheads="1"/>
              </p:cNvSpPr>
              <p:nvPr/>
            </p:nvSpPr>
            <p:spPr bwMode="auto">
              <a:xfrm>
                <a:off x="1061" y="3456"/>
                <a:ext cx="547" cy="5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000" b="0">
                    <a:solidFill>
                      <a:schemeClr val="accent2"/>
                    </a:solidFill>
                  </a:rPr>
                  <a:t>client</a:t>
                </a:r>
              </a:p>
              <a:p>
                <a:r>
                  <a:rPr lang="en-US" altLang="it-IT" sz="2000" b="0">
                    <a:solidFill>
                      <a:schemeClr val="accent2"/>
                    </a:solidFill>
                  </a:rPr>
                  <a:t> IP: A</a:t>
                </a:r>
              </a:p>
            </p:txBody>
          </p:sp>
          <p:sp>
            <p:nvSpPr>
              <p:cNvPr id="241679" name="Line 15"/>
              <p:cNvSpPr>
                <a:spLocks noChangeShapeType="1"/>
              </p:cNvSpPr>
              <p:nvPr/>
            </p:nvSpPr>
            <p:spPr bwMode="auto">
              <a:xfrm>
                <a:off x="1296" y="2208"/>
                <a:ext cx="0" cy="110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697" name="Line 33"/>
              <p:cNvSpPr>
                <a:spLocks noChangeShapeType="1"/>
              </p:cNvSpPr>
              <p:nvPr/>
            </p:nvSpPr>
            <p:spPr bwMode="auto">
              <a:xfrm flipV="1">
                <a:off x="1440" y="2256"/>
                <a:ext cx="0" cy="96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1680" name="Group 16"/>
            <p:cNvGrpSpPr>
              <a:grpSpLocks/>
            </p:cNvGrpSpPr>
            <p:nvPr/>
          </p:nvGrpSpPr>
          <p:grpSpPr bwMode="auto">
            <a:xfrm>
              <a:off x="4964" y="1945"/>
              <a:ext cx="377" cy="315"/>
              <a:chOff x="2614" y="2862"/>
              <a:chExt cx="377" cy="315"/>
            </a:xfrm>
          </p:grpSpPr>
          <p:sp>
            <p:nvSpPr>
              <p:cNvPr id="241681" name="Rectangle 17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682" name="Oval 18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P1</a:t>
                </a:r>
              </a:p>
            </p:txBody>
          </p:sp>
        </p:grpSp>
        <p:grpSp>
          <p:nvGrpSpPr>
            <p:cNvPr id="241683" name="Group 19"/>
            <p:cNvGrpSpPr>
              <a:grpSpLocks/>
            </p:cNvGrpSpPr>
            <p:nvPr/>
          </p:nvGrpSpPr>
          <p:grpSpPr bwMode="auto">
            <a:xfrm>
              <a:off x="4944" y="1920"/>
              <a:ext cx="576" cy="1500"/>
              <a:chOff x="608" y="2454"/>
              <a:chExt cx="1261" cy="1500"/>
            </a:xfrm>
          </p:grpSpPr>
          <p:sp>
            <p:nvSpPr>
              <p:cNvPr id="241684" name="Rectangle 20"/>
              <p:cNvSpPr>
                <a:spLocks noChangeArrowheads="1"/>
              </p:cNvSpPr>
              <p:nvPr/>
            </p:nvSpPr>
            <p:spPr bwMode="auto">
              <a:xfrm>
                <a:off x="608" y="24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  <p:sp>
            <p:nvSpPr>
              <p:cNvPr id="241685" name="Rectangle 21"/>
              <p:cNvSpPr>
                <a:spLocks noChangeArrowheads="1"/>
              </p:cNvSpPr>
              <p:nvPr/>
            </p:nvSpPr>
            <p:spPr bwMode="auto">
              <a:xfrm>
                <a:off x="608" y="27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  <p:sp>
            <p:nvSpPr>
              <p:cNvPr id="241686" name="Rectangle 22"/>
              <p:cNvSpPr>
                <a:spLocks noChangeArrowheads="1"/>
              </p:cNvSpPr>
              <p:nvPr/>
            </p:nvSpPr>
            <p:spPr bwMode="auto">
              <a:xfrm>
                <a:off x="608" y="30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  <p:sp>
            <p:nvSpPr>
              <p:cNvPr id="241687" name="Rectangle 23"/>
              <p:cNvSpPr>
                <a:spLocks noChangeArrowheads="1"/>
              </p:cNvSpPr>
              <p:nvPr/>
            </p:nvSpPr>
            <p:spPr bwMode="auto">
              <a:xfrm>
                <a:off x="608" y="33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  <p:sp>
            <p:nvSpPr>
              <p:cNvPr id="241688" name="Rectangle 24"/>
              <p:cNvSpPr>
                <a:spLocks noChangeArrowheads="1"/>
              </p:cNvSpPr>
              <p:nvPr/>
            </p:nvSpPr>
            <p:spPr bwMode="auto">
              <a:xfrm>
                <a:off x="608" y="36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</p:grpSp>
        <p:grpSp>
          <p:nvGrpSpPr>
            <p:cNvPr id="241692" name="Group 28"/>
            <p:cNvGrpSpPr>
              <a:grpSpLocks/>
            </p:cNvGrpSpPr>
            <p:nvPr/>
          </p:nvGrpSpPr>
          <p:grpSpPr bwMode="auto">
            <a:xfrm>
              <a:off x="5003" y="1968"/>
              <a:ext cx="377" cy="315"/>
              <a:chOff x="2614" y="2862"/>
              <a:chExt cx="377" cy="315"/>
            </a:xfrm>
          </p:grpSpPr>
          <p:sp>
            <p:nvSpPr>
              <p:cNvPr id="241693" name="Rectangle 29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694" name="Oval 30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P1</a:t>
                </a:r>
              </a:p>
            </p:txBody>
          </p:sp>
        </p:grpSp>
        <p:sp>
          <p:nvSpPr>
            <p:cNvPr id="241695" name="Line 31"/>
            <p:cNvSpPr>
              <a:spLocks noChangeShapeType="1"/>
            </p:cNvSpPr>
            <p:nvPr/>
          </p:nvSpPr>
          <p:spPr bwMode="auto">
            <a:xfrm flipV="1">
              <a:off x="5136" y="2208"/>
              <a:ext cx="0" cy="100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698" name="Line 34"/>
            <p:cNvSpPr>
              <a:spLocks noChangeShapeType="1"/>
            </p:cNvSpPr>
            <p:nvPr/>
          </p:nvSpPr>
          <p:spPr bwMode="auto">
            <a:xfrm>
              <a:off x="5280" y="2208"/>
              <a:ext cx="0" cy="11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13" name="Rectangle 49"/>
            <p:cNvSpPr>
              <a:spLocks noChangeArrowheads="1"/>
            </p:cNvSpPr>
            <p:nvPr/>
          </p:nvSpPr>
          <p:spPr bwMode="auto">
            <a:xfrm>
              <a:off x="2544" y="1920"/>
              <a:ext cx="81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it-IT" b="0"/>
            </a:p>
          </p:txBody>
        </p:sp>
        <p:sp>
          <p:nvSpPr>
            <p:cNvPr id="241714" name="Rectangle 50"/>
            <p:cNvSpPr>
              <a:spLocks noChangeArrowheads="1"/>
            </p:cNvSpPr>
            <p:nvPr/>
          </p:nvSpPr>
          <p:spPr bwMode="auto">
            <a:xfrm>
              <a:off x="2544" y="2220"/>
              <a:ext cx="81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it-IT" b="0"/>
            </a:p>
          </p:txBody>
        </p:sp>
        <p:sp>
          <p:nvSpPr>
            <p:cNvPr id="241715" name="Rectangle 51"/>
            <p:cNvSpPr>
              <a:spLocks noChangeArrowheads="1"/>
            </p:cNvSpPr>
            <p:nvPr/>
          </p:nvSpPr>
          <p:spPr bwMode="auto">
            <a:xfrm>
              <a:off x="2544" y="2520"/>
              <a:ext cx="81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it-IT" b="0"/>
            </a:p>
          </p:txBody>
        </p:sp>
        <p:sp>
          <p:nvSpPr>
            <p:cNvPr id="241716" name="Rectangle 52"/>
            <p:cNvSpPr>
              <a:spLocks noChangeArrowheads="1"/>
            </p:cNvSpPr>
            <p:nvPr/>
          </p:nvSpPr>
          <p:spPr bwMode="auto">
            <a:xfrm>
              <a:off x="2544" y="2820"/>
              <a:ext cx="81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it-IT" b="0"/>
            </a:p>
          </p:txBody>
        </p:sp>
        <p:sp>
          <p:nvSpPr>
            <p:cNvPr id="241717" name="Rectangle 53"/>
            <p:cNvSpPr>
              <a:spLocks noChangeArrowheads="1"/>
            </p:cNvSpPr>
            <p:nvPr/>
          </p:nvSpPr>
          <p:spPr bwMode="auto">
            <a:xfrm>
              <a:off x="2544" y="3120"/>
              <a:ext cx="81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endParaRPr lang="it-IT" b="0"/>
            </a:p>
          </p:txBody>
        </p:sp>
        <p:grpSp>
          <p:nvGrpSpPr>
            <p:cNvPr id="241718" name="Group 54"/>
            <p:cNvGrpSpPr>
              <a:grpSpLocks/>
            </p:cNvGrpSpPr>
            <p:nvPr/>
          </p:nvGrpSpPr>
          <p:grpSpPr bwMode="auto">
            <a:xfrm>
              <a:off x="2760" y="2012"/>
              <a:ext cx="483" cy="315"/>
              <a:chOff x="2614" y="2862"/>
              <a:chExt cx="377" cy="315"/>
            </a:xfrm>
          </p:grpSpPr>
          <p:sp>
            <p:nvSpPr>
              <p:cNvPr id="241719" name="Rectangle 55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720" name="Oval 56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P3</a:t>
                </a:r>
              </a:p>
            </p:txBody>
          </p:sp>
        </p:grpSp>
        <p:sp>
          <p:nvSpPr>
            <p:cNvPr id="241721" name="Text Box 57"/>
            <p:cNvSpPr txBox="1">
              <a:spLocks noChangeArrowheads="1"/>
            </p:cNvSpPr>
            <p:nvPr/>
          </p:nvSpPr>
          <p:spPr bwMode="auto">
            <a:xfrm>
              <a:off x="2662" y="3502"/>
              <a:ext cx="601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server</a:t>
              </a:r>
            </a:p>
            <a:p>
              <a:r>
                <a:rPr lang="en-US" altLang="it-IT" sz="2000" b="0">
                  <a:solidFill>
                    <a:schemeClr val="accent2"/>
                  </a:solidFill>
                </a:rPr>
                <a:t>IP: C</a:t>
              </a:r>
            </a:p>
          </p:txBody>
        </p:sp>
        <p:sp>
          <p:nvSpPr>
            <p:cNvPr id="241722" name="Line 58"/>
            <p:cNvSpPr>
              <a:spLocks noChangeShapeType="1"/>
            </p:cNvSpPr>
            <p:nvPr/>
          </p:nvSpPr>
          <p:spPr bwMode="auto">
            <a:xfrm>
              <a:off x="2832" y="2256"/>
              <a:ext cx="0" cy="96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23" name="Line 59"/>
            <p:cNvSpPr>
              <a:spLocks noChangeShapeType="1"/>
            </p:cNvSpPr>
            <p:nvPr/>
          </p:nvSpPr>
          <p:spPr bwMode="auto">
            <a:xfrm flipV="1">
              <a:off x="2928" y="2256"/>
              <a:ext cx="0" cy="10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1" name="Line 67"/>
            <p:cNvSpPr>
              <a:spLocks noChangeShapeType="1"/>
            </p:cNvSpPr>
            <p:nvPr/>
          </p:nvSpPr>
          <p:spPr bwMode="auto">
            <a:xfrm>
              <a:off x="864" y="3216"/>
              <a:ext cx="19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2" name="Line 68"/>
            <p:cNvSpPr>
              <a:spLocks noChangeShapeType="1"/>
            </p:cNvSpPr>
            <p:nvPr/>
          </p:nvSpPr>
          <p:spPr bwMode="auto">
            <a:xfrm>
              <a:off x="720" y="3312"/>
              <a:ext cx="22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1704" name="Group 40"/>
            <p:cNvGrpSpPr>
              <a:grpSpLocks/>
            </p:cNvGrpSpPr>
            <p:nvPr/>
          </p:nvGrpSpPr>
          <p:grpSpPr bwMode="auto">
            <a:xfrm>
              <a:off x="1872" y="2688"/>
              <a:ext cx="624" cy="576"/>
              <a:chOff x="2160" y="3504"/>
              <a:chExt cx="624" cy="576"/>
            </a:xfrm>
          </p:grpSpPr>
          <p:sp>
            <p:nvSpPr>
              <p:cNvPr id="241705" name="Rectangle 41"/>
              <p:cNvSpPr>
                <a:spLocks noChangeArrowheads="1"/>
              </p:cNvSpPr>
              <p:nvPr/>
            </p:nvSpPr>
            <p:spPr bwMode="auto">
              <a:xfrm>
                <a:off x="2160" y="3504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SP: 6428</a:t>
                </a:r>
              </a:p>
            </p:txBody>
          </p:sp>
          <p:sp>
            <p:nvSpPr>
              <p:cNvPr id="241706" name="Rectangle 42"/>
              <p:cNvSpPr>
                <a:spLocks noChangeArrowheads="1"/>
              </p:cNvSpPr>
              <p:nvPr/>
            </p:nvSpPr>
            <p:spPr bwMode="auto">
              <a:xfrm>
                <a:off x="2160" y="3696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DP: 9157</a:t>
                </a:r>
              </a:p>
            </p:txBody>
          </p:sp>
          <p:sp>
            <p:nvSpPr>
              <p:cNvPr id="241707" name="Rectangle 43"/>
              <p:cNvSpPr>
                <a:spLocks noChangeArrowheads="1"/>
              </p:cNvSpPr>
              <p:nvPr/>
            </p:nvSpPr>
            <p:spPr bwMode="auto">
              <a:xfrm>
                <a:off x="2160" y="3888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</p:grpSp>
        <p:sp>
          <p:nvSpPr>
            <p:cNvPr id="241734" name="Line 70"/>
            <p:cNvSpPr>
              <a:spLocks noChangeShapeType="1"/>
            </p:cNvSpPr>
            <p:nvPr/>
          </p:nvSpPr>
          <p:spPr bwMode="auto">
            <a:xfrm flipV="1">
              <a:off x="3072" y="2256"/>
              <a:ext cx="0" cy="10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5" name="Line 71"/>
            <p:cNvSpPr>
              <a:spLocks noChangeShapeType="1"/>
            </p:cNvSpPr>
            <p:nvPr/>
          </p:nvSpPr>
          <p:spPr bwMode="auto">
            <a:xfrm>
              <a:off x="3072" y="3312"/>
              <a:ext cx="220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6" name="Line 72"/>
            <p:cNvSpPr>
              <a:spLocks noChangeShapeType="1"/>
            </p:cNvSpPr>
            <p:nvPr/>
          </p:nvSpPr>
          <p:spPr bwMode="auto">
            <a:xfrm>
              <a:off x="2928" y="2352"/>
              <a:ext cx="0" cy="96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7" name="Line 73"/>
            <p:cNvSpPr>
              <a:spLocks noChangeShapeType="1"/>
            </p:cNvSpPr>
            <p:nvPr/>
          </p:nvSpPr>
          <p:spPr bwMode="auto">
            <a:xfrm>
              <a:off x="3168" y="2256"/>
              <a:ext cx="0" cy="96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8" name="Line 74"/>
            <p:cNvSpPr>
              <a:spLocks noChangeShapeType="1"/>
            </p:cNvSpPr>
            <p:nvPr/>
          </p:nvSpPr>
          <p:spPr bwMode="auto">
            <a:xfrm>
              <a:off x="960" y="3312"/>
              <a:ext cx="19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39" name="Line 75"/>
            <p:cNvSpPr>
              <a:spLocks noChangeShapeType="1"/>
            </p:cNvSpPr>
            <p:nvPr/>
          </p:nvSpPr>
          <p:spPr bwMode="auto">
            <a:xfrm>
              <a:off x="3168" y="3216"/>
              <a:ext cx="19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701" name="Rectangle 37"/>
            <p:cNvSpPr>
              <a:spLocks noChangeArrowheads="1"/>
            </p:cNvSpPr>
            <p:nvPr/>
          </p:nvSpPr>
          <p:spPr bwMode="auto">
            <a:xfrm>
              <a:off x="1200" y="3264"/>
              <a:ext cx="624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SP: 9157</a:t>
              </a:r>
            </a:p>
          </p:txBody>
        </p:sp>
        <p:sp>
          <p:nvSpPr>
            <p:cNvPr id="241702" name="Rectangle 38"/>
            <p:cNvSpPr>
              <a:spLocks noChangeArrowheads="1"/>
            </p:cNvSpPr>
            <p:nvPr/>
          </p:nvSpPr>
          <p:spPr bwMode="auto">
            <a:xfrm>
              <a:off x="1200" y="3456"/>
              <a:ext cx="624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DP: 6428</a:t>
              </a:r>
            </a:p>
          </p:txBody>
        </p:sp>
        <p:sp>
          <p:nvSpPr>
            <p:cNvPr id="241703" name="Rectangle 39"/>
            <p:cNvSpPr>
              <a:spLocks noChangeArrowheads="1"/>
            </p:cNvSpPr>
            <p:nvPr/>
          </p:nvSpPr>
          <p:spPr bwMode="auto">
            <a:xfrm>
              <a:off x="1200" y="3648"/>
              <a:ext cx="624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grpSp>
          <p:nvGrpSpPr>
            <p:cNvPr id="241742" name="Group 78"/>
            <p:cNvGrpSpPr>
              <a:grpSpLocks/>
            </p:cNvGrpSpPr>
            <p:nvPr/>
          </p:nvGrpSpPr>
          <p:grpSpPr bwMode="auto">
            <a:xfrm>
              <a:off x="3408" y="2688"/>
              <a:ext cx="624" cy="576"/>
              <a:chOff x="2160" y="3504"/>
              <a:chExt cx="624" cy="576"/>
            </a:xfrm>
          </p:grpSpPr>
          <p:sp>
            <p:nvSpPr>
              <p:cNvPr id="241743" name="Rectangle 79"/>
              <p:cNvSpPr>
                <a:spLocks noChangeArrowheads="1"/>
              </p:cNvSpPr>
              <p:nvPr/>
            </p:nvSpPr>
            <p:spPr bwMode="auto">
              <a:xfrm>
                <a:off x="2160" y="3504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SP: 6428</a:t>
                </a:r>
              </a:p>
            </p:txBody>
          </p:sp>
          <p:sp>
            <p:nvSpPr>
              <p:cNvPr id="241744" name="Rectangle 80"/>
              <p:cNvSpPr>
                <a:spLocks noChangeArrowheads="1"/>
              </p:cNvSpPr>
              <p:nvPr/>
            </p:nvSpPr>
            <p:spPr bwMode="auto">
              <a:xfrm>
                <a:off x="2160" y="3696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DP: 5775</a:t>
                </a:r>
              </a:p>
            </p:txBody>
          </p:sp>
          <p:sp>
            <p:nvSpPr>
              <p:cNvPr id="241745" name="Rectangle 81"/>
              <p:cNvSpPr>
                <a:spLocks noChangeArrowheads="1"/>
              </p:cNvSpPr>
              <p:nvPr/>
            </p:nvSpPr>
            <p:spPr bwMode="auto">
              <a:xfrm>
                <a:off x="2160" y="3888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</p:grpSp>
        <p:grpSp>
          <p:nvGrpSpPr>
            <p:cNvPr id="241746" name="Group 82"/>
            <p:cNvGrpSpPr>
              <a:grpSpLocks/>
            </p:cNvGrpSpPr>
            <p:nvPr/>
          </p:nvGrpSpPr>
          <p:grpSpPr bwMode="auto">
            <a:xfrm>
              <a:off x="4128" y="3264"/>
              <a:ext cx="624" cy="576"/>
              <a:chOff x="2160" y="3504"/>
              <a:chExt cx="624" cy="576"/>
            </a:xfrm>
          </p:grpSpPr>
          <p:sp>
            <p:nvSpPr>
              <p:cNvPr id="241747" name="Rectangle 83"/>
              <p:cNvSpPr>
                <a:spLocks noChangeArrowheads="1"/>
              </p:cNvSpPr>
              <p:nvPr/>
            </p:nvSpPr>
            <p:spPr bwMode="auto">
              <a:xfrm>
                <a:off x="2160" y="3504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SP: 5775</a:t>
                </a:r>
              </a:p>
            </p:txBody>
          </p:sp>
          <p:sp>
            <p:nvSpPr>
              <p:cNvPr id="241748" name="Rectangle 84"/>
              <p:cNvSpPr>
                <a:spLocks noChangeArrowheads="1"/>
              </p:cNvSpPr>
              <p:nvPr/>
            </p:nvSpPr>
            <p:spPr bwMode="auto">
              <a:xfrm>
                <a:off x="2160" y="3696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DP: 6428</a:t>
                </a:r>
              </a:p>
            </p:txBody>
          </p:sp>
          <p:sp>
            <p:nvSpPr>
              <p:cNvPr id="241749" name="Rectangle 85"/>
              <p:cNvSpPr>
                <a:spLocks noChangeArrowheads="1"/>
              </p:cNvSpPr>
              <p:nvPr/>
            </p:nvSpPr>
            <p:spPr bwMode="auto">
              <a:xfrm>
                <a:off x="2160" y="3888"/>
                <a:ext cx="624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 b="0"/>
              </a:p>
            </p:txBody>
          </p:sp>
        </p:grpSp>
      </p:grpSp>
      <p:sp>
        <p:nvSpPr>
          <p:cNvPr id="241751" name="Text Box 87"/>
          <p:cNvSpPr txBox="1">
            <a:spLocks noChangeArrowheads="1"/>
          </p:cNvSpPr>
          <p:nvPr/>
        </p:nvSpPr>
        <p:spPr bwMode="auto">
          <a:xfrm>
            <a:off x="381000" y="5715000"/>
            <a:ext cx="4183063" cy="4556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2000" b="0"/>
              <a:t>SP fornisce “l’indirizzo di ritorno”</a:t>
            </a:r>
            <a:endParaRPr lang="en-US" altLang="it-IT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C5E0355-3AE5-49DC-BF7B-964CBE870C22}" type="slidenum">
              <a:rPr lang="en-US" altLang="it-IT"/>
              <a:pPr/>
              <a:t>110</a:t>
            </a:fld>
            <a:endParaRPr lang="en-US" altLang="it-IT"/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altLang="it-IT"/>
              <a:t>Equità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4500" y="1104900"/>
            <a:ext cx="3810000" cy="52324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 u="sng" dirty="0">
                <a:solidFill>
                  <a:srgbClr val="FF0000"/>
                </a:solidFill>
              </a:rPr>
              <a:t>Equità e UDP</a:t>
            </a:r>
            <a:endParaRPr lang="it-IT" sz="2000" dirty="0"/>
          </a:p>
          <a:p>
            <a:pPr>
              <a:buFont typeface="Wingdings" pitchFamily="2" charset="2"/>
              <a:buChar char="r"/>
            </a:pPr>
            <a:r>
              <a:rPr lang="it-IT" sz="2000" dirty="0"/>
              <a:t>Le applicazioni multimediali spesso non usano TCP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non vogliono che il loro tasso trasmissivo venga ridotto dal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Utilizzano UDP: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immettono audio/video a frequenza costante, tollerano la perdita di pacchetti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Area di ricerca: </a:t>
            </a:r>
            <a:br>
              <a:rPr lang="it-IT" sz="2000" dirty="0"/>
            </a:br>
            <a:r>
              <a:rPr lang="it-IT" sz="2000" dirty="0"/>
              <a:t>TCP </a:t>
            </a:r>
            <a:r>
              <a:rPr lang="it-IT" sz="2000" dirty="0" err="1"/>
              <a:t>friendly</a:t>
            </a:r>
            <a:endParaRPr lang="it-IT" sz="2000" dirty="0"/>
          </a:p>
        </p:txBody>
      </p:sp>
      <p:sp>
        <p:nvSpPr>
          <p:cNvPr id="275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84700" y="1104900"/>
            <a:ext cx="4343400" cy="514350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Equità e connessioni TCP</a:t>
            </a:r>
            <a:br>
              <a:rPr lang="it-IT" sz="2000" u="sng">
                <a:solidFill>
                  <a:srgbClr val="FF0000"/>
                </a:solidFill>
              </a:rPr>
            </a:br>
            <a:r>
              <a:rPr lang="it-IT" sz="2000" u="sng">
                <a:solidFill>
                  <a:srgbClr val="FF0000"/>
                </a:solidFill>
              </a:rPr>
              <a:t>in parallelo</a:t>
            </a:r>
            <a:endParaRPr lang="it-IT" sz="20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Nulla può impedire a un’applicazione di aprire connessioni in parallelo tra</a:t>
            </a:r>
            <a:br>
              <a:rPr lang="it-IT" sz="2000"/>
            </a:br>
            <a:r>
              <a:rPr lang="it-IT" sz="2000"/>
              <a:t>2 host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 browser web lo fanno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Esempio: un collegamento di frequenza R che supporta 9 connessioni;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700"/>
              <a:t>Se una nuova applicazione chiede una connessione TCP, ottiene una frequenza trasmissiva pari a R/10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700"/>
              <a:t>Se la nuova applicazione chiede 11 connessioni TCP, ottiene una frequenza trasmissiva pari a R/2 !</a:t>
            </a:r>
            <a:endParaRPr lang="it-IT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EA537C5-A966-4030-AD2C-B04721668F8D}" type="slidenum">
              <a:rPr lang="en-US" altLang="it-IT"/>
              <a:pPr/>
              <a:t>111</a:t>
            </a:fld>
            <a:endParaRPr lang="en-US" altLang="it-IT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Riassunto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9575" y="1360488"/>
            <a:ext cx="4622800" cy="39528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principi alla base dei servizi del livello di trasporto: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multiplexing, demultiplexing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trasferimento dati affidabile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controllo di flusso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controllo di congestione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implementazione in Internet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UDP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/>
              <a:t>TCP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0013" y="2944813"/>
            <a:ext cx="3689350" cy="329565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Prossimamente: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400"/>
              <a:t>lasciare la “periferia” della rete (livelli di applicazione e di trasporto)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entrare nel “cuore” della rete</a:t>
            </a:r>
          </a:p>
          <a:p>
            <a:endParaRPr lang="it-I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DFC2B559-3F2C-4751-B471-37D3F33B039C}" type="slidenum">
              <a:rPr lang="en-US" altLang="it-IT"/>
              <a:pPr/>
              <a:t>12</a:t>
            </a:fld>
            <a:endParaRPr lang="en-US" altLang="it-IT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Demultiplexing</a:t>
            </a:r>
            <a:br>
              <a:rPr lang="en-US" altLang="it-IT"/>
            </a:br>
            <a:r>
              <a:rPr lang="en-US" altLang="it-IT"/>
              <a:t>orientato alla connessione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148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La socket TCP è identificata da 4 parametri: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>
                <a:solidFill>
                  <a:srgbClr val="FF0000"/>
                </a:solidFill>
              </a:rPr>
              <a:t>indirizzo IP di origine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>
                <a:solidFill>
                  <a:srgbClr val="FF0000"/>
                </a:solidFill>
              </a:rPr>
              <a:t>numero di porta di origine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>
                <a:solidFill>
                  <a:srgbClr val="FF0000"/>
                </a:solidFill>
              </a:rPr>
              <a:t>indirizzo IP di destinazione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>
                <a:solidFill>
                  <a:srgbClr val="FF0000"/>
                </a:solidFill>
              </a:rPr>
              <a:t>numero di porta di destinazione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L’host ricevente usa i quattro parametri per inviare il segmento alla socket appropriata</a:t>
            </a:r>
          </a:p>
        </p:txBody>
      </p:sp>
      <p:sp>
        <p:nvSpPr>
          <p:cNvPr id="2457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1148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Un host server può supportare più socket TCP contemporanee: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ogni socket è identificata dai suoi 4 parametri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I server web hanno socket differenti per ogni connessione client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 HTTP non-persistente si avrà una socket differente per ogni richiesta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185470D-A168-4B8A-971D-2CDFD3DDA636}" type="slidenum">
              <a:rPr lang="en-US" altLang="it-IT"/>
              <a:pPr/>
              <a:t>13</a:t>
            </a:fld>
            <a:endParaRPr lang="en-US" altLang="it-IT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80400" cy="1676400"/>
          </a:xfrm>
        </p:spPr>
        <p:txBody>
          <a:bodyPr/>
          <a:lstStyle/>
          <a:p>
            <a:r>
              <a:rPr lang="en-US" altLang="it-IT" sz="3300"/>
              <a:t>Demultiplexing orientato alla connessione</a:t>
            </a:r>
            <a:br>
              <a:rPr lang="en-US" altLang="it-IT" sz="3300"/>
            </a:br>
            <a:r>
              <a:rPr lang="en-US" altLang="it-IT" sz="3300"/>
              <a:t>						</a:t>
            </a:r>
            <a:r>
              <a:rPr lang="en-US" altLang="it-IT" sz="3000"/>
              <a:t>(continua)</a:t>
            </a:r>
            <a:endParaRPr lang="en-US" altLang="it-IT"/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7673975" y="4845050"/>
            <a:ext cx="8477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>
                <a:solidFill>
                  <a:schemeClr val="accent2"/>
                </a:solidFill>
              </a:rPr>
              <a:t>client</a:t>
            </a:r>
          </a:p>
          <a:p>
            <a:r>
              <a:rPr lang="en-US" altLang="it-IT" sz="2000" b="0">
                <a:solidFill>
                  <a:schemeClr val="accent2"/>
                </a:solidFill>
              </a:rPr>
              <a:t>IP: B</a:t>
            </a:r>
          </a:p>
        </p:txBody>
      </p:sp>
      <p:grpSp>
        <p:nvGrpSpPr>
          <p:cNvPr id="246871" name="Group 87"/>
          <p:cNvGrpSpPr>
            <a:grpSpLocks/>
          </p:cNvGrpSpPr>
          <p:nvPr/>
        </p:nvGrpSpPr>
        <p:grpSpPr bwMode="auto">
          <a:xfrm>
            <a:off x="381000" y="2406650"/>
            <a:ext cx="1011238" cy="3235325"/>
            <a:chOff x="240" y="1440"/>
            <a:chExt cx="637" cy="2038"/>
          </a:xfrm>
        </p:grpSpPr>
        <p:grpSp>
          <p:nvGrpSpPr>
            <p:cNvPr id="246790" name="Group 6"/>
            <p:cNvGrpSpPr>
              <a:grpSpLocks/>
            </p:cNvGrpSpPr>
            <p:nvPr/>
          </p:nvGrpSpPr>
          <p:grpSpPr bwMode="auto">
            <a:xfrm>
              <a:off x="240" y="1440"/>
              <a:ext cx="637" cy="1500"/>
              <a:chOff x="608" y="2454"/>
              <a:chExt cx="1261" cy="1500"/>
            </a:xfrm>
          </p:grpSpPr>
          <p:sp>
            <p:nvSpPr>
              <p:cNvPr id="246791" name="Rectangle 7"/>
              <p:cNvSpPr>
                <a:spLocks noChangeArrowheads="1"/>
              </p:cNvSpPr>
              <p:nvPr/>
            </p:nvSpPr>
            <p:spPr bwMode="auto">
              <a:xfrm>
                <a:off x="608" y="24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246792" name="Rectangle 8"/>
              <p:cNvSpPr>
                <a:spLocks noChangeArrowheads="1"/>
              </p:cNvSpPr>
              <p:nvPr/>
            </p:nvSpPr>
            <p:spPr bwMode="auto">
              <a:xfrm>
                <a:off x="608" y="27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246793" name="Rectangle 9"/>
              <p:cNvSpPr>
                <a:spLocks noChangeArrowheads="1"/>
              </p:cNvSpPr>
              <p:nvPr/>
            </p:nvSpPr>
            <p:spPr bwMode="auto">
              <a:xfrm>
                <a:off x="608" y="30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246794" name="Rectangle 10"/>
              <p:cNvSpPr>
                <a:spLocks noChangeArrowheads="1"/>
              </p:cNvSpPr>
              <p:nvPr/>
            </p:nvSpPr>
            <p:spPr bwMode="auto">
              <a:xfrm>
                <a:off x="608" y="33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246795" name="Rectangle 11"/>
              <p:cNvSpPr>
                <a:spLocks noChangeArrowheads="1"/>
              </p:cNvSpPr>
              <p:nvPr/>
            </p:nvSpPr>
            <p:spPr bwMode="auto">
              <a:xfrm>
                <a:off x="608" y="36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</p:grpSp>
        <p:grpSp>
          <p:nvGrpSpPr>
            <p:cNvPr id="246796" name="Group 12"/>
            <p:cNvGrpSpPr>
              <a:grpSpLocks/>
            </p:cNvGrpSpPr>
            <p:nvPr/>
          </p:nvGrpSpPr>
          <p:grpSpPr bwMode="auto">
            <a:xfrm>
              <a:off x="409" y="1484"/>
              <a:ext cx="377" cy="315"/>
              <a:chOff x="2614" y="2862"/>
              <a:chExt cx="377" cy="315"/>
            </a:xfrm>
          </p:grpSpPr>
          <p:sp>
            <p:nvSpPr>
              <p:cNvPr id="246797" name="Rectangle 13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798" name="Oval 14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P1</a:t>
                </a:r>
              </a:p>
            </p:txBody>
          </p:sp>
        </p:grpSp>
        <p:sp>
          <p:nvSpPr>
            <p:cNvPr id="246799" name="Text Box 15"/>
            <p:cNvSpPr txBox="1">
              <a:spLocks noChangeArrowheads="1"/>
            </p:cNvSpPr>
            <p:nvPr/>
          </p:nvSpPr>
          <p:spPr bwMode="auto">
            <a:xfrm>
              <a:off x="293" y="2974"/>
              <a:ext cx="547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client</a:t>
              </a:r>
            </a:p>
            <a:p>
              <a:r>
                <a:rPr lang="en-US" altLang="it-IT" sz="2000" b="0">
                  <a:solidFill>
                    <a:schemeClr val="accent2"/>
                  </a:solidFill>
                </a:rPr>
                <a:t> IP: A</a:t>
              </a:r>
            </a:p>
          </p:txBody>
        </p:sp>
        <p:sp>
          <p:nvSpPr>
            <p:cNvPr id="246800" name="Line 16"/>
            <p:cNvSpPr>
              <a:spLocks noChangeShapeType="1"/>
            </p:cNvSpPr>
            <p:nvPr/>
          </p:nvSpPr>
          <p:spPr bwMode="auto">
            <a:xfrm>
              <a:off x="528" y="1726"/>
              <a:ext cx="0" cy="11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802" name="Group 18"/>
          <p:cNvGrpSpPr>
            <a:grpSpLocks/>
          </p:cNvGrpSpPr>
          <p:nvPr/>
        </p:nvGrpSpPr>
        <p:grpSpPr bwMode="auto">
          <a:xfrm>
            <a:off x="7575550" y="2446338"/>
            <a:ext cx="598488" cy="500062"/>
            <a:chOff x="2614" y="2862"/>
            <a:chExt cx="377" cy="315"/>
          </a:xfrm>
        </p:grpSpPr>
        <p:sp>
          <p:nvSpPr>
            <p:cNvPr id="246803" name="Rectangle 19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04" name="Oval 20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P1</a:t>
              </a:r>
            </a:p>
          </p:txBody>
        </p:sp>
      </p:grpSp>
      <p:grpSp>
        <p:nvGrpSpPr>
          <p:cNvPr id="246805" name="Group 21"/>
          <p:cNvGrpSpPr>
            <a:grpSpLocks/>
          </p:cNvGrpSpPr>
          <p:nvPr/>
        </p:nvGrpSpPr>
        <p:grpSpPr bwMode="auto">
          <a:xfrm>
            <a:off x="6934200" y="2406650"/>
            <a:ext cx="1503363" cy="2381250"/>
            <a:chOff x="608" y="2454"/>
            <a:chExt cx="1261" cy="1500"/>
          </a:xfrm>
        </p:grpSpPr>
        <p:sp>
          <p:nvSpPr>
            <p:cNvPr id="246806" name="Rectangle 22"/>
            <p:cNvSpPr>
              <a:spLocks noChangeArrowheads="1"/>
            </p:cNvSpPr>
            <p:nvPr/>
          </p:nvSpPr>
          <p:spPr bwMode="auto">
            <a:xfrm>
              <a:off x="608" y="24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246807" name="Rectangle 23"/>
            <p:cNvSpPr>
              <a:spLocks noChangeArrowheads="1"/>
            </p:cNvSpPr>
            <p:nvPr/>
          </p:nvSpPr>
          <p:spPr bwMode="auto">
            <a:xfrm>
              <a:off x="608" y="27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246808" name="Rectangle 24"/>
            <p:cNvSpPr>
              <a:spLocks noChangeArrowheads="1"/>
            </p:cNvSpPr>
            <p:nvPr/>
          </p:nvSpPr>
          <p:spPr bwMode="auto">
            <a:xfrm>
              <a:off x="608" y="30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246809" name="Rectangle 25"/>
            <p:cNvSpPr>
              <a:spLocks noChangeArrowheads="1"/>
            </p:cNvSpPr>
            <p:nvPr/>
          </p:nvSpPr>
          <p:spPr bwMode="auto">
            <a:xfrm>
              <a:off x="608" y="33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246810" name="Rectangle 26"/>
            <p:cNvSpPr>
              <a:spLocks noChangeArrowheads="1"/>
            </p:cNvSpPr>
            <p:nvPr/>
          </p:nvSpPr>
          <p:spPr bwMode="auto">
            <a:xfrm>
              <a:off x="608" y="36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</p:grpSp>
      <p:grpSp>
        <p:nvGrpSpPr>
          <p:cNvPr id="246811" name="Group 27"/>
          <p:cNvGrpSpPr>
            <a:grpSpLocks/>
          </p:cNvGrpSpPr>
          <p:nvPr/>
        </p:nvGrpSpPr>
        <p:grpSpPr bwMode="auto">
          <a:xfrm>
            <a:off x="7035800" y="2470150"/>
            <a:ext cx="598488" cy="500063"/>
            <a:chOff x="2614" y="2862"/>
            <a:chExt cx="377" cy="315"/>
          </a:xfrm>
        </p:grpSpPr>
        <p:sp>
          <p:nvSpPr>
            <p:cNvPr id="246812" name="Rectangle 28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13" name="Oval 29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P2</a:t>
              </a:r>
            </a:p>
          </p:txBody>
        </p:sp>
      </p:grpSp>
      <p:sp>
        <p:nvSpPr>
          <p:cNvPr id="246815" name="Line 31"/>
          <p:cNvSpPr>
            <a:spLocks noChangeShapeType="1"/>
          </p:cNvSpPr>
          <p:nvPr/>
        </p:nvSpPr>
        <p:spPr bwMode="auto">
          <a:xfrm>
            <a:off x="8077200" y="2863850"/>
            <a:ext cx="0" cy="1752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16" name="Rectangle 32"/>
          <p:cNvSpPr>
            <a:spLocks noChangeArrowheads="1"/>
          </p:cNvSpPr>
          <p:nvPr/>
        </p:nvSpPr>
        <p:spPr bwMode="auto">
          <a:xfrm>
            <a:off x="3733800" y="240665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246817" name="Rectangle 33"/>
          <p:cNvSpPr>
            <a:spLocks noChangeArrowheads="1"/>
          </p:cNvSpPr>
          <p:nvPr/>
        </p:nvSpPr>
        <p:spPr bwMode="auto">
          <a:xfrm>
            <a:off x="3733800" y="286385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246818" name="Rectangle 34"/>
          <p:cNvSpPr>
            <a:spLocks noChangeArrowheads="1"/>
          </p:cNvSpPr>
          <p:nvPr/>
        </p:nvSpPr>
        <p:spPr bwMode="auto">
          <a:xfrm>
            <a:off x="3733800" y="335915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246819" name="Rectangle 35"/>
          <p:cNvSpPr>
            <a:spLocks noChangeArrowheads="1"/>
          </p:cNvSpPr>
          <p:nvPr/>
        </p:nvSpPr>
        <p:spPr bwMode="auto">
          <a:xfrm>
            <a:off x="3733800" y="383540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246820" name="Rectangle 36"/>
          <p:cNvSpPr>
            <a:spLocks noChangeArrowheads="1"/>
          </p:cNvSpPr>
          <p:nvPr/>
        </p:nvSpPr>
        <p:spPr bwMode="auto">
          <a:xfrm>
            <a:off x="3733800" y="431165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grpSp>
        <p:nvGrpSpPr>
          <p:cNvPr id="246821" name="Group 37"/>
          <p:cNvGrpSpPr>
            <a:grpSpLocks/>
          </p:cNvGrpSpPr>
          <p:nvPr/>
        </p:nvGrpSpPr>
        <p:grpSpPr bwMode="auto">
          <a:xfrm>
            <a:off x="3810000" y="2482850"/>
            <a:ext cx="571500" cy="500063"/>
            <a:chOff x="2614" y="2862"/>
            <a:chExt cx="377" cy="315"/>
          </a:xfrm>
        </p:grpSpPr>
        <p:sp>
          <p:nvSpPr>
            <p:cNvPr id="246822" name="Rectangle 38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23" name="Oval 39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P4</a:t>
              </a:r>
            </a:p>
          </p:txBody>
        </p:sp>
      </p:grpSp>
      <p:sp>
        <p:nvSpPr>
          <p:cNvPr id="246824" name="Text Box 40"/>
          <p:cNvSpPr txBox="1">
            <a:spLocks noChangeArrowheads="1"/>
          </p:cNvSpPr>
          <p:nvPr/>
        </p:nvSpPr>
        <p:spPr bwMode="auto">
          <a:xfrm>
            <a:off x="3921125" y="4918075"/>
            <a:ext cx="9540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>
                <a:solidFill>
                  <a:schemeClr val="accent2"/>
                </a:solidFill>
              </a:rPr>
              <a:t>server</a:t>
            </a:r>
          </a:p>
          <a:p>
            <a:r>
              <a:rPr lang="en-US" altLang="it-IT" sz="2000" b="0">
                <a:solidFill>
                  <a:schemeClr val="accent2"/>
                </a:solidFill>
              </a:rPr>
              <a:t>IP: C</a:t>
            </a:r>
          </a:p>
        </p:txBody>
      </p:sp>
      <p:sp>
        <p:nvSpPr>
          <p:cNvPr id="246826" name="Line 42"/>
          <p:cNvSpPr>
            <a:spLocks noChangeShapeType="1"/>
          </p:cNvSpPr>
          <p:nvPr/>
        </p:nvSpPr>
        <p:spPr bwMode="auto">
          <a:xfrm flipV="1">
            <a:off x="4343400" y="2940050"/>
            <a:ext cx="0" cy="1676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28" name="Line 44"/>
          <p:cNvSpPr>
            <a:spLocks noChangeShapeType="1"/>
          </p:cNvSpPr>
          <p:nvPr/>
        </p:nvSpPr>
        <p:spPr bwMode="auto">
          <a:xfrm>
            <a:off x="838200" y="4616450"/>
            <a:ext cx="3505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33" name="Line 49"/>
          <p:cNvSpPr>
            <a:spLocks noChangeShapeType="1"/>
          </p:cNvSpPr>
          <p:nvPr/>
        </p:nvSpPr>
        <p:spPr bwMode="auto">
          <a:xfrm flipV="1">
            <a:off x="4572000" y="3043450"/>
            <a:ext cx="13648" cy="157299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34" name="Line 50"/>
          <p:cNvSpPr>
            <a:spLocks noChangeShapeType="1"/>
          </p:cNvSpPr>
          <p:nvPr/>
        </p:nvSpPr>
        <p:spPr bwMode="auto">
          <a:xfrm>
            <a:off x="4572000" y="4616450"/>
            <a:ext cx="3505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35" name="Line 51"/>
          <p:cNvSpPr>
            <a:spLocks noChangeShapeType="1"/>
          </p:cNvSpPr>
          <p:nvPr/>
        </p:nvSpPr>
        <p:spPr bwMode="auto">
          <a:xfrm>
            <a:off x="4343400" y="3092450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37" name="Line 53"/>
          <p:cNvSpPr>
            <a:spLocks noChangeShapeType="1"/>
          </p:cNvSpPr>
          <p:nvPr/>
        </p:nvSpPr>
        <p:spPr bwMode="auto">
          <a:xfrm>
            <a:off x="1219200" y="4616450"/>
            <a:ext cx="3124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39" name="Rectangle 55"/>
          <p:cNvSpPr>
            <a:spLocks noChangeArrowheads="1"/>
          </p:cNvSpPr>
          <p:nvPr/>
        </p:nvSpPr>
        <p:spPr bwMode="auto">
          <a:xfrm>
            <a:off x="1600200" y="454025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SP: 9157</a:t>
            </a:r>
          </a:p>
        </p:txBody>
      </p:sp>
      <p:sp>
        <p:nvSpPr>
          <p:cNvPr id="246840" name="Rectangle 56"/>
          <p:cNvSpPr>
            <a:spLocks noChangeArrowheads="1"/>
          </p:cNvSpPr>
          <p:nvPr/>
        </p:nvSpPr>
        <p:spPr bwMode="auto">
          <a:xfrm>
            <a:off x="1600200" y="484505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DP: 80</a:t>
            </a:r>
          </a:p>
        </p:txBody>
      </p:sp>
      <p:sp>
        <p:nvSpPr>
          <p:cNvPr id="246841" name="Rectangle 57"/>
          <p:cNvSpPr>
            <a:spLocks noChangeArrowheads="1"/>
          </p:cNvSpPr>
          <p:nvPr/>
        </p:nvSpPr>
        <p:spPr bwMode="auto">
          <a:xfrm>
            <a:off x="1600200" y="514985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b="0"/>
          </a:p>
        </p:txBody>
      </p:sp>
      <p:grpSp>
        <p:nvGrpSpPr>
          <p:cNvPr id="246873" name="Group 89"/>
          <p:cNvGrpSpPr>
            <a:grpSpLocks/>
          </p:cNvGrpSpPr>
          <p:nvPr/>
        </p:nvGrpSpPr>
        <p:grpSpPr bwMode="auto">
          <a:xfrm>
            <a:off x="6248400" y="4540250"/>
            <a:ext cx="990600" cy="914400"/>
            <a:chOff x="3936" y="2784"/>
            <a:chExt cx="624" cy="576"/>
          </a:xfrm>
        </p:grpSpPr>
        <p:sp>
          <p:nvSpPr>
            <p:cNvPr id="246847" name="Rectangle 63"/>
            <p:cNvSpPr>
              <a:spLocks noChangeArrowheads="1"/>
            </p:cNvSpPr>
            <p:nvPr/>
          </p:nvSpPr>
          <p:spPr bwMode="auto">
            <a:xfrm>
              <a:off x="3936" y="2784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SP: 9157</a:t>
              </a:r>
            </a:p>
          </p:txBody>
        </p:sp>
        <p:sp>
          <p:nvSpPr>
            <p:cNvPr id="246848" name="Rectangle 64"/>
            <p:cNvSpPr>
              <a:spLocks noChangeArrowheads="1"/>
            </p:cNvSpPr>
            <p:nvPr/>
          </p:nvSpPr>
          <p:spPr bwMode="auto">
            <a:xfrm>
              <a:off x="3936" y="2976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DP: 80</a:t>
              </a:r>
            </a:p>
          </p:txBody>
        </p:sp>
        <p:sp>
          <p:nvSpPr>
            <p:cNvPr id="246849" name="Rectangle 65"/>
            <p:cNvSpPr>
              <a:spLocks noChangeArrowheads="1"/>
            </p:cNvSpPr>
            <p:nvPr/>
          </p:nvSpPr>
          <p:spPr bwMode="auto">
            <a:xfrm>
              <a:off x="3936" y="3168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</p:grpSp>
      <p:grpSp>
        <p:nvGrpSpPr>
          <p:cNvPr id="246850" name="Group 66"/>
          <p:cNvGrpSpPr>
            <a:grpSpLocks/>
          </p:cNvGrpSpPr>
          <p:nvPr/>
        </p:nvGrpSpPr>
        <p:grpSpPr bwMode="auto">
          <a:xfrm>
            <a:off x="4419600" y="2482850"/>
            <a:ext cx="571500" cy="500063"/>
            <a:chOff x="2614" y="2862"/>
            <a:chExt cx="377" cy="315"/>
          </a:xfrm>
        </p:grpSpPr>
        <p:sp>
          <p:nvSpPr>
            <p:cNvPr id="246851" name="Rectangle 67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52" name="Oval 68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P5</a:t>
              </a:r>
            </a:p>
          </p:txBody>
        </p:sp>
      </p:grpSp>
      <p:grpSp>
        <p:nvGrpSpPr>
          <p:cNvPr id="246853" name="Group 69"/>
          <p:cNvGrpSpPr>
            <a:grpSpLocks/>
          </p:cNvGrpSpPr>
          <p:nvPr/>
        </p:nvGrpSpPr>
        <p:grpSpPr bwMode="auto">
          <a:xfrm>
            <a:off x="5022850" y="2471738"/>
            <a:ext cx="571500" cy="500062"/>
            <a:chOff x="2614" y="2862"/>
            <a:chExt cx="377" cy="315"/>
          </a:xfrm>
        </p:grpSpPr>
        <p:sp>
          <p:nvSpPr>
            <p:cNvPr id="246854" name="Rectangle 70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55" name="Oval 71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P6</a:t>
              </a:r>
            </a:p>
          </p:txBody>
        </p:sp>
      </p:grpSp>
      <p:grpSp>
        <p:nvGrpSpPr>
          <p:cNvPr id="246856" name="Group 72"/>
          <p:cNvGrpSpPr>
            <a:grpSpLocks/>
          </p:cNvGrpSpPr>
          <p:nvPr/>
        </p:nvGrpSpPr>
        <p:grpSpPr bwMode="auto">
          <a:xfrm>
            <a:off x="7740650" y="2484438"/>
            <a:ext cx="598488" cy="500062"/>
            <a:chOff x="2614" y="2862"/>
            <a:chExt cx="377" cy="315"/>
          </a:xfrm>
        </p:grpSpPr>
        <p:sp>
          <p:nvSpPr>
            <p:cNvPr id="246857" name="Rectangle 73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58" name="Oval 74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P3</a:t>
              </a:r>
            </a:p>
          </p:txBody>
        </p:sp>
      </p:grpSp>
      <p:sp>
        <p:nvSpPr>
          <p:cNvPr id="246859" name="Line 75"/>
          <p:cNvSpPr>
            <a:spLocks noChangeShapeType="1"/>
          </p:cNvSpPr>
          <p:nvPr/>
        </p:nvSpPr>
        <p:spPr bwMode="auto">
          <a:xfrm>
            <a:off x="7391400" y="2940050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60" name="Line 76"/>
          <p:cNvSpPr>
            <a:spLocks noChangeShapeType="1"/>
          </p:cNvSpPr>
          <p:nvPr/>
        </p:nvSpPr>
        <p:spPr bwMode="auto">
          <a:xfrm>
            <a:off x="5334000" y="4464050"/>
            <a:ext cx="2057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62" name="Line 78"/>
          <p:cNvSpPr>
            <a:spLocks noChangeShapeType="1"/>
          </p:cNvSpPr>
          <p:nvPr/>
        </p:nvSpPr>
        <p:spPr bwMode="auto">
          <a:xfrm flipV="1">
            <a:off x="5334000" y="2940050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863" name="Rectangle 79"/>
          <p:cNvSpPr>
            <a:spLocks noChangeArrowheads="1"/>
          </p:cNvSpPr>
          <p:nvPr/>
        </p:nvSpPr>
        <p:spPr bwMode="auto">
          <a:xfrm>
            <a:off x="1600200" y="545465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b="0"/>
          </a:p>
        </p:txBody>
      </p:sp>
      <p:sp>
        <p:nvSpPr>
          <p:cNvPr id="246864" name="Rectangle 80"/>
          <p:cNvSpPr>
            <a:spLocks noChangeArrowheads="1"/>
          </p:cNvSpPr>
          <p:nvPr/>
        </p:nvSpPr>
        <p:spPr bwMode="auto">
          <a:xfrm>
            <a:off x="6248400" y="545465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D-IP:C</a:t>
            </a:r>
          </a:p>
        </p:txBody>
      </p:sp>
      <p:sp>
        <p:nvSpPr>
          <p:cNvPr id="246865" name="Text Box 81"/>
          <p:cNvSpPr txBox="1">
            <a:spLocks noChangeArrowheads="1"/>
          </p:cNvSpPr>
          <p:nvPr/>
        </p:nvSpPr>
        <p:spPr bwMode="auto">
          <a:xfrm>
            <a:off x="1736725" y="5062538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 b="0"/>
          </a:p>
        </p:txBody>
      </p:sp>
      <p:sp>
        <p:nvSpPr>
          <p:cNvPr id="246866" name="Text Box 82"/>
          <p:cNvSpPr txBox="1">
            <a:spLocks noChangeArrowheads="1"/>
          </p:cNvSpPr>
          <p:nvPr/>
        </p:nvSpPr>
        <p:spPr bwMode="auto">
          <a:xfrm>
            <a:off x="1676400" y="5149850"/>
            <a:ext cx="89693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S-IP: A</a:t>
            </a:r>
          </a:p>
        </p:txBody>
      </p:sp>
      <p:sp>
        <p:nvSpPr>
          <p:cNvPr id="246868" name="Text Box 84"/>
          <p:cNvSpPr txBox="1">
            <a:spLocks noChangeArrowheads="1"/>
          </p:cNvSpPr>
          <p:nvPr/>
        </p:nvSpPr>
        <p:spPr bwMode="auto">
          <a:xfrm>
            <a:off x="1676400" y="5454650"/>
            <a:ext cx="8159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D-IP:C</a:t>
            </a:r>
          </a:p>
        </p:txBody>
      </p:sp>
      <p:sp>
        <p:nvSpPr>
          <p:cNvPr id="246870" name="Text Box 86"/>
          <p:cNvSpPr txBox="1">
            <a:spLocks noChangeArrowheads="1"/>
          </p:cNvSpPr>
          <p:nvPr/>
        </p:nvSpPr>
        <p:spPr bwMode="auto">
          <a:xfrm>
            <a:off x="6335713" y="5149850"/>
            <a:ext cx="876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S-IP: B</a:t>
            </a:r>
          </a:p>
        </p:txBody>
      </p:sp>
      <p:grpSp>
        <p:nvGrpSpPr>
          <p:cNvPr id="246874" name="Group 90"/>
          <p:cNvGrpSpPr>
            <a:grpSpLocks/>
          </p:cNvGrpSpPr>
          <p:nvPr/>
        </p:nvGrpSpPr>
        <p:grpSpPr bwMode="auto">
          <a:xfrm>
            <a:off x="5791200" y="3016250"/>
            <a:ext cx="990600" cy="914400"/>
            <a:chOff x="3936" y="2784"/>
            <a:chExt cx="624" cy="576"/>
          </a:xfrm>
        </p:grpSpPr>
        <p:sp>
          <p:nvSpPr>
            <p:cNvPr id="246875" name="Rectangle 91"/>
            <p:cNvSpPr>
              <a:spLocks noChangeArrowheads="1"/>
            </p:cNvSpPr>
            <p:nvPr/>
          </p:nvSpPr>
          <p:spPr bwMode="auto">
            <a:xfrm>
              <a:off x="3936" y="2784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SP: 5775</a:t>
              </a:r>
            </a:p>
          </p:txBody>
        </p:sp>
        <p:sp>
          <p:nvSpPr>
            <p:cNvPr id="246876" name="Rectangle 92"/>
            <p:cNvSpPr>
              <a:spLocks noChangeArrowheads="1"/>
            </p:cNvSpPr>
            <p:nvPr/>
          </p:nvSpPr>
          <p:spPr bwMode="auto">
            <a:xfrm>
              <a:off x="3936" y="2976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DP: 80</a:t>
              </a:r>
            </a:p>
          </p:txBody>
        </p:sp>
        <p:sp>
          <p:nvSpPr>
            <p:cNvPr id="246877" name="Rectangle 93"/>
            <p:cNvSpPr>
              <a:spLocks noChangeArrowheads="1"/>
            </p:cNvSpPr>
            <p:nvPr/>
          </p:nvSpPr>
          <p:spPr bwMode="auto">
            <a:xfrm>
              <a:off x="3936" y="3168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</p:grpSp>
      <p:sp>
        <p:nvSpPr>
          <p:cNvPr id="246878" name="Rectangle 94"/>
          <p:cNvSpPr>
            <a:spLocks noChangeArrowheads="1"/>
          </p:cNvSpPr>
          <p:nvPr/>
        </p:nvSpPr>
        <p:spPr bwMode="auto">
          <a:xfrm>
            <a:off x="5791200" y="393065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D-IP:C</a:t>
            </a:r>
          </a:p>
        </p:txBody>
      </p:sp>
      <p:sp>
        <p:nvSpPr>
          <p:cNvPr id="246879" name="Rectangle 95"/>
          <p:cNvSpPr>
            <a:spLocks noChangeArrowheads="1"/>
          </p:cNvSpPr>
          <p:nvPr/>
        </p:nvSpPr>
        <p:spPr bwMode="auto">
          <a:xfrm>
            <a:off x="5867400" y="3625850"/>
            <a:ext cx="876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S-IP: B</a:t>
            </a:r>
          </a:p>
        </p:txBody>
      </p:sp>
      <p:sp>
        <p:nvSpPr>
          <p:cNvPr id="246881" name="Line 97"/>
          <p:cNvSpPr>
            <a:spLocks noChangeShapeType="1"/>
          </p:cNvSpPr>
          <p:nvPr/>
        </p:nvSpPr>
        <p:spPr bwMode="auto">
          <a:xfrm flipH="1">
            <a:off x="6172200" y="423545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1140DE5-31AB-4761-82A7-9A287BC23617}" type="slidenum">
              <a:rPr lang="en-US" altLang="it-IT"/>
              <a:pPr/>
              <a:t>14</a:t>
            </a:fld>
            <a:endParaRPr lang="en-US" altLang="it-IT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447800"/>
          </a:xfrm>
        </p:spPr>
        <p:txBody>
          <a:bodyPr/>
          <a:lstStyle/>
          <a:p>
            <a:r>
              <a:rPr lang="en-US" altLang="it-IT"/>
              <a:t>Demultiplexing orientato alla connessione: thread dei server web</a:t>
            </a:r>
          </a:p>
        </p:txBody>
      </p:sp>
      <p:sp>
        <p:nvSpPr>
          <p:cNvPr id="316419" name="Text Box 3"/>
          <p:cNvSpPr txBox="1">
            <a:spLocks noChangeArrowheads="1"/>
          </p:cNvSpPr>
          <p:nvPr/>
        </p:nvSpPr>
        <p:spPr bwMode="auto">
          <a:xfrm>
            <a:off x="7673975" y="4724400"/>
            <a:ext cx="8477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>
                <a:solidFill>
                  <a:schemeClr val="accent2"/>
                </a:solidFill>
              </a:rPr>
              <a:t>client</a:t>
            </a:r>
          </a:p>
          <a:p>
            <a:r>
              <a:rPr lang="en-US" altLang="it-IT" sz="2000" b="0">
                <a:solidFill>
                  <a:schemeClr val="accent2"/>
                </a:solidFill>
              </a:rPr>
              <a:t>IP: B</a:t>
            </a:r>
          </a:p>
        </p:txBody>
      </p:sp>
      <p:grpSp>
        <p:nvGrpSpPr>
          <p:cNvPr id="316420" name="Group 4"/>
          <p:cNvGrpSpPr>
            <a:grpSpLocks/>
          </p:cNvGrpSpPr>
          <p:nvPr/>
        </p:nvGrpSpPr>
        <p:grpSpPr bwMode="auto">
          <a:xfrm>
            <a:off x="381000" y="2286000"/>
            <a:ext cx="1011238" cy="3235325"/>
            <a:chOff x="240" y="1440"/>
            <a:chExt cx="637" cy="2038"/>
          </a:xfrm>
        </p:grpSpPr>
        <p:grpSp>
          <p:nvGrpSpPr>
            <p:cNvPr id="316421" name="Group 5"/>
            <p:cNvGrpSpPr>
              <a:grpSpLocks/>
            </p:cNvGrpSpPr>
            <p:nvPr/>
          </p:nvGrpSpPr>
          <p:grpSpPr bwMode="auto">
            <a:xfrm>
              <a:off x="240" y="1440"/>
              <a:ext cx="637" cy="1500"/>
              <a:chOff x="608" y="2454"/>
              <a:chExt cx="1261" cy="1500"/>
            </a:xfrm>
          </p:grpSpPr>
          <p:sp>
            <p:nvSpPr>
              <p:cNvPr id="316422" name="Rectangle 6"/>
              <p:cNvSpPr>
                <a:spLocks noChangeArrowheads="1"/>
              </p:cNvSpPr>
              <p:nvPr/>
            </p:nvSpPr>
            <p:spPr bwMode="auto">
              <a:xfrm>
                <a:off x="608" y="24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316423" name="Rectangle 7"/>
              <p:cNvSpPr>
                <a:spLocks noChangeArrowheads="1"/>
              </p:cNvSpPr>
              <p:nvPr/>
            </p:nvSpPr>
            <p:spPr bwMode="auto">
              <a:xfrm>
                <a:off x="608" y="27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316424" name="Rectangle 8"/>
              <p:cNvSpPr>
                <a:spLocks noChangeArrowheads="1"/>
              </p:cNvSpPr>
              <p:nvPr/>
            </p:nvSpPr>
            <p:spPr bwMode="auto">
              <a:xfrm>
                <a:off x="608" y="30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316425" name="Rectangle 9"/>
              <p:cNvSpPr>
                <a:spLocks noChangeArrowheads="1"/>
              </p:cNvSpPr>
              <p:nvPr/>
            </p:nvSpPr>
            <p:spPr bwMode="auto">
              <a:xfrm>
                <a:off x="608" y="33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  <p:sp>
            <p:nvSpPr>
              <p:cNvPr id="316426" name="Rectangle 10"/>
              <p:cNvSpPr>
                <a:spLocks noChangeArrowheads="1"/>
              </p:cNvSpPr>
              <p:nvPr/>
            </p:nvSpPr>
            <p:spPr bwMode="auto">
              <a:xfrm>
                <a:off x="608" y="36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endParaRPr lang="it-IT" b="0"/>
              </a:p>
            </p:txBody>
          </p:sp>
        </p:grpSp>
        <p:grpSp>
          <p:nvGrpSpPr>
            <p:cNvPr id="316427" name="Group 11"/>
            <p:cNvGrpSpPr>
              <a:grpSpLocks/>
            </p:cNvGrpSpPr>
            <p:nvPr/>
          </p:nvGrpSpPr>
          <p:grpSpPr bwMode="auto">
            <a:xfrm>
              <a:off x="409" y="1484"/>
              <a:ext cx="377" cy="315"/>
              <a:chOff x="2614" y="2862"/>
              <a:chExt cx="377" cy="315"/>
            </a:xfrm>
          </p:grpSpPr>
          <p:sp>
            <p:nvSpPr>
              <p:cNvPr id="316428" name="Rectangle 12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429" name="Oval 13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P1</a:t>
                </a:r>
              </a:p>
            </p:txBody>
          </p:sp>
        </p:grpSp>
        <p:sp>
          <p:nvSpPr>
            <p:cNvPr id="316430" name="Text Box 14"/>
            <p:cNvSpPr txBox="1">
              <a:spLocks noChangeArrowheads="1"/>
            </p:cNvSpPr>
            <p:nvPr/>
          </p:nvSpPr>
          <p:spPr bwMode="auto">
            <a:xfrm>
              <a:off x="293" y="2974"/>
              <a:ext cx="547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client</a:t>
              </a:r>
            </a:p>
            <a:p>
              <a:r>
                <a:rPr lang="en-US" altLang="it-IT" sz="2000" b="0">
                  <a:solidFill>
                    <a:schemeClr val="accent2"/>
                  </a:solidFill>
                </a:rPr>
                <a:t> IP: A</a:t>
              </a:r>
            </a:p>
          </p:txBody>
        </p:sp>
        <p:sp>
          <p:nvSpPr>
            <p:cNvPr id="316431" name="Line 15"/>
            <p:cNvSpPr>
              <a:spLocks noChangeShapeType="1"/>
            </p:cNvSpPr>
            <p:nvPr/>
          </p:nvSpPr>
          <p:spPr bwMode="auto">
            <a:xfrm>
              <a:off x="528" y="1726"/>
              <a:ext cx="0" cy="11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6432" name="Group 16"/>
          <p:cNvGrpSpPr>
            <a:grpSpLocks/>
          </p:cNvGrpSpPr>
          <p:nvPr/>
        </p:nvGrpSpPr>
        <p:grpSpPr bwMode="auto">
          <a:xfrm>
            <a:off x="7575550" y="2325688"/>
            <a:ext cx="598488" cy="500062"/>
            <a:chOff x="2614" y="2862"/>
            <a:chExt cx="377" cy="315"/>
          </a:xfrm>
        </p:grpSpPr>
        <p:sp>
          <p:nvSpPr>
            <p:cNvPr id="316433" name="Rectangle 17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434" name="Oval 18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P1</a:t>
              </a:r>
            </a:p>
          </p:txBody>
        </p:sp>
      </p:grpSp>
      <p:grpSp>
        <p:nvGrpSpPr>
          <p:cNvPr id="316435" name="Group 19"/>
          <p:cNvGrpSpPr>
            <a:grpSpLocks/>
          </p:cNvGrpSpPr>
          <p:nvPr/>
        </p:nvGrpSpPr>
        <p:grpSpPr bwMode="auto">
          <a:xfrm>
            <a:off x="6934200" y="2286000"/>
            <a:ext cx="1503363" cy="2381250"/>
            <a:chOff x="608" y="2454"/>
            <a:chExt cx="1261" cy="1500"/>
          </a:xfrm>
        </p:grpSpPr>
        <p:sp>
          <p:nvSpPr>
            <p:cNvPr id="316436" name="Rectangle 20"/>
            <p:cNvSpPr>
              <a:spLocks noChangeArrowheads="1"/>
            </p:cNvSpPr>
            <p:nvPr/>
          </p:nvSpPr>
          <p:spPr bwMode="auto">
            <a:xfrm>
              <a:off x="608" y="24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316437" name="Rectangle 21"/>
            <p:cNvSpPr>
              <a:spLocks noChangeArrowheads="1"/>
            </p:cNvSpPr>
            <p:nvPr/>
          </p:nvSpPr>
          <p:spPr bwMode="auto">
            <a:xfrm>
              <a:off x="608" y="27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316438" name="Rectangle 22"/>
            <p:cNvSpPr>
              <a:spLocks noChangeArrowheads="1"/>
            </p:cNvSpPr>
            <p:nvPr/>
          </p:nvSpPr>
          <p:spPr bwMode="auto">
            <a:xfrm>
              <a:off x="608" y="30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316439" name="Rectangle 23"/>
            <p:cNvSpPr>
              <a:spLocks noChangeArrowheads="1"/>
            </p:cNvSpPr>
            <p:nvPr/>
          </p:nvSpPr>
          <p:spPr bwMode="auto">
            <a:xfrm>
              <a:off x="608" y="33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  <p:sp>
          <p:nvSpPr>
            <p:cNvPr id="316440" name="Rectangle 24"/>
            <p:cNvSpPr>
              <a:spLocks noChangeArrowheads="1"/>
            </p:cNvSpPr>
            <p:nvPr/>
          </p:nvSpPr>
          <p:spPr bwMode="auto">
            <a:xfrm>
              <a:off x="608" y="3654"/>
              <a:ext cx="126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</p:grpSp>
      <p:grpSp>
        <p:nvGrpSpPr>
          <p:cNvPr id="316441" name="Group 25"/>
          <p:cNvGrpSpPr>
            <a:grpSpLocks/>
          </p:cNvGrpSpPr>
          <p:nvPr/>
        </p:nvGrpSpPr>
        <p:grpSpPr bwMode="auto">
          <a:xfrm>
            <a:off x="7035800" y="2349500"/>
            <a:ext cx="598488" cy="500063"/>
            <a:chOff x="2614" y="2862"/>
            <a:chExt cx="377" cy="315"/>
          </a:xfrm>
        </p:grpSpPr>
        <p:sp>
          <p:nvSpPr>
            <p:cNvPr id="316442" name="Rectangle 26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443" name="Oval 27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P2</a:t>
              </a:r>
            </a:p>
          </p:txBody>
        </p:sp>
      </p:grpSp>
      <p:sp>
        <p:nvSpPr>
          <p:cNvPr id="316444" name="Line 28"/>
          <p:cNvSpPr>
            <a:spLocks noChangeShapeType="1"/>
          </p:cNvSpPr>
          <p:nvPr/>
        </p:nvSpPr>
        <p:spPr bwMode="auto">
          <a:xfrm>
            <a:off x="8077200" y="2743200"/>
            <a:ext cx="0" cy="1752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45" name="Rectangle 29"/>
          <p:cNvSpPr>
            <a:spLocks noChangeArrowheads="1"/>
          </p:cNvSpPr>
          <p:nvPr/>
        </p:nvSpPr>
        <p:spPr bwMode="auto">
          <a:xfrm>
            <a:off x="3733800" y="228600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316446" name="Rectangle 30"/>
          <p:cNvSpPr>
            <a:spLocks noChangeArrowheads="1"/>
          </p:cNvSpPr>
          <p:nvPr/>
        </p:nvSpPr>
        <p:spPr bwMode="auto">
          <a:xfrm>
            <a:off x="3733800" y="274320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316447" name="Rectangle 31"/>
          <p:cNvSpPr>
            <a:spLocks noChangeArrowheads="1"/>
          </p:cNvSpPr>
          <p:nvPr/>
        </p:nvSpPr>
        <p:spPr bwMode="auto">
          <a:xfrm>
            <a:off x="3733800" y="323850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316448" name="Rectangle 32"/>
          <p:cNvSpPr>
            <a:spLocks noChangeArrowheads="1"/>
          </p:cNvSpPr>
          <p:nvPr/>
        </p:nvSpPr>
        <p:spPr bwMode="auto">
          <a:xfrm>
            <a:off x="3733800" y="371475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316449" name="Rectangle 33"/>
          <p:cNvSpPr>
            <a:spLocks noChangeArrowheads="1"/>
          </p:cNvSpPr>
          <p:nvPr/>
        </p:nvSpPr>
        <p:spPr bwMode="auto">
          <a:xfrm>
            <a:off x="3733800" y="4191000"/>
            <a:ext cx="1981200" cy="476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it-IT" b="0"/>
          </a:p>
        </p:txBody>
      </p:sp>
      <p:sp>
        <p:nvSpPr>
          <p:cNvPr id="316451" name="Rectangle 35"/>
          <p:cNvSpPr>
            <a:spLocks noChangeArrowheads="1"/>
          </p:cNvSpPr>
          <p:nvPr/>
        </p:nvSpPr>
        <p:spPr bwMode="auto">
          <a:xfrm>
            <a:off x="3810000" y="2667000"/>
            <a:ext cx="571500" cy="195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53" name="Text Box 37"/>
          <p:cNvSpPr txBox="1">
            <a:spLocks noChangeArrowheads="1"/>
          </p:cNvSpPr>
          <p:nvPr/>
        </p:nvSpPr>
        <p:spPr bwMode="auto">
          <a:xfrm>
            <a:off x="3921125" y="4797425"/>
            <a:ext cx="9540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>
                <a:solidFill>
                  <a:schemeClr val="accent2"/>
                </a:solidFill>
              </a:rPr>
              <a:t>server</a:t>
            </a:r>
          </a:p>
          <a:p>
            <a:r>
              <a:rPr lang="en-US" altLang="it-IT" sz="2000" b="0">
                <a:solidFill>
                  <a:schemeClr val="accent2"/>
                </a:solidFill>
              </a:rPr>
              <a:t>IP: C</a:t>
            </a:r>
          </a:p>
        </p:txBody>
      </p:sp>
      <p:sp>
        <p:nvSpPr>
          <p:cNvPr id="316454" name="Line 38"/>
          <p:cNvSpPr>
            <a:spLocks noChangeShapeType="1"/>
          </p:cNvSpPr>
          <p:nvPr/>
        </p:nvSpPr>
        <p:spPr bwMode="auto">
          <a:xfrm flipV="1">
            <a:off x="4343400" y="2819400"/>
            <a:ext cx="0" cy="1676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55" name="Line 39"/>
          <p:cNvSpPr>
            <a:spLocks noChangeShapeType="1"/>
          </p:cNvSpPr>
          <p:nvPr/>
        </p:nvSpPr>
        <p:spPr bwMode="auto">
          <a:xfrm>
            <a:off x="838200" y="4495800"/>
            <a:ext cx="3505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56" name="Line 40"/>
          <p:cNvSpPr>
            <a:spLocks noChangeShapeType="1"/>
          </p:cNvSpPr>
          <p:nvPr/>
        </p:nvSpPr>
        <p:spPr bwMode="auto">
          <a:xfrm flipV="1">
            <a:off x="4572000" y="2819400"/>
            <a:ext cx="0" cy="1676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57" name="Line 41"/>
          <p:cNvSpPr>
            <a:spLocks noChangeShapeType="1"/>
          </p:cNvSpPr>
          <p:nvPr/>
        </p:nvSpPr>
        <p:spPr bwMode="auto">
          <a:xfrm>
            <a:off x="4572000" y="4495800"/>
            <a:ext cx="3505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58" name="Line 42"/>
          <p:cNvSpPr>
            <a:spLocks noChangeShapeType="1"/>
          </p:cNvSpPr>
          <p:nvPr/>
        </p:nvSpPr>
        <p:spPr bwMode="auto">
          <a:xfrm>
            <a:off x="4343400" y="2971800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59" name="Line 43"/>
          <p:cNvSpPr>
            <a:spLocks noChangeShapeType="1"/>
          </p:cNvSpPr>
          <p:nvPr/>
        </p:nvSpPr>
        <p:spPr bwMode="auto">
          <a:xfrm>
            <a:off x="1219200" y="4495800"/>
            <a:ext cx="3124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60" name="Rectangle 44"/>
          <p:cNvSpPr>
            <a:spLocks noChangeArrowheads="1"/>
          </p:cNvSpPr>
          <p:nvPr/>
        </p:nvSpPr>
        <p:spPr bwMode="auto">
          <a:xfrm>
            <a:off x="1600200" y="441960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SP: 9157</a:t>
            </a:r>
          </a:p>
        </p:txBody>
      </p:sp>
      <p:sp>
        <p:nvSpPr>
          <p:cNvPr id="316461" name="Rectangle 45"/>
          <p:cNvSpPr>
            <a:spLocks noChangeArrowheads="1"/>
          </p:cNvSpPr>
          <p:nvPr/>
        </p:nvSpPr>
        <p:spPr bwMode="auto">
          <a:xfrm>
            <a:off x="1600200" y="472440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DP: 80</a:t>
            </a:r>
          </a:p>
        </p:txBody>
      </p:sp>
      <p:sp>
        <p:nvSpPr>
          <p:cNvPr id="316462" name="Rectangle 46"/>
          <p:cNvSpPr>
            <a:spLocks noChangeArrowheads="1"/>
          </p:cNvSpPr>
          <p:nvPr/>
        </p:nvSpPr>
        <p:spPr bwMode="auto">
          <a:xfrm>
            <a:off x="1600200" y="502920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b="0"/>
          </a:p>
        </p:txBody>
      </p:sp>
      <p:grpSp>
        <p:nvGrpSpPr>
          <p:cNvPr id="316463" name="Group 47"/>
          <p:cNvGrpSpPr>
            <a:grpSpLocks/>
          </p:cNvGrpSpPr>
          <p:nvPr/>
        </p:nvGrpSpPr>
        <p:grpSpPr bwMode="auto">
          <a:xfrm>
            <a:off x="6248400" y="4419600"/>
            <a:ext cx="990600" cy="914400"/>
            <a:chOff x="3936" y="2784"/>
            <a:chExt cx="624" cy="576"/>
          </a:xfrm>
        </p:grpSpPr>
        <p:sp>
          <p:nvSpPr>
            <p:cNvPr id="316464" name="Rectangle 48"/>
            <p:cNvSpPr>
              <a:spLocks noChangeArrowheads="1"/>
            </p:cNvSpPr>
            <p:nvPr/>
          </p:nvSpPr>
          <p:spPr bwMode="auto">
            <a:xfrm>
              <a:off x="3936" y="2784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SP: 9157</a:t>
              </a:r>
            </a:p>
          </p:txBody>
        </p:sp>
        <p:sp>
          <p:nvSpPr>
            <p:cNvPr id="316465" name="Rectangle 49"/>
            <p:cNvSpPr>
              <a:spLocks noChangeArrowheads="1"/>
            </p:cNvSpPr>
            <p:nvPr/>
          </p:nvSpPr>
          <p:spPr bwMode="auto">
            <a:xfrm>
              <a:off x="3936" y="2976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DP: 80</a:t>
              </a:r>
            </a:p>
          </p:txBody>
        </p:sp>
        <p:sp>
          <p:nvSpPr>
            <p:cNvPr id="316466" name="Rectangle 50"/>
            <p:cNvSpPr>
              <a:spLocks noChangeArrowheads="1"/>
            </p:cNvSpPr>
            <p:nvPr/>
          </p:nvSpPr>
          <p:spPr bwMode="auto">
            <a:xfrm>
              <a:off x="3936" y="3168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</p:grpSp>
      <p:sp>
        <p:nvSpPr>
          <p:cNvPr id="316468" name="Rectangle 52"/>
          <p:cNvSpPr>
            <a:spLocks noChangeArrowheads="1"/>
          </p:cNvSpPr>
          <p:nvPr/>
        </p:nvSpPr>
        <p:spPr bwMode="auto">
          <a:xfrm>
            <a:off x="4419600" y="2667000"/>
            <a:ext cx="571500" cy="195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69" name="Oval 53"/>
          <p:cNvSpPr>
            <a:spLocks noChangeArrowheads="1"/>
          </p:cNvSpPr>
          <p:nvPr/>
        </p:nvSpPr>
        <p:spPr bwMode="auto">
          <a:xfrm>
            <a:off x="3733800" y="2362200"/>
            <a:ext cx="1905000" cy="3048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P4</a:t>
            </a:r>
          </a:p>
        </p:txBody>
      </p:sp>
      <p:sp>
        <p:nvSpPr>
          <p:cNvPr id="316471" name="Rectangle 55"/>
          <p:cNvSpPr>
            <a:spLocks noChangeArrowheads="1"/>
          </p:cNvSpPr>
          <p:nvPr/>
        </p:nvSpPr>
        <p:spPr bwMode="auto">
          <a:xfrm>
            <a:off x="5022850" y="2655888"/>
            <a:ext cx="571500" cy="195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6473" name="Group 57"/>
          <p:cNvGrpSpPr>
            <a:grpSpLocks/>
          </p:cNvGrpSpPr>
          <p:nvPr/>
        </p:nvGrpSpPr>
        <p:grpSpPr bwMode="auto">
          <a:xfrm>
            <a:off x="7740650" y="2363788"/>
            <a:ext cx="598488" cy="500062"/>
            <a:chOff x="2614" y="2862"/>
            <a:chExt cx="377" cy="315"/>
          </a:xfrm>
        </p:grpSpPr>
        <p:sp>
          <p:nvSpPr>
            <p:cNvPr id="316474" name="Rectangle 58"/>
            <p:cNvSpPr>
              <a:spLocks noChangeArrowheads="1"/>
            </p:cNvSpPr>
            <p:nvPr/>
          </p:nvSpPr>
          <p:spPr bwMode="auto">
            <a:xfrm>
              <a:off x="2614" y="3054"/>
              <a:ext cx="377" cy="1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475" name="Oval 59"/>
            <p:cNvSpPr>
              <a:spLocks noChangeArrowheads="1"/>
            </p:cNvSpPr>
            <p:nvPr/>
          </p:nvSpPr>
          <p:spPr bwMode="auto">
            <a:xfrm>
              <a:off x="2614" y="2862"/>
              <a:ext cx="377" cy="19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P3</a:t>
              </a:r>
            </a:p>
          </p:txBody>
        </p:sp>
      </p:grpSp>
      <p:sp>
        <p:nvSpPr>
          <p:cNvPr id="316476" name="Line 60"/>
          <p:cNvSpPr>
            <a:spLocks noChangeShapeType="1"/>
          </p:cNvSpPr>
          <p:nvPr/>
        </p:nvSpPr>
        <p:spPr bwMode="auto">
          <a:xfrm>
            <a:off x="7391400" y="2819400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77" name="Line 61"/>
          <p:cNvSpPr>
            <a:spLocks noChangeShapeType="1"/>
          </p:cNvSpPr>
          <p:nvPr/>
        </p:nvSpPr>
        <p:spPr bwMode="auto">
          <a:xfrm>
            <a:off x="5334000" y="4343400"/>
            <a:ext cx="2057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78" name="Line 62"/>
          <p:cNvSpPr>
            <a:spLocks noChangeShapeType="1"/>
          </p:cNvSpPr>
          <p:nvPr/>
        </p:nvSpPr>
        <p:spPr bwMode="auto">
          <a:xfrm flipV="1">
            <a:off x="5334000" y="2819400"/>
            <a:ext cx="0" cy="1524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79" name="Rectangle 63"/>
          <p:cNvSpPr>
            <a:spLocks noChangeArrowheads="1"/>
          </p:cNvSpPr>
          <p:nvPr/>
        </p:nvSpPr>
        <p:spPr bwMode="auto">
          <a:xfrm>
            <a:off x="1600200" y="533400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b="0"/>
          </a:p>
        </p:txBody>
      </p:sp>
      <p:sp>
        <p:nvSpPr>
          <p:cNvPr id="316480" name="Rectangle 64"/>
          <p:cNvSpPr>
            <a:spLocks noChangeArrowheads="1"/>
          </p:cNvSpPr>
          <p:nvPr/>
        </p:nvSpPr>
        <p:spPr bwMode="auto">
          <a:xfrm>
            <a:off x="6248400" y="533400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D-IP:C</a:t>
            </a:r>
          </a:p>
        </p:txBody>
      </p:sp>
      <p:sp>
        <p:nvSpPr>
          <p:cNvPr id="316481" name="Text Box 65"/>
          <p:cNvSpPr txBox="1">
            <a:spLocks noChangeArrowheads="1"/>
          </p:cNvSpPr>
          <p:nvPr/>
        </p:nvSpPr>
        <p:spPr bwMode="auto">
          <a:xfrm>
            <a:off x="1736725" y="4941888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 b="0"/>
          </a:p>
        </p:txBody>
      </p:sp>
      <p:sp>
        <p:nvSpPr>
          <p:cNvPr id="316482" name="Text Box 66"/>
          <p:cNvSpPr txBox="1">
            <a:spLocks noChangeArrowheads="1"/>
          </p:cNvSpPr>
          <p:nvPr/>
        </p:nvSpPr>
        <p:spPr bwMode="auto">
          <a:xfrm>
            <a:off x="1676400" y="5029200"/>
            <a:ext cx="89693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S-IP: A</a:t>
            </a:r>
          </a:p>
        </p:txBody>
      </p:sp>
      <p:sp>
        <p:nvSpPr>
          <p:cNvPr id="316483" name="Text Box 67"/>
          <p:cNvSpPr txBox="1">
            <a:spLocks noChangeArrowheads="1"/>
          </p:cNvSpPr>
          <p:nvPr/>
        </p:nvSpPr>
        <p:spPr bwMode="auto">
          <a:xfrm>
            <a:off x="1676400" y="5334000"/>
            <a:ext cx="8159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D-IP:C</a:t>
            </a:r>
          </a:p>
        </p:txBody>
      </p:sp>
      <p:sp>
        <p:nvSpPr>
          <p:cNvPr id="316484" name="Text Box 68"/>
          <p:cNvSpPr txBox="1">
            <a:spLocks noChangeArrowheads="1"/>
          </p:cNvSpPr>
          <p:nvPr/>
        </p:nvSpPr>
        <p:spPr bwMode="auto">
          <a:xfrm>
            <a:off x="6335713" y="5029200"/>
            <a:ext cx="876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S-IP: B</a:t>
            </a:r>
          </a:p>
        </p:txBody>
      </p:sp>
      <p:grpSp>
        <p:nvGrpSpPr>
          <p:cNvPr id="316485" name="Group 69"/>
          <p:cNvGrpSpPr>
            <a:grpSpLocks/>
          </p:cNvGrpSpPr>
          <p:nvPr/>
        </p:nvGrpSpPr>
        <p:grpSpPr bwMode="auto">
          <a:xfrm>
            <a:off x="5791200" y="2895600"/>
            <a:ext cx="990600" cy="914400"/>
            <a:chOff x="3936" y="2784"/>
            <a:chExt cx="624" cy="576"/>
          </a:xfrm>
        </p:grpSpPr>
        <p:sp>
          <p:nvSpPr>
            <p:cNvPr id="316486" name="Rectangle 70"/>
            <p:cNvSpPr>
              <a:spLocks noChangeArrowheads="1"/>
            </p:cNvSpPr>
            <p:nvPr/>
          </p:nvSpPr>
          <p:spPr bwMode="auto">
            <a:xfrm>
              <a:off x="3936" y="2784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SP: 5775</a:t>
              </a:r>
            </a:p>
          </p:txBody>
        </p:sp>
        <p:sp>
          <p:nvSpPr>
            <p:cNvPr id="316487" name="Rectangle 71"/>
            <p:cNvSpPr>
              <a:spLocks noChangeArrowheads="1"/>
            </p:cNvSpPr>
            <p:nvPr/>
          </p:nvSpPr>
          <p:spPr bwMode="auto">
            <a:xfrm>
              <a:off x="3936" y="2976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altLang="it-IT" b="0"/>
                <a:t>DP: 80</a:t>
              </a:r>
            </a:p>
          </p:txBody>
        </p:sp>
        <p:sp>
          <p:nvSpPr>
            <p:cNvPr id="316488" name="Rectangle 72"/>
            <p:cNvSpPr>
              <a:spLocks noChangeArrowheads="1"/>
            </p:cNvSpPr>
            <p:nvPr/>
          </p:nvSpPr>
          <p:spPr bwMode="auto">
            <a:xfrm>
              <a:off x="3936" y="3168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b="0"/>
            </a:p>
          </p:txBody>
        </p:sp>
      </p:grpSp>
      <p:sp>
        <p:nvSpPr>
          <p:cNvPr id="316489" name="Rectangle 73"/>
          <p:cNvSpPr>
            <a:spLocks noChangeArrowheads="1"/>
          </p:cNvSpPr>
          <p:nvPr/>
        </p:nvSpPr>
        <p:spPr bwMode="auto">
          <a:xfrm>
            <a:off x="5791200" y="3810000"/>
            <a:ext cx="990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it-IT" b="0"/>
              <a:t>D-IP:C</a:t>
            </a:r>
          </a:p>
        </p:txBody>
      </p:sp>
      <p:sp>
        <p:nvSpPr>
          <p:cNvPr id="316490" name="Rectangle 74"/>
          <p:cNvSpPr>
            <a:spLocks noChangeArrowheads="1"/>
          </p:cNvSpPr>
          <p:nvPr/>
        </p:nvSpPr>
        <p:spPr bwMode="auto">
          <a:xfrm>
            <a:off x="5867400" y="3505200"/>
            <a:ext cx="8763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S-IP: B</a:t>
            </a:r>
          </a:p>
        </p:txBody>
      </p:sp>
      <p:sp>
        <p:nvSpPr>
          <p:cNvPr id="316491" name="Line 75"/>
          <p:cNvSpPr>
            <a:spLocks noChangeShapeType="1"/>
          </p:cNvSpPr>
          <p:nvPr/>
        </p:nvSpPr>
        <p:spPr bwMode="auto">
          <a:xfrm flipH="1">
            <a:off x="6172200" y="41148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EA959AE-30F6-4277-BAE2-0340C3791EEF}" type="slidenum">
              <a:rPr lang="en-US" altLang="it-IT"/>
              <a:pPr/>
              <a:t>15</a:t>
            </a:fld>
            <a:endParaRPr lang="en-US" altLang="it-IT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48840" name="Rectangle 8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4884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E7C14F0-A9F7-4A5A-8907-F340C5FF1CF6}" type="slidenum">
              <a:rPr lang="en-US" altLang="it-IT"/>
              <a:pPr/>
              <a:t>16</a:t>
            </a:fld>
            <a:endParaRPr lang="en-US" altLang="it-IT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43900" cy="1143000"/>
          </a:xfrm>
        </p:spPr>
        <p:txBody>
          <a:bodyPr/>
          <a:lstStyle/>
          <a:p>
            <a:r>
              <a:rPr lang="en-US" altLang="it-IT" sz="3600"/>
              <a:t>UDP: User Datagram Protocol </a:t>
            </a:r>
            <a:r>
              <a:rPr lang="en-US" altLang="it-IT" sz="2800"/>
              <a:t>[RFC 768]</a:t>
            </a:r>
            <a:endParaRPr lang="en-US" altLang="it-IT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447800"/>
            <a:ext cx="38100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dirty="0"/>
              <a:t>Protocollo di trasporto “senza fronzoli”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dirty="0"/>
              <a:t>Servizio di consegna</a:t>
            </a:r>
            <a:br>
              <a:rPr lang="it-IT" sz="2000" dirty="0"/>
            </a:br>
            <a:r>
              <a:rPr lang="it-IT" sz="2000" dirty="0" smtClean="0"/>
              <a:t>“best </a:t>
            </a:r>
            <a:r>
              <a:rPr lang="it-IT" sz="2000" dirty="0" err="1" smtClean="0"/>
              <a:t>effort</a:t>
            </a:r>
            <a:r>
              <a:rPr lang="it-IT" sz="2000" dirty="0" smtClean="0"/>
              <a:t>” (al meglio delle possibilità)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dirty="0" smtClean="0"/>
              <a:t>I </a:t>
            </a:r>
            <a:r>
              <a:rPr lang="it-IT" sz="2000" dirty="0"/>
              <a:t>segmenti UDP possono essere: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700" dirty="0"/>
              <a:t>perduti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700" dirty="0"/>
              <a:t>consegnati fuori sequenza  all’applicazione</a:t>
            </a:r>
            <a:endParaRPr lang="it-IT" sz="1800" dirty="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i="1" dirty="0">
                <a:solidFill>
                  <a:srgbClr val="FF0000"/>
                </a:solidFill>
              </a:rPr>
              <a:t>Senza connessione:</a:t>
            </a:r>
            <a:endParaRPr lang="it-IT" sz="2000" dirty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700" dirty="0"/>
              <a:t>no </a:t>
            </a:r>
            <a:r>
              <a:rPr lang="it-IT" sz="1700" dirty="0" err="1"/>
              <a:t>handshaking</a:t>
            </a:r>
            <a:r>
              <a:rPr lang="it-IT" sz="1700" dirty="0"/>
              <a:t> tra mittente e destinatario UDP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700" dirty="0"/>
              <a:t>ogni segmento UDP è gestito indipendentemente dagli altri</a:t>
            </a:r>
            <a:endParaRPr lang="it-IT" sz="1800" dirty="0"/>
          </a:p>
          <a:p>
            <a:pPr>
              <a:lnSpc>
                <a:spcPct val="90000"/>
              </a:lnSpc>
            </a:pPr>
            <a:endParaRPr lang="it-IT" sz="2000" dirty="0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41863" y="1781175"/>
            <a:ext cx="3810000" cy="3819525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Perché esiste UDP?</a:t>
            </a: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Nessuna connessione stabilita (che potrebbe aggiungere un ritardo)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Semplice: nessuno stato di connessione nel mittente e destinatario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Intestazioni di segmento corte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Senza controllo di congestione: UDP può sparare dati a raffica</a:t>
            </a:r>
            <a:endParaRPr lang="it-IT" sz="2400"/>
          </a:p>
          <a:p>
            <a:pPr>
              <a:lnSpc>
                <a:spcPct val="90000"/>
              </a:lnSpc>
            </a:pPr>
            <a:endParaRPr lang="it-IT" sz="2400"/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4591050" y="1638300"/>
            <a:ext cx="4048125" cy="4699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5F9A85F-0C5D-42CF-BED1-7A9DF1BE1FAD}" type="slidenum">
              <a:rPr lang="en-US" altLang="it-IT"/>
              <a:pPr/>
              <a:t>17</a:t>
            </a:fld>
            <a:endParaRPr lang="en-US" altLang="it-IT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343900" cy="914400"/>
          </a:xfrm>
        </p:spPr>
        <p:txBody>
          <a:bodyPr/>
          <a:lstStyle/>
          <a:p>
            <a:r>
              <a:rPr lang="en-US" altLang="it-IT" sz="3600"/>
              <a:t>UDP: ulteriori informazioni</a:t>
            </a:r>
            <a:endParaRPr lang="en-US" altLang="it-IT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38100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CH" sz="2000"/>
              <a:t>Utilizzato spesso nelle applicazioni multimediali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tollera piccole perdite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sensibile alla frequenza</a:t>
            </a:r>
          </a:p>
          <a:p>
            <a:pPr>
              <a:buFont typeface="Wingdings" pitchFamily="2" charset="2"/>
              <a:buChar char="r"/>
            </a:pPr>
            <a:r>
              <a:rPr lang="it-CH" sz="2000"/>
              <a:t>Altri impieghi di UDP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DNS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SNMP</a:t>
            </a:r>
          </a:p>
          <a:p>
            <a:pPr>
              <a:buFont typeface="Wingdings" pitchFamily="2" charset="2"/>
              <a:buChar char="r"/>
            </a:pPr>
            <a:r>
              <a:rPr lang="it-CH" sz="2000"/>
              <a:t>Trasferimento affidabile con UDP: aggiungere affidabilità al livello di applicazione</a:t>
            </a:r>
          </a:p>
          <a:p>
            <a:pPr lvl="1">
              <a:buFont typeface="Wingdings" pitchFamily="2" charset="2"/>
              <a:buChar char="m"/>
            </a:pPr>
            <a:r>
              <a:rPr lang="it-CH" sz="2000"/>
              <a:t>Recupero degli errori delle applicazioni!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5648325" y="2000250"/>
            <a:ext cx="3324225" cy="320040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5572125" y="2095500"/>
            <a:ext cx="3324225" cy="3200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 flipV="1">
            <a:off x="5562600" y="2743200"/>
            <a:ext cx="33289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 flipV="1">
            <a:off x="5562600" y="3276600"/>
            <a:ext cx="3314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 flipH="1" flipV="1">
            <a:off x="7239000" y="2057400"/>
            <a:ext cx="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6767513" y="1665288"/>
            <a:ext cx="8382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32 bit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>
            <a:off x="7667625" y="1862138"/>
            <a:ext cx="120015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8" name="Line 16"/>
          <p:cNvSpPr>
            <a:spLocks noChangeShapeType="1"/>
          </p:cNvSpPr>
          <p:nvPr/>
        </p:nvSpPr>
        <p:spPr bwMode="auto">
          <a:xfrm rot="10800000">
            <a:off x="5557838" y="1871663"/>
            <a:ext cx="11287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5975350" y="3975100"/>
            <a:ext cx="24066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/>
              <a:t>Dati dell’applicazione</a:t>
            </a:r>
          </a:p>
          <a:p>
            <a:r>
              <a:rPr lang="it-IT" sz="1800" b="0"/>
              <a:t>(messaggio)</a:t>
            </a: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5426075" y="5518150"/>
            <a:ext cx="35655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b="0"/>
              <a:t>Struttura del segmento UDP</a:t>
            </a:r>
            <a:endParaRPr lang="it-IT" sz="2400" b="0">
              <a:latin typeface="Times New Roman" pitchFamily="18" charset="0"/>
            </a:endParaRPr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5753100" y="2833688"/>
            <a:ext cx="1227138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lunghezza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7485063" y="2824163"/>
            <a:ext cx="120808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checksum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4776" name="Text Box 24"/>
          <p:cNvSpPr txBox="1">
            <a:spLocks noChangeArrowheads="1"/>
          </p:cNvSpPr>
          <p:nvPr/>
        </p:nvSpPr>
        <p:spPr bwMode="auto">
          <a:xfrm>
            <a:off x="3733800" y="2590800"/>
            <a:ext cx="16002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it-IT" b="0"/>
              <a:t>Lunghezza in</a:t>
            </a:r>
          </a:p>
          <a:p>
            <a:pPr algn="r"/>
            <a:r>
              <a:rPr lang="it-IT" b="0"/>
              <a:t>byte del</a:t>
            </a:r>
            <a:br>
              <a:rPr lang="it-IT" b="0"/>
            </a:br>
            <a:r>
              <a:rPr lang="it-IT" b="0"/>
              <a:t>segmento UDP,</a:t>
            </a:r>
          </a:p>
          <a:p>
            <a:pPr algn="r"/>
            <a:r>
              <a:rPr lang="it-IT" b="0"/>
              <a:t>inclusa</a:t>
            </a:r>
            <a:br>
              <a:rPr lang="it-IT" b="0"/>
            </a:br>
            <a:r>
              <a:rPr lang="it-IT" b="0"/>
              <a:t>l’intestazione</a:t>
            </a:r>
            <a:endParaRPr lang="it-IT" b="0">
              <a:latin typeface="Times New Roman" pitchFamily="18" charset="0"/>
            </a:endParaRPr>
          </a:p>
        </p:txBody>
      </p:sp>
      <p:sp>
        <p:nvSpPr>
          <p:cNvPr id="74777" name="Line 25"/>
          <p:cNvSpPr>
            <a:spLocks noChangeShapeType="1"/>
          </p:cNvSpPr>
          <p:nvPr/>
        </p:nvSpPr>
        <p:spPr bwMode="auto">
          <a:xfrm>
            <a:off x="5286375" y="2847975"/>
            <a:ext cx="504825" cy="123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78" name="Text Box 26"/>
          <p:cNvSpPr txBox="1">
            <a:spLocks noChangeArrowheads="1"/>
          </p:cNvSpPr>
          <p:nvPr/>
        </p:nvSpPr>
        <p:spPr bwMode="auto">
          <a:xfrm>
            <a:off x="5751513" y="2101850"/>
            <a:ext cx="11049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N° porta</a:t>
            </a:r>
            <a:br>
              <a:rPr lang="en-US" altLang="it-IT" sz="1800" b="0">
                <a:solidFill>
                  <a:srgbClr val="FF0000"/>
                </a:solidFill>
              </a:rPr>
            </a:br>
            <a:r>
              <a:rPr lang="en-US" altLang="it-IT" sz="1800" b="0">
                <a:solidFill>
                  <a:srgbClr val="FF0000"/>
                </a:solidFill>
              </a:rPr>
              <a:t>origine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4779" name="Text Box 27"/>
          <p:cNvSpPr txBox="1">
            <a:spLocks noChangeArrowheads="1"/>
          </p:cNvSpPr>
          <p:nvPr/>
        </p:nvSpPr>
        <p:spPr bwMode="auto">
          <a:xfrm>
            <a:off x="7310438" y="2085975"/>
            <a:ext cx="15160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N° porta</a:t>
            </a:r>
            <a:br>
              <a:rPr lang="en-US" altLang="it-IT" sz="1800" b="0">
                <a:solidFill>
                  <a:srgbClr val="FF0000"/>
                </a:solidFill>
              </a:rPr>
            </a:br>
            <a:r>
              <a:rPr lang="en-US" altLang="it-IT" sz="1800" b="0">
                <a:solidFill>
                  <a:srgbClr val="FF0000"/>
                </a:solidFill>
              </a:rPr>
              <a:t>destinazione</a:t>
            </a:r>
            <a:endParaRPr lang="en-US" altLang="it-IT" sz="2400" b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53B484C-89D9-486F-AEDD-A60E556501FA}" type="slidenum">
              <a:rPr lang="en-US" altLang="it-IT"/>
              <a:pPr/>
              <a:t>18</a:t>
            </a:fld>
            <a:endParaRPr lang="en-US" altLang="it-IT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Checksum UDP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557463"/>
            <a:ext cx="3810000" cy="39957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Mittente: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000"/>
              <a:t>Tratta il contenuto del segmento come una sequenza di interi da 16 bit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checksum: somma (complemento a 1) i contenuti del segmento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Il mittente pone il valore della checksum nel campo checksum del segmento UDP</a:t>
            </a:r>
            <a:endParaRPr lang="it-IT" sz="2400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552700"/>
            <a:ext cx="4057650" cy="38481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it-CH" sz="2400" u="sng">
                <a:solidFill>
                  <a:srgbClr val="FF0000"/>
                </a:solidFill>
              </a:rPr>
              <a:t>Ricevente:</a:t>
            </a:r>
            <a:endParaRPr lang="it-CH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CH" sz="2000"/>
              <a:t>calcola la checksum del segmento ricevuto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CH" sz="2000"/>
              <a:t>controlla se la checksum calcolata è uguale al valore del campo checksum: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CH" sz="1700"/>
              <a:t>No - errore rilevato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CH" sz="1700"/>
              <a:t>Sì - nessun errore rilevato. </a:t>
            </a:r>
            <a:r>
              <a:rPr lang="it-CH" sz="1700" i="1"/>
              <a:t>Ma potrebbero esserci errori nonostante questo?</a:t>
            </a:r>
            <a:r>
              <a:rPr lang="it-CH" sz="1700"/>
              <a:t> Lo scopriremo più avanti …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695325" y="1457325"/>
            <a:ext cx="79248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400" b="0" u="sng">
                <a:solidFill>
                  <a:srgbClr val="FF0000"/>
                </a:solidFill>
              </a:rPr>
              <a:t>Obiettivo:</a:t>
            </a:r>
            <a:r>
              <a:rPr lang="it-IT" sz="2400" b="0"/>
              <a:t> rilevare gli “errori” (bit alterati) nel segmento trasmesso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4E411BB9-7EEE-4908-9C88-9A450463A5FC}" type="slidenum">
              <a:rPr lang="en-US" altLang="it-IT"/>
              <a:pPr/>
              <a:t>19</a:t>
            </a:fld>
            <a:endParaRPr lang="en-US" altLang="it-IT"/>
          </a:p>
        </p:txBody>
      </p:sp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685800"/>
          </a:xfrm>
        </p:spPr>
        <p:txBody>
          <a:bodyPr/>
          <a:lstStyle/>
          <a:p>
            <a:r>
              <a:rPr lang="en-US" altLang="it-IT"/>
              <a:t>Esempio di checksum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7772400" cy="2743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Nota</a:t>
            </a:r>
          </a:p>
          <a:p>
            <a:pPr lvl="1">
              <a:buFont typeface="Wingdings" pitchFamily="2" charset="2"/>
              <a:buChar char="m"/>
            </a:pPr>
            <a:r>
              <a:rPr lang="it-IT" dirty="0"/>
              <a:t>Quando si sommano i numeri, un riporto dal bit più significativo deve essere sommato al risultato</a:t>
            </a:r>
          </a:p>
          <a:p>
            <a:pPr>
              <a:lnSpc>
                <a:spcPct val="130000"/>
              </a:lnSpc>
              <a:buFont typeface="Wingdings" pitchFamily="2" charset="2"/>
              <a:buChar char="r"/>
            </a:pPr>
            <a:r>
              <a:rPr lang="it-IT" sz="2400" dirty="0"/>
              <a:t>Esempio: sommare due interi da 16 bit</a:t>
            </a:r>
          </a:p>
        </p:txBody>
      </p:sp>
      <p:sp>
        <p:nvSpPr>
          <p:cNvPr id="326660" name="Text Box 4"/>
          <p:cNvSpPr txBox="1">
            <a:spLocks noChangeArrowheads="1"/>
          </p:cNvSpPr>
          <p:nvPr/>
        </p:nvSpPr>
        <p:spPr bwMode="auto">
          <a:xfrm>
            <a:off x="1905000" y="3981450"/>
            <a:ext cx="6400800" cy="2713038"/>
          </a:xfrm>
          <a:prstGeom prst="rect">
            <a:avLst/>
          </a:prstGeom>
          <a:noFill/>
          <a:ln w="9525">
            <a:noFill/>
            <a:miter lim="800000"/>
            <a:headEnd type="none" w="sm" len="med"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it-IT" sz="2000" dirty="0">
                <a:solidFill>
                  <a:schemeClr val="bg1"/>
                </a:solidFill>
              </a:rPr>
              <a:t>1</a:t>
            </a:r>
            <a:r>
              <a:rPr lang="en-US" altLang="it-IT" sz="2000" dirty="0"/>
              <a:t>  1  1  1  0  0  1  1  0  0  1  1  0  0  1  1  0</a:t>
            </a:r>
          </a:p>
          <a:p>
            <a:pPr algn="l"/>
            <a:r>
              <a:rPr lang="en-US" altLang="it-IT" sz="2000" dirty="0">
                <a:solidFill>
                  <a:schemeClr val="bg1"/>
                </a:solidFill>
              </a:rPr>
              <a:t>1</a:t>
            </a:r>
            <a:r>
              <a:rPr lang="en-US" altLang="it-IT" sz="2000" dirty="0"/>
              <a:t>  1  1  0  1  0  1  0  1  0  1  0  1  0  1  0  1</a:t>
            </a:r>
          </a:p>
          <a:p>
            <a:pPr algn="l">
              <a:lnSpc>
                <a:spcPct val="120000"/>
              </a:lnSpc>
            </a:pPr>
            <a:endParaRPr lang="en-US" altLang="it-IT" sz="2000" dirty="0"/>
          </a:p>
          <a:p>
            <a:pPr algn="l"/>
            <a:r>
              <a:rPr lang="en-US" altLang="it-IT" sz="2000" dirty="0"/>
              <a:t>1  1  0  1  1  1  0  1  1  1  0  1  1  1  0  1  1</a:t>
            </a:r>
          </a:p>
          <a:p>
            <a:pPr algn="l">
              <a:lnSpc>
                <a:spcPct val="120000"/>
              </a:lnSpc>
            </a:pPr>
            <a:endParaRPr lang="en-US" altLang="it-IT" sz="2000" dirty="0"/>
          </a:p>
          <a:p>
            <a:pPr algn="l"/>
            <a:r>
              <a:rPr lang="en-US" altLang="it-IT" sz="2000" dirty="0">
                <a:solidFill>
                  <a:schemeClr val="bg1"/>
                </a:solidFill>
              </a:rPr>
              <a:t>1</a:t>
            </a:r>
            <a:r>
              <a:rPr lang="en-US" altLang="it-IT" sz="2000" dirty="0"/>
              <a:t>  1  0  1  1  1  0  1  1  1  0  1  1  1  1  0  0</a:t>
            </a:r>
          </a:p>
          <a:p>
            <a:pPr algn="l"/>
            <a:r>
              <a:rPr lang="en-US" altLang="it-IT" sz="2000" dirty="0">
                <a:solidFill>
                  <a:schemeClr val="bg1"/>
                </a:solidFill>
              </a:rPr>
              <a:t>1</a:t>
            </a:r>
            <a:r>
              <a:rPr lang="en-US" altLang="it-IT" sz="2000" dirty="0"/>
              <a:t>  0  1  0  0  0  1  0  0  0  1  0  0  0  0  1  1</a:t>
            </a:r>
            <a:endParaRPr lang="en-US" altLang="it-IT" sz="2400" dirty="0"/>
          </a:p>
        </p:txBody>
      </p:sp>
      <p:sp>
        <p:nvSpPr>
          <p:cNvPr id="326661" name="Line 5"/>
          <p:cNvSpPr>
            <a:spLocks noChangeShapeType="1"/>
          </p:cNvSpPr>
          <p:nvPr/>
        </p:nvSpPr>
        <p:spPr bwMode="auto">
          <a:xfrm flipH="1">
            <a:off x="1828800" y="4808538"/>
            <a:ext cx="6477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662" name="Oval 6"/>
          <p:cNvSpPr>
            <a:spLocks noChangeArrowheads="1"/>
          </p:cNvSpPr>
          <p:nvPr/>
        </p:nvSpPr>
        <p:spPr bwMode="auto">
          <a:xfrm>
            <a:off x="1905000" y="5170488"/>
            <a:ext cx="304800" cy="304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 type="none" w="sm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663" name="Text Box 7"/>
          <p:cNvSpPr txBox="1">
            <a:spLocks noChangeArrowheads="1"/>
          </p:cNvSpPr>
          <p:nvPr/>
        </p:nvSpPr>
        <p:spPr bwMode="auto">
          <a:xfrm>
            <a:off x="754063" y="4940300"/>
            <a:ext cx="919162" cy="446088"/>
          </a:xfrm>
          <a:prstGeom prst="rect">
            <a:avLst/>
          </a:prstGeom>
          <a:noFill/>
          <a:ln w="9525">
            <a:noFill/>
            <a:miter lim="800000"/>
            <a:headEnd type="none" w="sm" len="med"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2000" b="0"/>
              <a:t>a capo</a:t>
            </a:r>
          </a:p>
        </p:txBody>
      </p:sp>
      <p:sp>
        <p:nvSpPr>
          <p:cNvPr id="326664" name="Text Box 8"/>
          <p:cNvSpPr txBox="1">
            <a:spLocks noChangeArrowheads="1"/>
          </p:cNvSpPr>
          <p:nvPr/>
        </p:nvSpPr>
        <p:spPr bwMode="auto">
          <a:xfrm>
            <a:off x="811213" y="5548313"/>
            <a:ext cx="966787" cy="446087"/>
          </a:xfrm>
          <a:prstGeom prst="rect">
            <a:avLst/>
          </a:prstGeom>
          <a:noFill/>
          <a:ln w="9525">
            <a:noFill/>
            <a:miter lim="800000"/>
            <a:headEnd type="none" w="sm" len="med"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2000" b="0"/>
              <a:t>somma</a:t>
            </a:r>
          </a:p>
        </p:txBody>
      </p:sp>
      <p:sp>
        <p:nvSpPr>
          <p:cNvPr id="326665" name="Text Box 9"/>
          <p:cNvSpPr txBox="1">
            <a:spLocks noChangeArrowheads="1"/>
          </p:cNvSpPr>
          <p:nvPr/>
        </p:nvSpPr>
        <p:spPr bwMode="auto">
          <a:xfrm>
            <a:off x="457200" y="5927725"/>
            <a:ext cx="1320800" cy="446088"/>
          </a:xfrm>
          <a:prstGeom prst="rect">
            <a:avLst/>
          </a:prstGeom>
          <a:noFill/>
          <a:ln w="9525">
            <a:noFill/>
            <a:miter lim="800000"/>
            <a:headEnd type="none" w="sm" len="med"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2000" b="0"/>
              <a:t>checksum</a:t>
            </a:r>
          </a:p>
        </p:txBody>
      </p:sp>
      <p:sp>
        <p:nvSpPr>
          <p:cNvPr id="326666" name="Line 10"/>
          <p:cNvSpPr>
            <a:spLocks noChangeShapeType="1"/>
          </p:cNvSpPr>
          <p:nvPr/>
        </p:nvSpPr>
        <p:spPr bwMode="auto">
          <a:xfrm flipH="1">
            <a:off x="1828800" y="5527675"/>
            <a:ext cx="6477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667" name="Freeform 11"/>
          <p:cNvSpPr>
            <a:spLocks/>
          </p:cNvSpPr>
          <p:nvPr/>
        </p:nvSpPr>
        <p:spPr bwMode="auto">
          <a:xfrm>
            <a:off x="2066925" y="5476875"/>
            <a:ext cx="6013450" cy="920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8"/>
              </a:cxn>
              <a:cxn ang="0">
                <a:pos x="3788" y="58"/>
              </a:cxn>
            </a:cxnLst>
            <a:rect l="0" t="0" r="r" b="b"/>
            <a:pathLst>
              <a:path w="3788" h="58">
                <a:moveTo>
                  <a:pt x="0" y="0"/>
                </a:moveTo>
                <a:lnTo>
                  <a:pt x="0" y="58"/>
                </a:lnTo>
                <a:lnTo>
                  <a:pt x="3788" y="58"/>
                </a:ln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sm" len="med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723EA2A-DE7A-4F67-B1C4-119ACE2BC046}" type="slidenum">
              <a:rPr lang="en-US" altLang="it-IT"/>
              <a:pPr/>
              <a:t>2</a:t>
            </a:fld>
            <a:endParaRPr lang="en-US" altLang="it-IT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42672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it-IT" sz="2400" u="sng" dirty="0">
                <a:solidFill>
                  <a:srgbClr val="FF0000"/>
                </a:solidFill>
              </a:rPr>
              <a:t>Obiettivi:</a:t>
            </a:r>
            <a:r>
              <a:rPr lang="it-IT" sz="2400" dirty="0"/>
              <a:t> 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Capire i principi che sono alla base dei servizi del livello di trasporto: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multiplexing/</a:t>
            </a:r>
            <a:r>
              <a:rPr lang="it-IT" sz="2000" dirty="0" err="1"/>
              <a:t>demultiplexing</a:t>
            </a:r>
            <a:endParaRPr lang="it-IT" sz="2000" dirty="0"/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controllo di congestione</a:t>
            </a:r>
            <a:endParaRPr lang="it-IT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346200"/>
            <a:ext cx="44196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400" dirty="0"/>
              <a:t>Descrivere i protocolli</a:t>
            </a:r>
            <a:br>
              <a:rPr lang="it-IT" sz="2400" dirty="0"/>
            </a:br>
            <a:r>
              <a:rPr lang="it-IT" sz="2400" dirty="0"/>
              <a:t>del livello di trasporto</a:t>
            </a:r>
            <a:br>
              <a:rPr lang="it-IT" sz="2400" dirty="0"/>
            </a:br>
            <a:r>
              <a:rPr lang="it-IT" sz="2400" dirty="0"/>
              <a:t>di Internet: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UDP: trasporto senza connessione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TCP: trasporto orientato</a:t>
            </a:r>
            <a:br>
              <a:rPr lang="it-IT" sz="2000" dirty="0"/>
            </a:br>
            <a:r>
              <a:rPr lang="it-IT" sz="2000" dirty="0"/>
              <a:t>alla connessione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controllo di congestione TCP</a:t>
            </a:r>
            <a:endParaRPr lang="it-IT" sz="1800" dirty="0"/>
          </a:p>
          <a:p>
            <a:pPr>
              <a:buFont typeface="Wingdings" pitchFamily="2" charset="2"/>
              <a:buChar char="r"/>
            </a:pP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D01D7FA-1BA7-4E39-BF19-66FCD39816BF}" type="slidenum">
              <a:rPr lang="en-US" altLang="it-IT"/>
              <a:pPr/>
              <a:t>20</a:t>
            </a:fld>
            <a:endParaRPr lang="en-US" altLang="it-IT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478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  <p:sp>
        <p:nvSpPr>
          <p:cNvPr id="247816" name="Rectangle 8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3.2 Multiplexing e </a:t>
            </a:r>
            <a:r>
              <a:rPr lang="it-IT" sz="2400" dirty="0" err="1"/>
              <a:t>demultiplexing</a:t>
            </a: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>
                <a:solidFill>
                  <a:srgbClr val="FF0000"/>
                </a:solidFill>
              </a:rPr>
              <a:t>3.4 Principi del trasferimento dati affidabile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AE594C8A-714E-416B-8E20-48CF4ED68848}" type="slidenum">
              <a:rPr lang="en-US" altLang="it-IT"/>
              <a:pPr/>
              <a:t>21</a:t>
            </a:fld>
            <a:endParaRPr lang="en-US" altLang="it-IT"/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609600"/>
          </a:xfrm>
        </p:spPr>
        <p:txBody>
          <a:bodyPr/>
          <a:lstStyle/>
          <a:p>
            <a:r>
              <a:rPr lang="en-US" altLang="it-IT" sz="3200"/>
              <a:t>Principi del trasferimento dati affidabile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00100"/>
            <a:ext cx="8077200" cy="8763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000"/>
              <a:t>Importante nei livelli di applicazione, trasporto e collegamento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Tra i dieci problemi più importanti del networking!</a:t>
            </a:r>
          </a:p>
        </p:txBody>
      </p:sp>
      <p:sp>
        <p:nvSpPr>
          <p:cNvPr id="282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638800"/>
            <a:ext cx="7781925" cy="99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Le caratteristiche del canale inaffidabile determinano la complessità del protocollo di trasferimento dati affidabile (reliable data transfer o rdt)</a:t>
            </a:r>
          </a:p>
        </p:txBody>
      </p:sp>
      <p:pic>
        <p:nvPicPr>
          <p:cNvPr id="282630" name="Picture 6" descr="SL_3_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20838"/>
            <a:ext cx="7766050" cy="3789362"/>
          </a:xfrm>
          <a:prstGeom prst="rect">
            <a:avLst/>
          </a:prstGeom>
          <a:noFill/>
        </p:spPr>
      </p:pic>
      <p:sp>
        <p:nvSpPr>
          <p:cNvPr id="282632" name="Rectangle 8"/>
          <p:cNvSpPr>
            <a:spLocks noChangeArrowheads="1"/>
          </p:cNvSpPr>
          <p:nvPr/>
        </p:nvSpPr>
        <p:spPr bwMode="auto">
          <a:xfrm>
            <a:off x="3619500" y="3032125"/>
            <a:ext cx="4619625" cy="2397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2567E50F-D246-4F97-88C3-F8C2AD6D013D}" type="slidenum">
              <a:rPr lang="en-US" altLang="it-IT"/>
              <a:pPr/>
              <a:t>22</a:t>
            </a:fld>
            <a:endParaRPr lang="en-US" altLang="it-IT"/>
          </a:p>
        </p:txBody>
      </p:sp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457200" y="15240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it-IT" sz="3200" b="0" u="sng">
                <a:solidFill>
                  <a:schemeClr val="accent2"/>
                </a:solidFill>
              </a:rPr>
              <a:t>Principi del trasferimento dati affidabile</a:t>
            </a:r>
          </a:p>
        </p:txBody>
      </p:sp>
      <p:pic>
        <p:nvPicPr>
          <p:cNvPr id="330755" name="Picture 3" descr="SL_3_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20838"/>
            <a:ext cx="7766050" cy="3789362"/>
          </a:xfrm>
          <a:prstGeom prst="rect">
            <a:avLst/>
          </a:prstGeom>
          <a:noFill/>
        </p:spPr>
      </p:pic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457200" y="800100"/>
            <a:ext cx="80772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/>
              <a:t>Importante nei livelli di applicazione, trasporto e collegamento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/>
              <a:t>Tra i dieci problemi più importanti del networking!</a:t>
            </a:r>
          </a:p>
        </p:txBody>
      </p:sp>
      <p:sp>
        <p:nvSpPr>
          <p:cNvPr id="330757" name="Rectangle 5"/>
          <p:cNvSpPr>
            <a:spLocks noChangeArrowheads="1"/>
          </p:cNvSpPr>
          <p:nvPr/>
        </p:nvSpPr>
        <p:spPr bwMode="auto">
          <a:xfrm>
            <a:off x="457200" y="5638800"/>
            <a:ext cx="7781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/>
              <a:t>Le caratteristiche del canale inaffidabile determinano la complessità del protocollo di trasferimento dati affidabile (reliable data transfer o rdt)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983CA4B-BE2F-425F-9A1B-7E8CD2A38928}" type="slidenum">
              <a:rPr lang="en-US" altLang="it-IT"/>
              <a:pPr/>
              <a:t>23</a:t>
            </a:fld>
            <a:endParaRPr lang="en-US" altLang="it-IT"/>
          </a:p>
        </p:txBody>
      </p:sp>
      <p:pic>
        <p:nvPicPr>
          <p:cNvPr id="283680" name="Picture 32" descr="SL_3_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3688" y="2579688"/>
            <a:ext cx="6016625" cy="2481262"/>
          </a:xfrm>
          <a:prstGeom prst="rect">
            <a:avLst/>
          </a:prstGeom>
          <a:noFill/>
        </p:spPr>
      </p:pic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/>
          <a:lstStyle/>
          <a:p>
            <a:r>
              <a:rPr lang="it-IT" sz="3200"/>
              <a:t>Trasferimento dati affidabile: preparazione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914400" y="3113088"/>
            <a:ext cx="8223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chemeClr val="accent2"/>
                </a:solidFill>
              </a:rPr>
              <a:t>lato</a:t>
            </a:r>
          </a:p>
          <a:p>
            <a:r>
              <a:rPr lang="en-US" altLang="it-IT" sz="2400" b="0">
                <a:solidFill>
                  <a:schemeClr val="accent2"/>
                </a:solidFill>
              </a:rPr>
              <a:t>invio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7286625" y="3122613"/>
            <a:ext cx="14763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chemeClr val="accent2"/>
                </a:solidFill>
              </a:rPr>
              <a:t>lato</a:t>
            </a:r>
          </a:p>
          <a:p>
            <a:r>
              <a:rPr lang="en-US" altLang="it-IT" sz="2400" b="0">
                <a:solidFill>
                  <a:schemeClr val="accent2"/>
                </a:solidFill>
              </a:rPr>
              <a:t>ricezione</a:t>
            </a:r>
            <a:endParaRPr lang="en-US" altLang="it-IT" sz="2400" b="0">
              <a:latin typeface="Times New Roman" pitchFamily="18" charset="0"/>
            </a:endParaRPr>
          </a:p>
        </p:txBody>
      </p:sp>
      <p:grpSp>
        <p:nvGrpSpPr>
          <p:cNvPr id="283674" name="Group 26"/>
          <p:cNvGrpSpPr>
            <a:grpSpLocks/>
          </p:cNvGrpSpPr>
          <p:nvPr/>
        </p:nvGrpSpPr>
        <p:grpSpPr bwMode="auto">
          <a:xfrm>
            <a:off x="227013" y="990600"/>
            <a:ext cx="3965575" cy="1905000"/>
            <a:chOff x="143" y="624"/>
            <a:chExt cx="2498" cy="1200"/>
          </a:xfrm>
        </p:grpSpPr>
        <p:sp>
          <p:nvSpPr>
            <p:cNvPr id="283655" name="Text Box 7"/>
            <p:cNvSpPr txBox="1">
              <a:spLocks noChangeArrowheads="1"/>
            </p:cNvSpPr>
            <p:nvPr/>
          </p:nvSpPr>
          <p:spPr bwMode="auto">
            <a:xfrm>
              <a:off x="143" y="624"/>
              <a:ext cx="2498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it-IT" sz="1800">
                  <a:solidFill>
                    <a:srgbClr val="FF0000"/>
                  </a:solidFill>
                  <a:latin typeface="Courier New" pitchFamily="49" charset="0"/>
                </a:rPr>
                <a:t>rdt_send():</a:t>
              </a:r>
              <a:r>
                <a:rPr lang="it-IT" sz="1800" b="0">
                  <a:latin typeface="Times New Roman" pitchFamily="18" charset="0"/>
                </a:rPr>
                <a:t> </a:t>
              </a:r>
              <a:r>
                <a:rPr lang="it-IT" b="0"/>
                <a:t>chiamata dall’alto, (ad es. dall’applicazione). Trasferisce i dati da consegnare al livello superiore del ricevente</a:t>
              </a:r>
              <a:endParaRPr lang="it-IT" sz="2400" b="0">
                <a:latin typeface="Times New Roman" pitchFamily="18" charset="0"/>
              </a:endParaRPr>
            </a:p>
          </p:txBody>
        </p:sp>
        <p:grpSp>
          <p:nvGrpSpPr>
            <p:cNvPr id="283656" name="Group 8"/>
            <p:cNvGrpSpPr>
              <a:grpSpLocks/>
            </p:cNvGrpSpPr>
            <p:nvPr/>
          </p:nvGrpSpPr>
          <p:grpSpPr bwMode="auto">
            <a:xfrm>
              <a:off x="192" y="624"/>
              <a:ext cx="2448" cy="1200"/>
              <a:chOff x="240" y="942"/>
              <a:chExt cx="2370" cy="882"/>
            </a:xfrm>
          </p:grpSpPr>
          <p:sp>
            <p:nvSpPr>
              <p:cNvPr id="283657" name="Line 9"/>
              <p:cNvSpPr>
                <a:spLocks noChangeShapeType="1"/>
              </p:cNvSpPr>
              <p:nvPr/>
            </p:nvSpPr>
            <p:spPr bwMode="auto">
              <a:xfrm>
                <a:off x="942" y="1500"/>
                <a:ext cx="174" cy="32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8" name="Rectangle 10"/>
              <p:cNvSpPr>
                <a:spLocks noChangeArrowheads="1"/>
              </p:cNvSpPr>
              <p:nvPr/>
            </p:nvSpPr>
            <p:spPr bwMode="auto">
              <a:xfrm>
                <a:off x="240" y="942"/>
                <a:ext cx="2370" cy="55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3678" name="Group 30"/>
          <p:cNvGrpSpPr>
            <a:grpSpLocks/>
          </p:cNvGrpSpPr>
          <p:nvPr/>
        </p:nvGrpSpPr>
        <p:grpSpPr bwMode="auto">
          <a:xfrm>
            <a:off x="276225" y="4381500"/>
            <a:ext cx="3762375" cy="2171700"/>
            <a:chOff x="174" y="2760"/>
            <a:chExt cx="2370" cy="1368"/>
          </a:xfrm>
        </p:grpSpPr>
        <p:sp>
          <p:nvSpPr>
            <p:cNvPr id="283660" name="Text Box 12"/>
            <p:cNvSpPr txBox="1">
              <a:spLocks noChangeArrowheads="1"/>
            </p:cNvSpPr>
            <p:nvPr/>
          </p:nvSpPr>
          <p:spPr bwMode="auto">
            <a:xfrm>
              <a:off x="233" y="3356"/>
              <a:ext cx="2144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it-IT" sz="1800">
                  <a:solidFill>
                    <a:srgbClr val="FF0000"/>
                  </a:solidFill>
                  <a:latin typeface="Courier New" pitchFamily="49" charset="0"/>
                </a:rPr>
                <a:t>udt_send():</a:t>
              </a:r>
              <a:r>
                <a:rPr lang="en-US" altLang="it-IT" sz="1800" b="0">
                  <a:latin typeface="Times New Roman" pitchFamily="18" charset="0"/>
                </a:rPr>
                <a:t> </a:t>
              </a:r>
              <a:r>
                <a:rPr lang="it-IT" b="0"/>
                <a:t>chiamata da rdt per trasferire il pacchetto al ricevente tramite il canale inaffidabile</a:t>
              </a:r>
              <a:endParaRPr lang="it-IT" b="0">
                <a:latin typeface="Times New Roman" pitchFamily="18" charset="0"/>
              </a:endParaRPr>
            </a:p>
          </p:txBody>
        </p:sp>
        <p:grpSp>
          <p:nvGrpSpPr>
            <p:cNvPr id="283677" name="Group 29"/>
            <p:cNvGrpSpPr>
              <a:grpSpLocks/>
            </p:cNvGrpSpPr>
            <p:nvPr/>
          </p:nvGrpSpPr>
          <p:grpSpPr bwMode="auto">
            <a:xfrm>
              <a:off x="174" y="2760"/>
              <a:ext cx="2370" cy="1368"/>
              <a:chOff x="174" y="2760"/>
              <a:chExt cx="2370" cy="1368"/>
            </a:xfrm>
          </p:grpSpPr>
          <p:sp>
            <p:nvSpPr>
              <p:cNvPr id="283662" name="Line 14"/>
              <p:cNvSpPr>
                <a:spLocks noChangeShapeType="1"/>
              </p:cNvSpPr>
              <p:nvPr/>
            </p:nvSpPr>
            <p:spPr bwMode="auto">
              <a:xfrm flipV="1">
                <a:off x="882" y="2760"/>
                <a:ext cx="228" cy="60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3" name="Rectangle 15"/>
              <p:cNvSpPr>
                <a:spLocks noChangeArrowheads="1"/>
              </p:cNvSpPr>
              <p:nvPr/>
            </p:nvSpPr>
            <p:spPr bwMode="auto">
              <a:xfrm>
                <a:off x="174" y="3372"/>
                <a:ext cx="2370" cy="756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3679" name="Group 31"/>
          <p:cNvGrpSpPr>
            <a:grpSpLocks/>
          </p:cNvGrpSpPr>
          <p:nvPr/>
        </p:nvGrpSpPr>
        <p:grpSpPr bwMode="auto">
          <a:xfrm>
            <a:off x="4922838" y="4362450"/>
            <a:ext cx="3965575" cy="1985963"/>
            <a:chOff x="3101" y="2748"/>
            <a:chExt cx="2498" cy="1251"/>
          </a:xfrm>
        </p:grpSpPr>
        <p:sp>
          <p:nvSpPr>
            <p:cNvPr id="283665" name="Text Box 17"/>
            <p:cNvSpPr txBox="1">
              <a:spLocks noChangeArrowheads="1"/>
            </p:cNvSpPr>
            <p:nvPr/>
          </p:nvSpPr>
          <p:spPr bwMode="auto">
            <a:xfrm>
              <a:off x="3101" y="3407"/>
              <a:ext cx="2498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it-IT" sz="1800">
                  <a:solidFill>
                    <a:srgbClr val="FF0000"/>
                  </a:solidFill>
                  <a:latin typeface="Courier New" pitchFamily="49" charset="0"/>
                </a:rPr>
                <a:t>rdt_rcv():</a:t>
              </a:r>
              <a:r>
                <a:rPr lang="it-IT" sz="1800" b="0">
                  <a:latin typeface="Times New Roman" pitchFamily="18" charset="0"/>
                </a:rPr>
                <a:t> </a:t>
              </a:r>
              <a:r>
                <a:rPr lang="it-IT" b="0"/>
                <a:t>chiamata quando il pacchetto arriva nel lato ricezione del canale</a:t>
              </a:r>
              <a:endParaRPr lang="it-IT" b="0">
                <a:latin typeface="Times New Roman" pitchFamily="18" charset="0"/>
              </a:endParaRPr>
            </a:p>
          </p:txBody>
        </p:sp>
        <p:sp>
          <p:nvSpPr>
            <p:cNvPr id="283667" name="Line 19"/>
            <p:cNvSpPr>
              <a:spLocks noChangeShapeType="1"/>
            </p:cNvSpPr>
            <p:nvPr/>
          </p:nvSpPr>
          <p:spPr bwMode="auto">
            <a:xfrm flipH="1" flipV="1">
              <a:off x="4596" y="2748"/>
              <a:ext cx="300" cy="63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668" name="Rectangle 20"/>
            <p:cNvSpPr>
              <a:spLocks noChangeArrowheads="1"/>
            </p:cNvSpPr>
            <p:nvPr/>
          </p:nvSpPr>
          <p:spPr bwMode="auto">
            <a:xfrm>
              <a:off x="3162" y="3390"/>
              <a:ext cx="2370" cy="594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3676" name="Group 28"/>
          <p:cNvGrpSpPr>
            <a:grpSpLocks/>
          </p:cNvGrpSpPr>
          <p:nvPr/>
        </p:nvGrpSpPr>
        <p:grpSpPr bwMode="auto">
          <a:xfrm>
            <a:off x="4981575" y="1066800"/>
            <a:ext cx="3762375" cy="1752600"/>
            <a:chOff x="3138" y="672"/>
            <a:chExt cx="2370" cy="1104"/>
          </a:xfrm>
        </p:grpSpPr>
        <p:sp>
          <p:nvSpPr>
            <p:cNvPr id="283670" name="Text Box 22"/>
            <p:cNvSpPr txBox="1">
              <a:spLocks noChangeArrowheads="1"/>
            </p:cNvSpPr>
            <p:nvPr/>
          </p:nvSpPr>
          <p:spPr bwMode="auto">
            <a:xfrm>
              <a:off x="3215" y="720"/>
              <a:ext cx="2078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it-IT" sz="1800">
                  <a:solidFill>
                    <a:srgbClr val="FF0000"/>
                  </a:solidFill>
                  <a:latin typeface="Courier New" pitchFamily="49" charset="0"/>
                </a:rPr>
                <a:t>deliver_data():</a:t>
              </a:r>
              <a:r>
                <a:rPr lang="it-IT" sz="1800" b="0">
                  <a:latin typeface="Times New Roman" pitchFamily="18" charset="0"/>
                </a:rPr>
                <a:t> </a:t>
              </a:r>
              <a:r>
                <a:rPr lang="it-IT" b="0"/>
                <a:t>chiamata da </a:t>
              </a:r>
              <a:r>
                <a:rPr lang="it-IT">
                  <a:latin typeface="Courier New" pitchFamily="49" charset="0"/>
                </a:rPr>
                <a:t>rdt</a:t>
              </a:r>
              <a:r>
                <a:rPr lang="it-IT" b="0"/>
                <a:t> per consegnare i dati al livello superiore</a:t>
              </a:r>
              <a:endParaRPr lang="it-IT" b="0">
                <a:latin typeface="Times New Roman" pitchFamily="18" charset="0"/>
              </a:endParaRPr>
            </a:p>
          </p:txBody>
        </p:sp>
        <p:grpSp>
          <p:nvGrpSpPr>
            <p:cNvPr id="283675" name="Group 27"/>
            <p:cNvGrpSpPr>
              <a:grpSpLocks/>
            </p:cNvGrpSpPr>
            <p:nvPr/>
          </p:nvGrpSpPr>
          <p:grpSpPr bwMode="auto">
            <a:xfrm>
              <a:off x="3138" y="672"/>
              <a:ext cx="2370" cy="1104"/>
              <a:chOff x="3138" y="672"/>
              <a:chExt cx="2370" cy="1104"/>
            </a:xfrm>
          </p:grpSpPr>
          <p:sp>
            <p:nvSpPr>
              <p:cNvPr id="283672" name="Line 24"/>
              <p:cNvSpPr>
                <a:spLocks noChangeShapeType="1"/>
              </p:cNvSpPr>
              <p:nvPr/>
            </p:nvSpPr>
            <p:spPr bwMode="auto">
              <a:xfrm flipH="1">
                <a:off x="4560" y="1344"/>
                <a:ext cx="240" cy="43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3" name="Rectangle 25"/>
              <p:cNvSpPr>
                <a:spLocks noChangeArrowheads="1"/>
              </p:cNvSpPr>
              <p:nvPr/>
            </p:nvSpPr>
            <p:spPr bwMode="auto">
              <a:xfrm>
                <a:off x="3138" y="672"/>
                <a:ext cx="2370" cy="67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3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3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3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3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3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3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0C01BBD-E7C8-4C16-8A9D-2643B713A4F9}" type="slidenum">
              <a:rPr lang="en-US" altLang="it-IT"/>
              <a:pPr/>
              <a:t>24</a:t>
            </a:fld>
            <a:endParaRPr lang="en-US" altLang="it-IT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4350" y="838200"/>
            <a:ext cx="7258050" cy="33528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endParaRPr lang="it-IT" sz="2000" dirty="0"/>
          </a:p>
          <a:p>
            <a:pPr>
              <a:buFont typeface="Wingdings" pitchFamily="2" charset="2"/>
              <a:buChar char="r"/>
            </a:pPr>
            <a:r>
              <a:rPr lang="it-IT" sz="2000" dirty="0"/>
              <a:t>Svilupperemo progressivamente i lati d’invio e di ricezione di un protocollo di trasferimento dati affidabile (</a:t>
            </a:r>
            <a:r>
              <a:rPr lang="it-IT" sz="2000" dirty="0" err="1"/>
              <a:t>rdt</a:t>
            </a:r>
            <a:r>
              <a:rPr lang="it-IT" sz="2000" dirty="0"/>
              <a:t>)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Considereremo soltanto i trasferimenti dati unidirezionali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ma le informazioni di controllo fluiranno in entrambe le direzioni!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Utilizzeremo automi a stati finiti per specificare il mittente e il ricevente</a:t>
            </a:r>
          </a:p>
        </p:txBody>
      </p:sp>
      <p:grpSp>
        <p:nvGrpSpPr>
          <p:cNvPr id="284676" name="Group 4"/>
          <p:cNvGrpSpPr>
            <a:grpSpLocks/>
          </p:cNvGrpSpPr>
          <p:nvPr/>
        </p:nvGrpSpPr>
        <p:grpSpPr bwMode="auto">
          <a:xfrm>
            <a:off x="3067050" y="4857750"/>
            <a:ext cx="914400" cy="1008063"/>
            <a:chOff x="672" y="3294"/>
            <a:chExt cx="576" cy="635"/>
          </a:xfrm>
        </p:grpSpPr>
        <p:sp>
          <p:nvSpPr>
            <p:cNvPr id="284677" name="Oval 5"/>
            <p:cNvSpPr>
              <a:spLocks noChangeArrowheads="1"/>
            </p:cNvSpPr>
            <p:nvPr/>
          </p:nvSpPr>
          <p:spPr bwMode="auto">
            <a:xfrm>
              <a:off x="738" y="3294"/>
              <a:ext cx="510" cy="55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678" name="Oval 6"/>
            <p:cNvSpPr>
              <a:spLocks noChangeArrowheads="1"/>
            </p:cNvSpPr>
            <p:nvPr/>
          </p:nvSpPr>
          <p:spPr bwMode="auto">
            <a:xfrm>
              <a:off x="690" y="3336"/>
              <a:ext cx="510" cy="5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679" name="Text Box 7"/>
            <p:cNvSpPr txBox="1">
              <a:spLocks noChangeArrowheads="1"/>
            </p:cNvSpPr>
            <p:nvPr/>
          </p:nvSpPr>
          <p:spPr bwMode="auto">
            <a:xfrm>
              <a:off x="672" y="3425"/>
              <a:ext cx="510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/>
                <a:t>stato</a:t>
              </a:r>
            </a:p>
            <a:p>
              <a:r>
                <a:rPr lang="en-US" altLang="it-IT" sz="2000" b="0"/>
                <a:t>1</a:t>
              </a:r>
            </a:p>
          </p:txBody>
        </p:sp>
      </p:grpSp>
      <p:sp>
        <p:nvSpPr>
          <p:cNvPr id="284680" name="Freeform 8"/>
          <p:cNvSpPr>
            <a:spLocks/>
          </p:cNvSpPr>
          <p:nvPr/>
        </p:nvSpPr>
        <p:spPr bwMode="auto">
          <a:xfrm>
            <a:off x="3981450" y="4876800"/>
            <a:ext cx="3952875" cy="285750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1446" y="168"/>
              </a:cxn>
            </a:cxnLst>
            <a:rect l="0" t="0" r="r" b="b"/>
            <a:pathLst>
              <a:path w="1446" h="180">
                <a:moveTo>
                  <a:pt x="0" y="180"/>
                </a:moveTo>
                <a:cubicBezTo>
                  <a:pt x="540" y="30"/>
                  <a:pt x="972" y="0"/>
                  <a:pt x="1446" y="168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4681" name="Group 9"/>
          <p:cNvGrpSpPr>
            <a:grpSpLocks/>
          </p:cNvGrpSpPr>
          <p:nvPr/>
        </p:nvGrpSpPr>
        <p:grpSpPr bwMode="auto">
          <a:xfrm>
            <a:off x="7820025" y="4962525"/>
            <a:ext cx="914400" cy="1008063"/>
            <a:chOff x="672" y="3294"/>
            <a:chExt cx="576" cy="635"/>
          </a:xfrm>
        </p:grpSpPr>
        <p:sp>
          <p:nvSpPr>
            <p:cNvPr id="284682" name="Oval 10"/>
            <p:cNvSpPr>
              <a:spLocks noChangeArrowheads="1"/>
            </p:cNvSpPr>
            <p:nvPr/>
          </p:nvSpPr>
          <p:spPr bwMode="auto">
            <a:xfrm>
              <a:off x="738" y="3294"/>
              <a:ext cx="510" cy="55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683" name="Oval 11"/>
            <p:cNvSpPr>
              <a:spLocks noChangeArrowheads="1"/>
            </p:cNvSpPr>
            <p:nvPr/>
          </p:nvSpPr>
          <p:spPr bwMode="auto">
            <a:xfrm>
              <a:off x="690" y="3336"/>
              <a:ext cx="510" cy="5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684" name="Text Box 12"/>
            <p:cNvSpPr txBox="1">
              <a:spLocks noChangeArrowheads="1"/>
            </p:cNvSpPr>
            <p:nvPr/>
          </p:nvSpPr>
          <p:spPr bwMode="auto">
            <a:xfrm>
              <a:off x="672" y="3425"/>
              <a:ext cx="510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/>
                <a:t>stato</a:t>
              </a:r>
            </a:p>
            <a:p>
              <a:r>
                <a:rPr lang="en-US" altLang="it-IT" sz="2000" b="0"/>
                <a:t>2</a:t>
              </a:r>
            </a:p>
          </p:txBody>
        </p:sp>
      </p:grpSp>
      <p:sp>
        <p:nvSpPr>
          <p:cNvPr id="284685" name="Text Box 13"/>
          <p:cNvSpPr txBox="1">
            <a:spLocks noChangeArrowheads="1"/>
          </p:cNvSpPr>
          <p:nvPr/>
        </p:nvSpPr>
        <p:spPr bwMode="auto">
          <a:xfrm>
            <a:off x="3597275" y="4251325"/>
            <a:ext cx="438308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>
                <a:solidFill>
                  <a:srgbClr val="FF0000"/>
                </a:solidFill>
              </a:rPr>
              <a:t>evento che causa la transizione di stato</a:t>
            </a:r>
          </a:p>
        </p:txBody>
      </p:sp>
      <p:sp>
        <p:nvSpPr>
          <p:cNvPr id="284686" name="Text Box 14"/>
          <p:cNvSpPr txBox="1">
            <a:spLocks noChangeArrowheads="1"/>
          </p:cNvSpPr>
          <p:nvPr/>
        </p:nvSpPr>
        <p:spPr bwMode="auto">
          <a:xfrm>
            <a:off x="4208463" y="4546600"/>
            <a:ext cx="329882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>
                <a:solidFill>
                  <a:srgbClr val="FF0000"/>
                </a:solidFill>
              </a:rPr>
              <a:t>azioni svolte nella transizione</a:t>
            </a:r>
            <a:endParaRPr lang="it-IT" sz="24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4687" name="Line 15"/>
          <p:cNvSpPr>
            <a:spLocks noChangeShapeType="1"/>
          </p:cNvSpPr>
          <p:nvPr/>
        </p:nvSpPr>
        <p:spPr bwMode="auto">
          <a:xfrm>
            <a:off x="4105275" y="4591050"/>
            <a:ext cx="33813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688" name="Rectangle 16"/>
          <p:cNvSpPr>
            <a:spLocks noChangeArrowheads="1"/>
          </p:cNvSpPr>
          <p:nvPr/>
        </p:nvSpPr>
        <p:spPr bwMode="auto">
          <a:xfrm>
            <a:off x="228600" y="45720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1800" b="0">
                <a:solidFill>
                  <a:srgbClr val="FF0000"/>
                </a:solidFill>
              </a:rPr>
              <a:t>stato:</a:t>
            </a:r>
            <a:r>
              <a:rPr lang="it-IT" sz="1800" b="0"/>
              <a:t> lo stato successivo a questo è determinato unicamente dall’evento successivo</a:t>
            </a:r>
          </a:p>
        </p:txBody>
      </p:sp>
      <p:sp>
        <p:nvSpPr>
          <p:cNvPr id="284689" name="Freeform 17"/>
          <p:cNvSpPr>
            <a:spLocks/>
          </p:cNvSpPr>
          <p:nvPr/>
        </p:nvSpPr>
        <p:spPr bwMode="auto">
          <a:xfrm>
            <a:off x="3381375" y="5800725"/>
            <a:ext cx="95250" cy="581025"/>
          </a:xfrm>
          <a:custGeom>
            <a:avLst/>
            <a:gdLst/>
            <a:ahLst/>
            <a:cxnLst>
              <a:cxn ang="0">
                <a:pos x="48" y="366"/>
              </a:cxn>
              <a:cxn ang="0">
                <a:pos x="60" y="0"/>
              </a:cxn>
            </a:cxnLst>
            <a:rect l="0" t="0" r="r" b="b"/>
            <a:pathLst>
              <a:path w="60" h="366">
                <a:moveTo>
                  <a:pt x="48" y="366"/>
                </a:moveTo>
                <a:cubicBezTo>
                  <a:pt x="0" y="204"/>
                  <a:pt x="60" y="55"/>
                  <a:pt x="6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690" name="Freeform 18"/>
          <p:cNvSpPr>
            <a:spLocks/>
          </p:cNvSpPr>
          <p:nvPr/>
        </p:nvSpPr>
        <p:spPr bwMode="auto">
          <a:xfrm flipH="1" flipV="1">
            <a:off x="8524875" y="5600700"/>
            <a:ext cx="95250" cy="581025"/>
          </a:xfrm>
          <a:custGeom>
            <a:avLst/>
            <a:gdLst/>
            <a:ahLst/>
            <a:cxnLst>
              <a:cxn ang="0">
                <a:pos x="48" y="366"/>
              </a:cxn>
              <a:cxn ang="0">
                <a:pos x="60" y="0"/>
              </a:cxn>
            </a:cxnLst>
            <a:rect l="0" t="0" r="r" b="b"/>
            <a:pathLst>
              <a:path w="60" h="366">
                <a:moveTo>
                  <a:pt x="48" y="366"/>
                </a:moveTo>
                <a:cubicBezTo>
                  <a:pt x="0" y="204"/>
                  <a:pt x="60" y="55"/>
                  <a:pt x="6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691" name="Line 19"/>
          <p:cNvSpPr>
            <a:spLocks noChangeShapeType="1"/>
          </p:cNvSpPr>
          <p:nvPr/>
        </p:nvSpPr>
        <p:spPr bwMode="auto">
          <a:xfrm>
            <a:off x="3905250" y="5543550"/>
            <a:ext cx="1571625" cy="752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4692" name="Group 20"/>
          <p:cNvGrpSpPr>
            <a:grpSpLocks/>
          </p:cNvGrpSpPr>
          <p:nvPr/>
        </p:nvGrpSpPr>
        <p:grpSpPr bwMode="auto">
          <a:xfrm>
            <a:off x="4581525" y="5346700"/>
            <a:ext cx="942975" cy="715963"/>
            <a:chOff x="3516" y="3260"/>
            <a:chExt cx="594" cy="451"/>
          </a:xfrm>
        </p:grpSpPr>
        <p:sp>
          <p:nvSpPr>
            <p:cNvPr id="284693" name="Text Box 21"/>
            <p:cNvSpPr txBox="1">
              <a:spLocks noChangeArrowheads="1"/>
            </p:cNvSpPr>
            <p:nvPr/>
          </p:nvSpPr>
          <p:spPr bwMode="auto">
            <a:xfrm>
              <a:off x="3526" y="3260"/>
              <a:ext cx="563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evento</a:t>
              </a:r>
              <a:endParaRPr lang="en-US" altLang="it-IT" sz="2400" b="0">
                <a:latin typeface="Times New Roman" pitchFamily="18" charset="0"/>
              </a:endParaRPr>
            </a:p>
          </p:txBody>
        </p:sp>
        <p:sp>
          <p:nvSpPr>
            <p:cNvPr id="284694" name="Text Box 22"/>
            <p:cNvSpPr txBox="1">
              <a:spLocks noChangeArrowheads="1"/>
            </p:cNvSpPr>
            <p:nvPr/>
          </p:nvSpPr>
          <p:spPr bwMode="auto">
            <a:xfrm>
              <a:off x="3580" y="3452"/>
              <a:ext cx="49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azioni</a:t>
              </a:r>
              <a:endParaRPr lang="en-US" altLang="it-IT" sz="2400" b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84695" name="Line 23"/>
            <p:cNvSpPr>
              <a:spLocks noChangeShapeType="1"/>
            </p:cNvSpPr>
            <p:nvPr/>
          </p:nvSpPr>
          <p:spPr bwMode="auto">
            <a:xfrm>
              <a:off x="3516" y="3480"/>
              <a:ext cx="59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4697" name="Rectangle 25"/>
          <p:cNvSpPr>
            <a:spLocks noGrp="1" noChangeArrowheads="1"/>
          </p:cNvSpPr>
          <p:nvPr>
            <p:ph type="title"/>
          </p:nvPr>
        </p:nvSpPr>
        <p:spPr>
          <a:xfrm>
            <a:off x="304800" y="266700"/>
            <a:ext cx="8534400" cy="609600"/>
          </a:xfrm>
          <a:noFill/>
          <a:ln/>
        </p:spPr>
        <p:txBody>
          <a:bodyPr/>
          <a:lstStyle/>
          <a:p>
            <a:r>
              <a:rPr lang="it-IT" sz="3200"/>
              <a:t>Trasferimento dati affidabile: preparazione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4ECF07A1-BCF7-4D36-9240-56D789058917}" type="slidenum">
              <a:rPr lang="en-US" altLang="it-IT"/>
              <a:pPr/>
              <a:t>25</a:t>
            </a:fld>
            <a:endParaRPr lang="en-US" altLang="it-IT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82000" cy="990600"/>
          </a:xfrm>
        </p:spPr>
        <p:txBody>
          <a:bodyPr/>
          <a:lstStyle/>
          <a:p>
            <a:r>
              <a:rPr lang="it-IT" sz="3200" u="none"/>
              <a:t>Rdt1.0: </a:t>
            </a:r>
            <a:r>
              <a:rPr lang="it-IT" sz="2400"/>
              <a:t>trasferimento affidabile su canale affidabile</a:t>
            </a:r>
            <a:endParaRPr lang="it-IT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1331913"/>
            <a:ext cx="7896225" cy="2630487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Canale sottostante perfettamente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Nessun errore nei bit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Nessuna perdita di pacchetti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Automa distinto per il mittente e per il ricevente: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il mittente invia i dati nel canale sottostante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il ricevente legge i dati dal canale sottostante</a:t>
            </a:r>
          </a:p>
        </p:txBody>
      </p:sp>
      <p:sp>
        <p:nvSpPr>
          <p:cNvPr id="285700" name="Oval 4"/>
          <p:cNvSpPr>
            <a:spLocks noChangeArrowheads="1"/>
          </p:cNvSpPr>
          <p:nvPr/>
        </p:nvSpPr>
        <p:spPr bwMode="auto">
          <a:xfrm>
            <a:off x="742950" y="4216400"/>
            <a:ext cx="1085850" cy="10414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5701" name="Text Box 5"/>
          <p:cNvSpPr txBox="1">
            <a:spLocks noChangeArrowheads="1"/>
          </p:cNvSpPr>
          <p:nvPr/>
        </p:nvSpPr>
        <p:spPr bwMode="auto">
          <a:xfrm>
            <a:off x="744538" y="4332288"/>
            <a:ext cx="1098550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b="0">
                <a:latin typeface="Arial" pitchFamily="34" charset="0"/>
              </a:rPr>
              <a:t>Attesa di chiamatadall’alto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5702" name="Freeform 6"/>
          <p:cNvSpPr>
            <a:spLocks/>
          </p:cNvSpPr>
          <p:nvPr/>
        </p:nvSpPr>
        <p:spPr bwMode="auto">
          <a:xfrm>
            <a:off x="1741488" y="4230688"/>
            <a:ext cx="611187" cy="1027112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2193925" y="4754563"/>
            <a:ext cx="2682875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packet = make_pkt(data)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udt_send(packet)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5704" name="Text Box 8"/>
          <p:cNvSpPr txBox="1">
            <a:spLocks noChangeArrowheads="1"/>
          </p:cNvSpPr>
          <p:nvPr/>
        </p:nvSpPr>
        <p:spPr bwMode="auto">
          <a:xfrm>
            <a:off x="2181225" y="4287838"/>
            <a:ext cx="22558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5705" name="Line 9"/>
          <p:cNvSpPr>
            <a:spLocks noChangeShapeType="1"/>
          </p:cNvSpPr>
          <p:nvPr/>
        </p:nvSpPr>
        <p:spPr bwMode="auto">
          <a:xfrm>
            <a:off x="2284413" y="4630738"/>
            <a:ext cx="129698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5706" name="Line 10"/>
          <p:cNvSpPr>
            <a:spLocks noChangeShapeType="1"/>
          </p:cNvSpPr>
          <p:nvPr/>
        </p:nvSpPr>
        <p:spPr bwMode="auto">
          <a:xfrm>
            <a:off x="457200" y="4191000"/>
            <a:ext cx="385763" cy="2428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5707" name="Text Box 11"/>
          <p:cNvSpPr txBox="1">
            <a:spLocks noChangeArrowheads="1"/>
          </p:cNvSpPr>
          <p:nvPr/>
        </p:nvSpPr>
        <p:spPr bwMode="auto">
          <a:xfrm>
            <a:off x="6427788" y="4613275"/>
            <a:ext cx="2487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extract (packet,data)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deliver_data(data)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5708" name="Oval 12"/>
          <p:cNvSpPr>
            <a:spLocks noChangeArrowheads="1"/>
          </p:cNvSpPr>
          <p:nvPr/>
        </p:nvSpPr>
        <p:spPr bwMode="auto">
          <a:xfrm>
            <a:off x="4953000" y="4203700"/>
            <a:ext cx="1171575" cy="103981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5709" name="Text Box 13"/>
          <p:cNvSpPr txBox="1">
            <a:spLocks noChangeArrowheads="1"/>
          </p:cNvSpPr>
          <p:nvPr/>
        </p:nvSpPr>
        <p:spPr bwMode="auto">
          <a:xfrm>
            <a:off x="4991100" y="4295775"/>
            <a:ext cx="109855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b="0">
                <a:latin typeface="Arial" pitchFamily="34" charset="0"/>
              </a:rPr>
              <a:t>Attesa di chiamata dal basso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5710" name="Freeform 14"/>
          <p:cNvSpPr>
            <a:spLocks/>
          </p:cNvSpPr>
          <p:nvPr/>
        </p:nvSpPr>
        <p:spPr bwMode="auto">
          <a:xfrm>
            <a:off x="6018213" y="4216400"/>
            <a:ext cx="611187" cy="1027113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5711" name="Text Box 15"/>
          <p:cNvSpPr txBox="1">
            <a:spLocks noChangeArrowheads="1"/>
          </p:cNvSpPr>
          <p:nvPr/>
        </p:nvSpPr>
        <p:spPr bwMode="auto">
          <a:xfrm>
            <a:off x="6337300" y="4273550"/>
            <a:ext cx="22558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endParaRPr lang="it-IT" b="0">
              <a:latin typeface="Times New Roman" pitchFamily="18" charset="0"/>
            </a:endParaRPr>
          </a:p>
        </p:txBody>
      </p:sp>
      <p:sp>
        <p:nvSpPr>
          <p:cNvPr id="285712" name="Line 16"/>
          <p:cNvSpPr>
            <a:spLocks noChangeShapeType="1"/>
          </p:cNvSpPr>
          <p:nvPr/>
        </p:nvSpPr>
        <p:spPr bwMode="auto">
          <a:xfrm>
            <a:off x="6545263" y="4616450"/>
            <a:ext cx="129698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5713" name="Line 17"/>
          <p:cNvSpPr>
            <a:spLocks noChangeShapeType="1"/>
          </p:cNvSpPr>
          <p:nvPr/>
        </p:nvSpPr>
        <p:spPr bwMode="auto">
          <a:xfrm>
            <a:off x="4648200" y="4191000"/>
            <a:ext cx="385763" cy="2428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5714" name="Rectangle 18"/>
          <p:cNvSpPr>
            <a:spLocks noChangeArrowheads="1"/>
          </p:cNvSpPr>
          <p:nvPr/>
        </p:nvSpPr>
        <p:spPr bwMode="auto">
          <a:xfrm>
            <a:off x="6461125" y="4292600"/>
            <a:ext cx="1539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Arial" pitchFamily="34" charset="0"/>
              </a:rPr>
              <a:t>rdt_rcv(packet)</a:t>
            </a:r>
          </a:p>
        </p:txBody>
      </p:sp>
      <p:sp>
        <p:nvSpPr>
          <p:cNvPr id="285715" name="Text Box 19"/>
          <p:cNvSpPr txBox="1">
            <a:spLocks noChangeArrowheads="1"/>
          </p:cNvSpPr>
          <p:nvPr/>
        </p:nvSpPr>
        <p:spPr bwMode="auto">
          <a:xfrm>
            <a:off x="1947863" y="5553075"/>
            <a:ext cx="14303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rgbClr val="FF0000"/>
                </a:solidFill>
              </a:rPr>
              <a:t>mittente</a:t>
            </a:r>
          </a:p>
        </p:txBody>
      </p:sp>
      <p:sp>
        <p:nvSpPr>
          <p:cNvPr id="285716" name="Text Box 20"/>
          <p:cNvSpPr txBox="1">
            <a:spLocks noChangeArrowheads="1"/>
          </p:cNvSpPr>
          <p:nvPr/>
        </p:nvSpPr>
        <p:spPr bwMode="auto">
          <a:xfrm>
            <a:off x="5994400" y="5594350"/>
            <a:ext cx="1525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rgbClr val="FF0000"/>
                </a:solidFill>
              </a:rPr>
              <a:t>ricevente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75B2E36-2852-49E9-AF45-2BAD7D437928}" type="slidenum">
              <a:rPr lang="en-US" altLang="it-IT"/>
              <a:pPr/>
              <a:t>26</a:t>
            </a:fld>
            <a:endParaRPr lang="en-US" altLang="it-IT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1143000"/>
          </a:xfrm>
        </p:spPr>
        <p:txBody>
          <a:bodyPr/>
          <a:lstStyle/>
          <a:p>
            <a:r>
              <a:rPr lang="en-US" altLang="it-IT" sz="3200" u="none"/>
              <a:t>Rdt2.0: </a:t>
            </a:r>
            <a:r>
              <a:rPr lang="en-US" altLang="it-IT" sz="3200"/>
              <a:t>canale con errori nei bit</a:t>
            </a:r>
            <a:endParaRPr lang="en-US" altLang="it-IT"/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42975" y="1333500"/>
            <a:ext cx="7896225" cy="4448175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000" dirty="0"/>
              <a:t>Il canale sottostante potrebbe confondere i bit nei pacchetti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 err="1"/>
              <a:t>checksum</a:t>
            </a:r>
            <a:r>
              <a:rPr lang="it-IT" sz="1800" dirty="0"/>
              <a:t> per rilevare gli errori nei bit</a:t>
            </a:r>
          </a:p>
          <a:p>
            <a:pPr>
              <a:buFont typeface="Wingdings" pitchFamily="2" charset="2"/>
              <a:buChar char="r"/>
            </a:pPr>
            <a:r>
              <a:rPr lang="it-IT" sz="2000" i="1" dirty="0"/>
              <a:t>domanda</a:t>
            </a:r>
            <a:r>
              <a:rPr lang="it-IT" sz="2000" dirty="0"/>
              <a:t>: come correggere gli errori: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i="1" dirty="0">
                <a:solidFill>
                  <a:srgbClr val="FF0000"/>
                </a:solidFill>
              </a:rPr>
              <a:t>notifica positiva (ACK):</a:t>
            </a:r>
            <a:r>
              <a:rPr lang="it-IT" sz="1800" dirty="0"/>
              <a:t> il ricevente comunica espressamente al mittente che il pacchetto ricevuto è corretto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i="1" dirty="0">
                <a:solidFill>
                  <a:srgbClr val="FF0000"/>
                </a:solidFill>
              </a:rPr>
              <a:t>notifica negativa (NAK):</a:t>
            </a:r>
            <a:r>
              <a:rPr lang="it-IT" sz="1800" dirty="0"/>
              <a:t> il ricevente comunica espressamente al mittente che il pacchetto contiene errori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il mittente ritrasmette il pacchetto se riceve un NAK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nuovi meccanismi in </a:t>
            </a:r>
            <a:r>
              <a:rPr lang="it-IT" sz="2000" b="1" dirty="0">
                <a:latin typeface="Courier New" pitchFamily="49" charset="0"/>
              </a:rPr>
              <a:t>rdt2.0</a:t>
            </a:r>
            <a:r>
              <a:rPr lang="it-IT" sz="2000" dirty="0"/>
              <a:t> (oltre a </a:t>
            </a:r>
            <a:r>
              <a:rPr lang="it-IT" sz="2000" b="1" dirty="0">
                <a:latin typeface="Courier New" pitchFamily="49" charset="0"/>
              </a:rPr>
              <a:t>rdt1.0</a:t>
            </a:r>
            <a:r>
              <a:rPr lang="it-IT" sz="2000" dirty="0"/>
              <a:t>):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rilevamento di errore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feedback del destinatario: messaggi di controllo (ACK, NAK) ricevente-&gt;</a:t>
            </a:r>
            <a:r>
              <a:rPr lang="it-IT" sz="1800" dirty="0" smtClean="0"/>
              <a:t>mittente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 smtClean="0"/>
              <a:t>Assumiamo che:</a:t>
            </a:r>
          </a:p>
          <a:p>
            <a:pPr lvl="1">
              <a:buFont typeface="Wingdings" pitchFamily="2" charset="2"/>
              <a:buChar char="r"/>
            </a:pPr>
            <a:r>
              <a:rPr lang="it-IT" sz="1800" dirty="0" smtClean="0"/>
              <a:t>Non ci siano perdite di pacchetti</a:t>
            </a:r>
          </a:p>
          <a:p>
            <a:pPr lvl="1">
              <a:buFont typeface="Wingdings" pitchFamily="2" charset="2"/>
              <a:buChar char="r"/>
            </a:pPr>
            <a:r>
              <a:rPr lang="it-IT" sz="1800" dirty="0" smtClean="0"/>
              <a:t>I pacchetti arrivino sempre con lo stesso ordine col quale sono stati spediti</a:t>
            </a:r>
          </a:p>
          <a:p>
            <a:pPr lvl="1">
              <a:buFont typeface="Wingdings" pitchFamily="2" charset="2"/>
              <a:buChar char="m"/>
            </a:pPr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1835F18-B74C-43CA-A60E-8B3160F2A4AF}" type="slidenum">
              <a:rPr lang="en-US" altLang="it-IT"/>
              <a:pPr/>
              <a:t>27</a:t>
            </a:fld>
            <a:endParaRPr lang="en-US" altLang="it-IT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rdt2.0: specifica dell’automa</a:t>
            </a:r>
            <a:endParaRPr lang="en-US" altLang="it-IT"/>
          </a:p>
        </p:txBody>
      </p:sp>
      <p:sp>
        <p:nvSpPr>
          <p:cNvPr id="287747" name="Oval 3"/>
          <p:cNvSpPr>
            <a:spLocks noChangeArrowheads="1"/>
          </p:cNvSpPr>
          <p:nvPr/>
        </p:nvSpPr>
        <p:spPr bwMode="auto">
          <a:xfrm>
            <a:off x="657225" y="2209800"/>
            <a:ext cx="1063625" cy="962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595313" y="2293938"/>
            <a:ext cx="1200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b="0">
                <a:latin typeface="Arial" pitchFamily="34" charset="0"/>
              </a:rPr>
              <a:t>Attesa di chiamata dall’alto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1004888" y="1490663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snkpkt = make_pkt(data, checksum)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50" name="Line 6"/>
          <p:cNvSpPr>
            <a:spLocks noChangeShapeType="1"/>
          </p:cNvSpPr>
          <p:nvPr/>
        </p:nvSpPr>
        <p:spPr bwMode="auto">
          <a:xfrm>
            <a:off x="1109663" y="1535113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1" name="Text Box 7"/>
          <p:cNvSpPr txBox="1">
            <a:spLocks noChangeArrowheads="1"/>
          </p:cNvSpPr>
          <p:nvPr/>
        </p:nvSpPr>
        <p:spPr bwMode="auto">
          <a:xfrm>
            <a:off x="6319838" y="5314950"/>
            <a:ext cx="2143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extract(rcvpkt,data)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deliver_data(data)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udt_send(ACK)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6297613" y="4781550"/>
            <a:ext cx="2157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notcorrupt(rcvpkt)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53" name="Line 9"/>
          <p:cNvSpPr>
            <a:spLocks noChangeShapeType="1"/>
          </p:cNvSpPr>
          <p:nvPr/>
        </p:nvSpPr>
        <p:spPr bwMode="auto">
          <a:xfrm>
            <a:off x="6419850" y="5370513"/>
            <a:ext cx="14890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4" name="Freeform 10"/>
          <p:cNvSpPr>
            <a:spLocks/>
          </p:cNvSpPr>
          <p:nvPr/>
        </p:nvSpPr>
        <p:spPr bwMode="auto">
          <a:xfrm flipV="1">
            <a:off x="1057275" y="1979613"/>
            <a:ext cx="1800225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55" name="Freeform 11"/>
          <p:cNvSpPr>
            <a:spLocks/>
          </p:cNvSpPr>
          <p:nvPr/>
        </p:nvSpPr>
        <p:spPr bwMode="auto">
          <a:xfrm>
            <a:off x="1104900" y="3140075"/>
            <a:ext cx="1800225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56" name="Text Box 12"/>
          <p:cNvSpPr txBox="1">
            <a:spLocks noChangeArrowheads="1"/>
          </p:cNvSpPr>
          <p:nvPr/>
        </p:nvSpPr>
        <p:spPr bwMode="auto">
          <a:xfrm>
            <a:off x="1071563" y="3492500"/>
            <a:ext cx="3548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isACK(rcvpkt)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57" name="Line 13"/>
          <p:cNvSpPr>
            <a:spLocks noChangeShapeType="1"/>
          </p:cNvSpPr>
          <p:nvPr/>
        </p:nvSpPr>
        <p:spPr bwMode="auto">
          <a:xfrm>
            <a:off x="1173163" y="381635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8" name="Freeform 14"/>
          <p:cNvSpPr>
            <a:spLocks/>
          </p:cNvSpPr>
          <p:nvPr/>
        </p:nvSpPr>
        <p:spPr bwMode="auto">
          <a:xfrm>
            <a:off x="3252788" y="2286000"/>
            <a:ext cx="466725" cy="893763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59" name="Text Box 15"/>
          <p:cNvSpPr txBox="1">
            <a:spLocks noChangeArrowheads="1"/>
          </p:cNvSpPr>
          <p:nvPr/>
        </p:nvSpPr>
        <p:spPr bwMode="auto">
          <a:xfrm>
            <a:off x="3562350" y="2600325"/>
            <a:ext cx="1763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60" name="Text Box 16"/>
          <p:cNvSpPr txBox="1">
            <a:spLocks noChangeArrowheads="1"/>
          </p:cNvSpPr>
          <p:nvPr/>
        </p:nvSpPr>
        <p:spPr bwMode="auto">
          <a:xfrm>
            <a:off x="3536950" y="1925638"/>
            <a:ext cx="208597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isNAK(rcvpkt)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61" name="Line 17"/>
          <p:cNvSpPr>
            <a:spLocks noChangeShapeType="1"/>
          </p:cNvSpPr>
          <p:nvPr/>
        </p:nvSpPr>
        <p:spPr bwMode="auto">
          <a:xfrm>
            <a:off x="3656013" y="2600325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87762" name="Group 18"/>
          <p:cNvGrpSpPr>
            <a:grpSpLocks/>
          </p:cNvGrpSpPr>
          <p:nvPr/>
        </p:nvGrpSpPr>
        <p:grpSpPr bwMode="auto">
          <a:xfrm>
            <a:off x="6573838" y="2352675"/>
            <a:ext cx="1924050" cy="858838"/>
            <a:chOff x="2222" y="2660"/>
            <a:chExt cx="1212" cy="541"/>
          </a:xfrm>
        </p:grpSpPr>
        <p:sp>
          <p:nvSpPr>
            <p:cNvPr id="287763" name="Text Box 19"/>
            <p:cNvSpPr txBox="1">
              <a:spLocks noChangeArrowheads="1"/>
            </p:cNvSpPr>
            <p:nvPr/>
          </p:nvSpPr>
          <p:spPr bwMode="auto">
            <a:xfrm>
              <a:off x="2222" y="3039"/>
              <a:ext cx="1152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altLang="it-IT" b="0">
                  <a:latin typeface="Arial" pitchFamily="34" charset="0"/>
                </a:rPr>
                <a:t>udt_send(NAK)</a:t>
              </a:r>
              <a:endParaRPr lang="en-US" altLang="it-IT" b="0">
                <a:latin typeface="Times New Roman" pitchFamily="18" charset="0"/>
              </a:endParaRPr>
            </a:p>
          </p:txBody>
        </p:sp>
        <p:sp>
          <p:nvSpPr>
            <p:cNvPr id="287764" name="Text Box 20"/>
            <p:cNvSpPr txBox="1">
              <a:spLocks noChangeArrowheads="1"/>
            </p:cNvSpPr>
            <p:nvPr/>
          </p:nvSpPr>
          <p:spPr bwMode="auto">
            <a:xfrm>
              <a:off x="2225" y="2660"/>
              <a:ext cx="120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altLang="it-IT" b="0">
                  <a:latin typeface="Arial" pitchFamily="34" charset="0"/>
                </a:rPr>
                <a:t>rdt_rcv(rcvpkt) &amp;&amp; </a:t>
              </a:r>
            </a:p>
            <a:p>
              <a:pPr algn="l"/>
              <a:r>
                <a:rPr lang="en-US" altLang="it-IT" b="0">
                  <a:latin typeface="Arial" pitchFamily="34" charset="0"/>
                </a:rPr>
                <a:t>  corrupt(rcvpkt)</a:t>
              </a:r>
              <a:endParaRPr lang="en-US" altLang="it-IT" b="0">
                <a:latin typeface="Times New Roman" pitchFamily="18" charset="0"/>
              </a:endParaRPr>
            </a:p>
          </p:txBody>
        </p:sp>
        <p:sp>
          <p:nvSpPr>
            <p:cNvPr id="287765" name="Line 21"/>
            <p:cNvSpPr>
              <a:spLocks noChangeShapeType="1"/>
            </p:cNvSpPr>
            <p:nvPr/>
          </p:nvSpPr>
          <p:spPr bwMode="auto">
            <a:xfrm>
              <a:off x="2285" y="3040"/>
              <a:ext cx="6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7766" name="Group 22"/>
          <p:cNvGrpSpPr>
            <a:grpSpLocks/>
          </p:cNvGrpSpPr>
          <p:nvPr/>
        </p:nvGrpSpPr>
        <p:grpSpPr bwMode="auto">
          <a:xfrm>
            <a:off x="2292350" y="2222500"/>
            <a:ext cx="1074738" cy="962025"/>
            <a:chOff x="1540" y="2116"/>
            <a:chExt cx="677" cy="606"/>
          </a:xfrm>
        </p:grpSpPr>
        <p:sp>
          <p:nvSpPr>
            <p:cNvPr id="287767" name="Oval 23"/>
            <p:cNvSpPr>
              <a:spLocks noChangeArrowheads="1"/>
            </p:cNvSpPr>
            <p:nvPr/>
          </p:nvSpPr>
          <p:spPr bwMode="auto">
            <a:xfrm>
              <a:off x="1565" y="2116"/>
              <a:ext cx="621" cy="6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68" name="Text Box 24"/>
            <p:cNvSpPr txBox="1">
              <a:spLocks noChangeArrowheads="1"/>
            </p:cNvSpPr>
            <p:nvPr/>
          </p:nvSpPr>
          <p:spPr bwMode="auto">
            <a:xfrm>
              <a:off x="1540" y="2163"/>
              <a:ext cx="67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b="0">
                  <a:latin typeface="Arial" pitchFamily="34" charset="0"/>
                </a:rPr>
                <a:t>Attesa</a:t>
              </a:r>
              <a:br>
                <a:rPr lang="en-US" altLang="it-IT" b="0">
                  <a:latin typeface="Arial" pitchFamily="34" charset="0"/>
                </a:rPr>
              </a:br>
              <a:r>
                <a:rPr lang="en-US" altLang="it-IT" b="0">
                  <a:latin typeface="Arial" pitchFamily="34" charset="0"/>
                </a:rPr>
                <a:t>di ACK </a:t>
              </a:r>
              <a:br>
                <a:rPr lang="en-US" altLang="it-IT" b="0">
                  <a:latin typeface="Arial" pitchFamily="34" charset="0"/>
                </a:rPr>
              </a:br>
              <a:r>
                <a:rPr lang="en-US" altLang="it-IT" b="0">
                  <a:latin typeface="Arial" pitchFamily="34" charset="0"/>
                </a:rPr>
                <a:t>o NAK</a:t>
              </a:r>
              <a:endParaRPr lang="en-US" altLang="it-IT" b="0">
                <a:latin typeface="Times New Roman" pitchFamily="18" charset="0"/>
              </a:endParaRPr>
            </a:p>
          </p:txBody>
        </p:sp>
      </p:grpSp>
      <p:sp>
        <p:nvSpPr>
          <p:cNvPr id="287769" name="Line 25"/>
          <p:cNvSpPr>
            <a:spLocks noChangeShapeType="1"/>
          </p:cNvSpPr>
          <p:nvPr/>
        </p:nvSpPr>
        <p:spPr bwMode="auto">
          <a:xfrm>
            <a:off x="6334125" y="3497263"/>
            <a:ext cx="433388" cy="244475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70" name="Freeform 26"/>
          <p:cNvSpPr>
            <a:spLocks/>
          </p:cNvSpPr>
          <p:nvPr/>
        </p:nvSpPr>
        <p:spPr bwMode="auto">
          <a:xfrm>
            <a:off x="6672263" y="3148013"/>
            <a:ext cx="12573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72" name="Oval 28"/>
          <p:cNvSpPr>
            <a:spLocks noChangeArrowheads="1"/>
          </p:cNvSpPr>
          <p:nvPr/>
        </p:nvSpPr>
        <p:spPr bwMode="auto">
          <a:xfrm>
            <a:off x="6657975" y="3530600"/>
            <a:ext cx="1174750" cy="10287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73" name="Text Box 29"/>
          <p:cNvSpPr txBox="1">
            <a:spLocks noChangeArrowheads="1"/>
          </p:cNvSpPr>
          <p:nvPr/>
        </p:nvSpPr>
        <p:spPr bwMode="auto">
          <a:xfrm>
            <a:off x="6600825" y="3608388"/>
            <a:ext cx="131445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b="0">
                <a:latin typeface="Arial" pitchFamily="34" charset="0"/>
              </a:rPr>
              <a:t>Attesa di chiamata dal basso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74" name="Freeform 30"/>
          <p:cNvSpPr>
            <a:spLocks/>
          </p:cNvSpPr>
          <p:nvPr/>
        </p:nvSpPr>
        <p:spPr bwMode="auto">
          <a:xfrm flipV="1">
            <a:off x="6684963" y="4464050"/>
            <a:ext cx="12573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75" name="Text Box 31"/>
          <p:cNvSpPr txBox="1">
            <a:spLocks noChangeArrowheads="1"/>
          </p:cNvSpPr>
          <p:nvPr/>
        </p:nvSpPr>
        <p:spPr bwMode="auto">
          <a:xfrm>
            <a:off x="728663" y="4167188"/>
            <a:ext cx="14303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rgbClr val="FF0000"/>
                </a:solidFill>
              </a:rPr>
              <a:t>mittente</a:t>
            </a:r>
          </a:p>
        </p:txBody>
      </p:sp>
      <p:sp>
        <p:nvSpPr>
          <p:cNvPr id="287776" name="Text Box 32"/>
          <p:cNvSpPr txBox="1">
            <a:spLocks noChangeArrowheads="1"/>
          </p:cNvSpPr>
          <p:nvPr/>
        </p:nvSpPr>
        <p:spPr bwMode="auto">
          <a:xfrm>
            <a:off x="6838950" y="1479550"/>
            <a:ext cx="1525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rgbClr val="FF0000"/>
                </a:solidFill>
              </a:rPr>
              <a:t>ricevente</a:t>
            </a:r>
          </a:p>
        </p:txBody>
      </p:sp>
      <p:sp>
        <p:nvSpPr>
          <p:cNvPr id="287777" name="Line 33"/>
          <p:cNvSpPr>
            <a:spLocks noChangeShapeType="1"/>
          </p:cNvSpPr>
          <p:nvPr/>
        </p:nvSpPr>
        <p:spPr bwMode="auto">
          <a:xfrm>
            <a:off x="320675" y="2166938"/>
            <a:ext cx="433388" cy="244475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778" name="Text Box 34"/>
          <p:cNvSpPr txBox="1">
            <a:spLocks noChangeArrowheads="1"/>
          </p:cNvSpPr>
          <p:nvPr/>
        </p:nvSpPr>
        <p:spPr bwMode="auto">
          <a:xfrm>
            <a:off x="1031875" y="1212850"/>
            <a:ext cx="22558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7779" name="Text Box 35"/>
          <p:cNvSpPr txBox="1">
            <a:spLocks noChangeArrowheads="1"/>
          </p:cNvSpPr>
          <p:nvPr/>
        </p:nvSpPr>
        <p:spPr bwMode="auto">
          <a:xfrm>
            <a:off x="1462088" y="3786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4D7B77EC-D501-4903-911B-E66F5DD120BE}" type="slidenum">
              <a:rPr lang="en-US" altLang="it-IT"/>
              <a:pPr/>
              <a:t>28</a:t>
            </a:fld>
            <a:endParaRPr lang="en-US" altLang="it-IT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rdt2.0: operazione senza errori</a:t>
            </a:r>
            <a:endParaRPr lang="en-US" altLang="it-IT"/>
          </a:p>
        </p:txBody>
      </p:sp>
      <p:sp>
        <p:nvSpPr>
          <p:cNvPr id="288771" name="Oval 3"/>
          <p:cNvSpPr>
            <a:spLocks noChangeArrowheads="1"/>
          </p:cNvSpPr>
          <p:nvPr/>
        </p:nvSpPr>
        <p:spPr bwMode="auto">
          <a:xfrm>
            <a:off x="696913" y="2209800"/>
            <a:ext cx="985837" cy="962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595313" y="2319338"/>
            <a:ext cx="1200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chiamata dall’alto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1004888" y="1490663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snkpkt = make_pkt(data, checksum)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774" name="Line 6"/>
          <p:cNvSpPr>
            <a:spLocks noChangeShapeType="1"/>
          </p:cNvSpPr>
          <p:nvPr/>
        </p:nvSpPr>
        <p:spPr bwMode="auto">
          <a:xfrm>
            <a:off x="1109663" y="1535113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775" name="Text Box 7"/>
          <p:cNvSpPr txBox="1">
            <a:spLocks noChangeArrowheads="1"/>
          </p:cNvSpPr>
          <p:nvPr/>
        </p:nvSpPr>
        <p:spPr bwMode="auto">
          <a:xfrm>
            <a:off x="6319838" y="5314950"/>
            <a:ext cx="2143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extract(rcvpkt,data)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deliver_data(data)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udt_send(ACK)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776" name="Text Box 8"/>
          <p:cNvSpPr txBox="1">
            <a:spLocks noChangeArrowheads="1"/>
          </p:cNvSpPr>
          <p:nvPr/>
        </p:nvSpPr>
        <p:spPr bwMode="auto">
          <a:xfrm>
            <a:off x="6297613" y="4781550"/>
            <a:ext cx="2157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notcorrupt(rcvpkt)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777" name="Line 9"/>
          <p:cNvSpPr>
            <a:spLocks noChangeShapeType="1"/>
          </p:cNvSpPr>
          <p:nvPr/>
        </p:nvSpPr>
        <p:spPr bwMode="auto">
          <a:xfrm>
            <a:off x="6419850" y="5370513"/>
            <a:ext cx="14890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778" name="Freeform 10"/>
          <p:cNvSpPr>
            <a:spLocks/>
          </p:cNvSpPr>
          <p:nvPr/>
        </p:nvSpPr>
        <p:spPr bwMode="auto">
          <a:xfrm flipV="1">
            <a:off x="1057275" y="1979613"/>
            <a:ext cx="1800225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8779" name="Freeform 11"/>
          <p:cNvSpPr>
            <a:spLocks/>
          </p:cNvSpPr>
          <p:nvPr/>
        </p:nvSpPr>
        <p:spPr bwMode="auto">
          <a:xfrm>
            <a:off x="1104900" y="3140075"/>
            <a:ext cx="1800225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1071563" y="3492500"/>
            <a:ext cx="3548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isACK(rcvpkt)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781" name="Line 13"/>
          <p:cNvSpPr>
            <a:spLocks noChangeShapeType="1"/>
          </p:cNvSpPr>
          <p:nvPr/>
        </p:nvSpPr>
        <p:spPr bwMode="auto">
          <a:xfrm>
            <a:off x="1173163" y="381635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782" name="Freeform 14"/>
          <p:cNvSpPr>
            <a:spLocks/>
          </p:cNvSpPr>
          <p:nvPr/>
        </p:nvSpPr>
        <p:spPr bwMode="auto">
          <a:xfrm>
            <a:off x="3252788" y="2286000"/>
            <a:ext cx="466725" cy="893763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8783" name="Text Box 15"/>
          <p:cNvSpPr txBox="1">
            <a:spLocks noChangeArrowheads="1"/>
          </p:cNvSpPr>
          <p:nvPr/>
        </p:nvSpPr>
        <p:spPr bwMode="auto">
          <a:xfrm>
            <a:off x="3562350" y="2600325"/>
            <a:ext cx="1763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784" name="Text Box 16"/>
          <p:cNvSpPr txBox="1">
            <a:spLocks noChangeArrowheads="1"/>
          </p:cNvSpPr>
          <p:nvPr/>
        </p:nvSpPr>
        <p:spPr bwMode="auto">
          <a:xfrm>
            <a:off x="3536950" y="1925638"/>
            <a:ext cx="208597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isNAK(rcvpkt)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785" name="Line 17"/>
          <p:cNvSpPr>
            <a:spLocks noChangeShapeType="1"/>
          </p:cNvSpPr>
          <p:nvPr/>
        </p:nvSpPr>
        <p:spPr bwMode="auto">
          <a:xfrm>
            <a:off x="3656013" y="2600325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88786" name="Group 18"/>
          <p:cNvGrpSpPr>
            <a:grpSpLocks/>
          </p:cNvGrpSpPr>
          <p:nvPr/>
        </p:nvGrpSpPr>
        <p:grpSpPr bwMode="auto">
          <a:xfrm>
            <a:off x="6573838" y="2352675"/>
            <a:ext cx="1924050" cy="858838"/>
            <a:chOff x="2222" y="2660"/>
            <a:chExt cx="1212" cy="541"/>
          </a:xfrm>
        </p:grpSpPr>
        <p:sp>
          <p:nvSpPr>
            <p:cNvPr id="288787" name="Text Box 19"/>
            <p:cNvSpPr txBox="1">
              <a:spLocks noChangeArrowheads="1"/>
            </p:cNvSpPr>
            <p:nvPr/>
          </p:nvSpPr>
          <p:spPr bwMode="auto">
            <a:xfrm>
              <a:off x="2222" y="3039"/>
              <a:ext cx="1152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altLang="it-IT" b="0">
                  <a:latin typeface="Arial" pitchFamily="34" charset="0"/>
                </a:rPr>
                <a:t>udt_send(NAK)</a:t>
              </a:r>
              <a:endParaRPr lang="en-US" altLang="it-IT" b="0">
                <a:latin typeface="Times New Roman" pitchFamily="18" charset="0"/>
              </a:endParaRPr>
            </a:p>
          </p:txBody>
        </p:sp>
        <p:sp>
          <p:nvSpPr>
            <p:cNvPr id="288788" name="Text Box 20"/>
            <p:cNvSpPr txBox="1">
              <a:spLocks noChangeArrowheads="1"/>
            </p:cNvSpPr>
            <p:nvPr/>
          </p:nvSpPr>
          <p:spPr bwMode="auto">
            <a:xfrm>
              <a:off x="2225" y="2660"/>
              <a:ext cx="120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altLang="it-IT" b="0">
                  <a:latin typeface="Arial" pitchFamily="34" charset="0"/>
                </a:rPr>
                <a:t>rdt_rcv(rcvpkt) &amp;&amp; </a:t>
              </a:r>
            </a:p>
            <a:p>
              <a:pPr algn="l"/>
              <a:r>
                <a:rPr lang="en-US" altLang="it-IT" b="0">
                  <a:latin typeface="Arial" pitchFamily="34" charset="0"/>
                </a:rPr>
                <a:t>  corrupt(rcvpkt)</a:t>
              </a:r>
              <a:endParaRPr lang="en-US" altLang="it-IT" b="0">
                <a:latin typeface="Times New Roman" pitchFamily="18" charset="0"/>
              </a:endParaRPr>
            </a:p>
          </p:txBody>
        </p:sp>
        <p:sp>
          <p:nvSpPr>
            <p:cNvPr id="288789" name="Line 21"/>
            <p:cNvSpPr>
              <a:spLocks noChangeShapeType="1"/>
            </p:cNvSpPr>
            <p:nvPr/>
          </p:nvSpPr>
          <p:spPr bwMode="auto">
            <a:xfrm>
              <a:off x="2285" y="3040"/>
              <a:ext cx="6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8790" name="Group 22"/>
          <p:cNvGrpSpPr>
            <a:grpSpLocks/>
          </p:cNvGrpSpPr>
          <p:nvPr/>
        </p:nvGrpSpPr>
        <p:grpSpPr bwMode="auto">
          <a:xfrm>
            <a:off x="2292350" y="2247900"/>
            <a:ext cx="1074738" cy="962025"/>
            <a:chOff x="1540" y="2116"/>
            <a:chExt cx="677" cy="606"/>
          </a:xfrm>
        </p:grpSpPr>
        <p:sp>
          <p:nvSpPr>
            <p:cNvPr id="288791" name="Oval 23"/>
            <p:cNvSpPr>
              <a:spLocks noChangeArrowheads="1"/>
            </p:cNvSpPr>
            <p:nvPr/>
          </p:nvSpPr>
          <p:spPr bwMode="auto">
            <a:xfrm>
              <a:off x="1565" y="2116"/>
              <a:ext cx="621" cy="6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792" name="Text Box 24"/>
            <p:cNvSpPr txBox="1">
              <a:spLocks noChangeArrowheads="1"/>
            </p:cNvSpPr>
            <p:nvPr/>
          </p:nvSpPr>
          <p:spPr bwMode="auto">
            <a:xfrm>
              <a:off x="1540" y="2163"/>
              <a:ext cx="67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400" b="0">
                  <a:latin typeface="Arial" pitchFamily="34" charset="0"/>
                </a:rPr>
                <a:t>Attesa</a:t>
              </a:r>
              <a:br>
                <a:rPr lang="en-US" altLang="it-IT" sz="1400" b="0">
                  <a:latin typeface="Arial" pitchFamily="34" charset="0"/>
                </a:rPr>
              </a:br>
              <a:r>
                <a:rPr lang="en-US" altLang="it-IT" sz="1400" b="0">
                  <a:latin typeface="Arial" pitchFamily="34" charset="0"/>
                </a:rPr>
                <a:t>di ACK</a:t>
              </a:r>
              <a:br>
                <a:rPr lang="en-US" altLang="it-IT" sz="1400" b="0">
                  <a:latin typeface="Arial" pitchFamily="34" charset="0"/>
                </a:rPr>
              </a:br>
              <a:r>
                <a:rPr lang="en-US" altLang="it-IT" sz="1400" b="0">
                  <a:latin typeface="Arial" pitchFamily="34" charset="0"/>
                </a:rPr>
                <a:t>o NAK</a:t>
              </a:r>
              <a:endParaRPr lang="en-US" altLang="it-IT" sz="1400" b="0">
                <a:latin typeface="Times New Roman" pitchFamily="18" charset="0"/>
              </a:endParaRPr>
            </a:p>
          </p:txBody>
        </p:sp>
      </p:grpSp>
      <p:sp>
        <p:nvSpPr>
          <p:cNvPr id="288793" name="Freeform 25"/>
          <p:cNvSpPr>
            <a:spLocks/>
          </p:cNvSpPr>
          <p:nvPr/>
        </p:nvSpPr>
        <p:spPr bwMode="auto">
          <a:xfrm>
            <a:off x="6672263" y="3148013"/>
            <a:ext cx="12573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8794" name="Oval 26"/>
          <p:cNvSpPr>
            <a:spLocks noChangeArrowheads="1"/>
          </p:cNvSpPr>
          <p:nvPr/>
        </p:nvSpPr>
        <p:spPr bwMode="auto">
          <a:xfrm>
            <a:off x="6764338" y="3568700"/>
            <a:ext cx="985837" cy="962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795" name="Text Box 27"/>
          <p:cNvSpPr txBox="1">
            <a:spLocks noChangeArrowheads="1"/>
          </p:cNvSpPr>
          <p:nvPr/>
        </p:nvSpPr>
        <p:spPr bwMode="auto">
          <a:xfrm>
            <a:off x="6677025" y="3652838"/>
            <a:ext cx="1200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</a:t>
            </a:r>
            <a:br>
              <a:rPr lang="en-US" altLang="it-IT" sz="1400" b="0">
                <a:latin typeface="Arial" pitchFamily="34" charset="0"/>
              </a:rPr>
            </a:br>
            <a:r>
              <a:rPr lang="en-US" altLang="it-IT" sz="1400" b="0">
                <a:latin typeface="Arial" pitchFamily="34" charset="0"/>
              </a:rPr>
              <a:t>di chiamata dal basso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88796" name="Freeform 28"/>
          <p:cNvSpPr>
            <a:spLocks/>
          </p:cNvSpPr>
          <p:nvPr/>
        </p:nvSpPr>
        <p:spPr bwMode="auto">
          <a:xfrm flipV="1">
            <a:off x="6684963" y="4464050"/>
            <a:ext cx="12573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88797" name="Group 29"/>
          <p:cNvGrpSpPr>
            <a:grpSpLocks/>
          </p:cNvGrpSpPr>
          <p:nvPr/>
        </p:nvGrpSpPr>
        <p:grpSpPr bwMode="auto">
          <a:xfrm>
            <a:off x="349250" y="2166938"/>
            <a:ext cx="1333500" cy="1004887"/>
            <a:chOff x="220" y="1365"/>
            <a:chExt cx="840" cy="633"/>
          </a:xfrm>
        </p:grpSpPr>
        <p:sp>
          <p:nvSpPr>
            <p:cNvPr id="288798" name="Line 30"/>
            <p:cNvSpPr>
              <a:spLocks noChangeShapeType="1"/>
            </p:cNvSpPr>
            <p:nvPr/>
          </p:nvSpPr>
          <p:spPr bwMode="auto">
            <a:xfrm>
              <a:off x="220" y="1365"/>
              <a:ext cx="273" cy="1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799" name="Oval 31"/>
            <p:cNvSpPr>
              <a:spLocks noChangeArrowheads="1"/>
            </p:cNvSpPr>
            <p:nvPr/>
          </p:nvSpPr>
          <p:spPr bwMode="auto">
            <a:xfrm>
              <a:off x="439" y="1392"/>
              <a:ext cx="621" cy="60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8800" name="Group 32"/>
          <p:cNvGrpSpPr>
            <a:grpSpLocks/>
          </p:cNvGrpSpPr>
          <p:nvPr/>
        </p:nvGrpSpPr>
        <p:grpSpPr bwMode="auto">
          <a:xfrm>
            <a:off x="6334125" y="3497263"/>
            <a:ext cx="1414463" cy="1033462"/>
            <a:chOff x="3990" y="2203"/>
            <a:chExt cx="891" cy="651"/>
          </a:xfrm>
        </p:grpSpPr>
        <p:sp>
          <p:nvSpPr>
            <p:cNvPr id="288801" name="Line 33"/>
            <p:cNvSpPr>
              <a:spLocks noChangeShapeType="1"/>
            </p:cNvSpPr>
            <p:nvPr/>
          </p:nvSpPr>
          <p:spPr bwMode="auto">
            <a:xfrm>
              <a:off x="3990" y="2203"/>
              <a:ext cx="273" cy="1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802" name="Oval 34"/>
            <p:cNvSpPr>
              <a:spLocks noChangeArrowheads="1"/>
            </p:cNvSpPr>
            <p:nvPr/>
          </p:nvSpPr>
          <p:spPr bwMode="auto">
            <a:xfrm>
              <a:off x="4260" y="2248"/>
              <a:ext cx="621" cy="60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8803" name="Text Box 35"/>
          <p:cNvSpPr txBox="1">
            <a:spLocks noChangeArrowheads="1"/>
          </p:cNvSpPr>
          <p:nvPr/>
        </p:nvSpPr>
        <p:spPr bwMode="auto">
          <a:xfrm>
            <a:off x="1030288" y="1200150"/>
            <a:ext cx="22558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8804" name="Line 36"/>
          <p:cNvSpPr>
            <a:spLocks noChangeShapeType="1"/>
          </p:cNvSpPr>
          <p:nvPr/>
        </p:nvSpPr>
        <p:spPr bwMode="auto">
          <a:xfrm>
            <a:off x="1011238" y="1289050"/>
            <a:ext cx="12700" cy="7477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8805" name="Freeform 37"/>
          <p:cNvSpPr>
            <a:spLocks/>
          </p:cNvSpPr>
          <p:nvPr/>
        </p:nvSpPr>
        <p:spPr bwMode="auto">
          <a:xfrm>
            <a:off x="1011238" y="2006600"/>
            <a:ext cx="6697662" cy="3060700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1003" y="0"/>
              </a:cxn>
              <a:cxn ang="0">
                <a:pos x="3387" y="1928"/>
              </a:cxn>
              <a:cxn ang="0">
                <a:pos x="4219" y="1928"/>
              </a:cxn>
            </a:cxnLst>
            <a:rect l="0" t="0" r="r" b="b"/>
            <a:pathLst>
              <a:path w="4219" h="1928">
                <a:moveTo>
                  <a:pt x="0" y="10"/>
                </a:moveTo>
                <a:lnTo>
                  <a:pt x="1003" y="0"/>
                </a:lnTo>
                <a:lnTo>
                  <a:pt x="3387" y="1928"/>
                </a:lnTo>
                <a:lnTo>
                  <a:pt x="4219" y="192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88806" name="Group 38"/>
          <p:cNvGrpSpPr>
            <a:grpSpLocks/>
          </p:cNvGrpSpPr>
          <p:nvPr/>
        </p:nvGrpSpPr>
        <p:grpSpPr bwMode="auto">
          <a:xfrm>
            <a:off x="347663" y="2166938"/>
            <a:ext cx="1333500" cy="1004887"/>
            <a:chOff x="220" y="1365"/>
            <a:chExt cx="840" cy="633"/>
          </a:xfrm>
        </p:grpSpPr>
        <p:sp>
          <p:nvSpPr>
            <p:cNvPr id="288807" name="Line 39"/>
            <p:cNvSpPr>
              <a:spLocks noChangeShapeType="1"/>
            </p:cNvSpPr>
            <p:nvPr/>
          </p:nvSpPr>
          <p:spPr bwMode="auto">
            <a:xfrm>
              <a:off x="220" y="1365"/>
              <a:ext cx="273" cy="15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808" name="Oval 40"/>
            <p:cNvSpPr>
              <a:spLocks noChangeArrowheads="1"/>
            </p:cNvSpPr>
            <p:nvPr/>
          </p:nvSpPr>
          <p:spPr bwMode="auto">
            <a:xfrm>
              <a:off x="439" y="1392"/>
              <a:ext cx="621" cy="606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8809" name="Oval 41"/>
          <p:cNvSpPr>
            <a:spLocks noChangeArrowheads="1"/>
          </p:cNvSpPr>
          <p:nvPr/>
        </p:nvSpPr>
        <p:spPr bwMode="auto">
          <a:xfrm>
            <a:off x="2332038" y="2222500"/>
            <a:ext cx="985837" cy="9620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810" name="Line 42"/>
          <p:cNvSpPr>
            <a:spLocks noChangeShapeType="1"/>
          </p:cNvSpPr>
          <p:nvPr/>
        </p:nvSpPr>
        <p:spPr bwMode="auto">
          <a:xfrm flipH="1">
            <a:off x="6261100" y="4902200"/>
            <a:ext cx="12700" cy="1193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8811" name="Freeform 43"/>
          <p:cNvSpPr>
            <a:spLocks/>
          </p:cNvSpPr>
          <p:nvPr/>
        </p:nvSpPr>
        <p:spPr bwMode="auto">
          <a:xfrm>
            <a:off x="1155700" y="3886200"/>
            <a:ext cx="6667500" cy="2260600"/>
          </a:xfrm>
          <a:custGeom>
            <a:avLst/>
            <a:gdLst/>
            <a:ahLst/>
            <a:cxnLst>
              <a:cxn ang="0">
                <a:pos x="4200" y="1424"/>
              </a:cxn>
              <a:cxn ang="0">
                <a:pos x="3224" y="1424"/>
              </a:cxn>
              <a:cxn ang="0">
                <a:pos x="1880" y="0"/>
              </a:cxn>
              <a:cxn ang="0">
                <a:pos x="0" y="0"/>
              </a:cxn>
            </a:cxnLst>
            <a:rect l="0" t="0" r="r" b="b"/>
            <a:pathLst>
              <a:path w="4200" h="1424">
                <a:moveTo>
                  <a:pt x="4200" y="1424"/>
                </a:moveTo>
                <a:lnTo>
                  <a:pt x="3224" y="1424"/>
                </a:lnTo>
                <a:lnTo>
                  <a:pt x="1880" y="0"/>
                </a:ln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88812" name="Group 44"/>
          <p:cNvGrpSpPr>
            <a:grpSpLocks/>
          </p:cNvGrpSpPr>
          <p:nvPr/>
        </p:nvGrpSpPr>
        <p:grpSpPr bwMode="auto">
          <a:xfrm>
            <a:off x="347663" y="2166938"/>
            <a:ext cx="1333500" cy="1004887"/>
            <a:chOff x="220" y="1365"/>
            <a:chExt cx="840" cy="633"/>
          </a:xfrm>
        </p:grpSpPr>
        <p:sp>
          <p:nvSpPr>
            <p:cNvPr id="288813" name="Line 45"/>
            <p:cNvSpPr>
              <a:spLocks noChangeShapeType="1"/>
            </p:cNvSpPr>
            <p:nvPr/>
          </p:nvSpPr>
          <p:spPr bwMode="auto">
            <a:xfrm>
              <a:off x="220" y="1365"/>
              <a:ext cx="273" cy="15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814" name="Oval 46"/>
            <p:cNvSpPr>
              <a:spLocks noChangeArrowheads="1"/>
            </p:cNvSpPr>
            <p:nvPr/>
          </p:nvSpPr>
          <p:spPr bwMode="auto">
            <a:xfrm>
              <a:off x="439" y="1392"/>
              <a:ext cx="621" cy="60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8815" name="Oval 47"/>
          <p:cNvSpPr>
            <a:spLocks noChangeArrowheads="1"/>
          </p:cNvSpPr>
          <p:nvPr/>
        </p:nvSpPr>
        <p:spPr bwMode="auto">
          <a:xfrm>
            <a:off x="2328863" y="2227263"/>
            <a:ext cx="985837" cy="9620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8816" name="Text Box 48"/>
          <p:cNvSpPr txBox="1">
            <a:spLocks noChangeArrowheads="1"/>
          </p:cNvSpPr>
          <p:nvPr/>
        </p:nvSpPr>
        <p:spPr bwMode="auto">
          <a:xfrm>
            <a:off x="1409700" y="3854450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8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8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8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8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888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888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888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888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28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804" grpId="0" animBg="1"/>
      <p:bldP spid="288805" grpId="0" animBg="1"/>
      <p:bldP spid="288809" grpId="0" animBg="1"/>
      <p:bldP spid="288810" grpId="0" animBg="1"/>
      <p:bldP spid="288811" grpId="0" animBg="1"/>
      <p:bldP spid="288815" grpId="0" animBg="1"/>
      <p:bldP spid="288815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3A1BD80-8926-41FB-8675-66E1075C63B1}" type="slidenum">
              <a:rPr lang="en-US" altLang="it-IT"/>
              <a:pPr/>
              <a:t>29</a:t>
            </a:fld>
            <a:endParaRPr lang="en-US" altLang="it-IT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rdt2.0: scenario di errore</a:t>
            </a:r>
            <a:endParaRPr lang="en-US" altLang="it-IT"/>
          </a:p>
        </p:txBody>
      </p:sp>
      <p:sp>
        <p:nvSpPr>
          <p:cNvPr id="289795" name="Oval 3"/>
          <p:cNvSpPr>
            <a:spLocks noChangeArrowheads="1"/>
          </p:cNvSpPr>
          <p:nvPr/>
        </p:nvSpPr>
        <p:spPr bwMode="auto">
          <a:xfrm>
            <a:off x="696913" y="2209800"/>
            <a:ext cx="985837" cy="962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595313" y="2293938"/>
            <a:ext cx="1200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chiamata dall’alto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89797" name="Text Box 5"/>
          <p:cNvSpPr txBox="1">
            <a:spLocks noChangeArrowheads="1"/>
          </p:cNvSpPr>
          <p:nvPr/>
        </p:nvSpPr>
        <p:spPr bwMode="auto">
          <a:xfrm>
            <a:off x="1004888" y="1490663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snkpkt = make_pkt(data, checksum)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798" name="Line 6"/>
          <p:cNvSpPr>
            <a:spLocks noChangeShapeType="1"/>
          </p:cNvSpPr>
          <p:nvPr/>
        </p:nvSpPr>
        <p:spPr bwMode="auto">
          <a:xfrm>
            <a:off x="1109663" y="1535113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799" name="Text Box 7"/>
          <p:cNvSpPr txBox="1">
            <a:spLocks noChangeArrowheads="1"/>
          </p:cNvSpPr>
          <p:nvPr/>
        </p:nvSpPr>
        <p:spPr bwMode="auto">
          <a:xfrm>
            <a:off x="6319838" y="5314950"/>
            <a:ext cx="2143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extract(rcvpkt,data)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deliver_data(data)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udt_send(ACK)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800" name="Text Box 8"/>
          <p:cNvSpPr txBox="1">
            <a:spLocks noChangeArrowheads="1"/>
          </p:cNvSpPr>
          <p:nvPr/>
        </p:nvSpPr>
        <p:spPr bwMode="auto">
          <a:xfrm>
            <a:off x="6297613" y="4781550"/>
            <a:ext cx="2157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notcorrupt(rcvpkt)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>
            <a:off x="6419850" y="5370513"/>
            <a:ext cx="14890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802" name="Freeform 10"/>
          <p:cNvSpPr>
            <a:spLocks/>
          </p:cNvSpPr>
          <p:nvPr/>
        </p:nvSpPr>
        <p:spPr bwMode="auto">
          <a:xfrm flipV="1">
            <a:off x="1057275" y="1979613"/>
            <a:ext cx="1800225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9803" name="Freeform 11"/>
          <p:cNvSpPr>
            <a:spLocks/>
          </p:cNvSpPr>
          <p:nvPr/>
        </p:nvSpPr>
        <p:spPr bwMode="auto">
          <a:xfrm>
            <a:off x="1104900" y="3140075"/>
            <a:ext cx="1800225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9804" name="Text Box 12"/>
          <p:cNvSpPr txBox="1">
            <a:spLocks noChangeArrowheads="1"/>
          </p:cNvSpPr>
          <p:nvPr/>
        </p:nvSpPr>
        <p:spPr bwMode="auto">
          <a:xfrm>
            <a:off x="1071563" y="3492500"/>
            <a:ext cx="354806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isACK(rcvpkt)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805" name="Line 13"/>
          <p:cNvSpPr>
            <a:spLocks noChangeShapeType="1"/>
          </p:cNvSpPr>
          <p:nvPr/>
        </p:nvSpPr>
        <p:spPr bwMode="auto">
          <a:xfrm>
            <a:off x="1173163" y="381635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806" name="Freeform 14"/>
          <p:cNvSpPr>
            <a:spLocks/>
          </p:cNvSpPr>
          <p:nvPr/>
        </p:nvSpPr>
        <p:spPr bwMode="auto">
          <a:xfrm>
            <a:off x="3252788" y="2286000"/>
            <a:ext cx="466725" cy="893763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9807" name="Text Box 15"/>
          <p:cNvSpPr txBox="1">
            <a:spLocks noChangeArrowheads="1"/>
          </p:cNvSpPr>
          <p:nvPr/>
        </p:nvSpPr>
        <p:spPr bwMode="auto">
          <a:xfrm>
            <a:off x="3562350" y="2600325"/>
            <a:ext cx="1763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808" name="Text Box 16"/>
          <p:cNvSpPr txBox="1">
            <a:spLocks noChangeArrowheads="1"/>
          </p:cNvSpPr>
          <p:nvPr/>
        </p:nvSpPr>
        <p:spPr bwMode="auto">
          <a:xfrm>
            <a:off x="3536950" y="1925638"/>
            <a:ext cx="208597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isNAK(rcvpkt)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809" name="Line 17"/>
          <p:cNvSpPr>
            <a:spLocks noChangeShapeType="1"/>
          </p:cNvSpPr>
          <p:nvPr/>
        </p:nvSpPr>
        <p:spPr bwMode="auto">
          <a:xfrm>
            <a:off x="3656013" y="2600325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89810" name="Group 18"/>
          <p:cNvGrpSpPr>
            <a:grpSpLocks/>
          </p:cNvGrpSpPr>
          <p:nvPr/>
        </p:nvGrpSpPr>
        <p:grpSpPr bwMode="auto">
          <a:xfrm>
            <a:off x="6573838" y="2352675"/>
            <a:ext cx="1924050" cy="858838"/>
            <a:chOff x="2222" y="2660"/>
            <a:chExt cx="1212" cy="541"/>
          </a:xfrm>
        </p:grpSpPr>
        <p:sp>
          <p:nvSpPr>
            <p:cNvPr id="289811" name="Text Box 19"/>
            <p:cNvSpPr txBox="1">
              <a:spLocks noChangeArrowheads="1"/>
            </p:cNvSpPr>
            <p:nvPr/>
          </p:nvSpPr>
          <p:spPr bwMode="auto">
            <a:xfrm>
              <a:off x="2222" y="3039"/>
              <a:ext cx="1152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altLang="it-IT" b="0">
                  <a:latin typeface="Arial" pitchFamily="34" charset="0"/>
                </a:rPr>
                <a:t>udt_send(NAK)</a:t>
              </a:r>
              <a:endParaRPr lang="en-US" altLang="it-IT" b="0">
                <a:latin typeface="Times New Roman" pitchFamily="18" charset="0"/>
              </a:endParaRPr>
            </a:p>
          </p:txBody>
        </p:sp>
        <p:sp>
          <p:nvSpPr>
            <p:cNvPr id="289812" name="Text Box 20"/>
            <p:cNvSpPr txBox="1">
              <a:spLocks noChangeArrowheads="1"/>
            </p:cNvSpPr>
            <p:nvPr/>
          </p:nvSpPr>
          <p:spPr bwMode="auto">
            <a:xfrm>
              <a:off x="2225" y="2660"/>
              <a:ext cx="120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altLang="it-IT" b="0">
                  <a:latin typeface="Arial" pitchFamily="34" charset="0"/>
                </a:rPr>
                <a:t>rdt_rcv(rcvpkt) &amp;&amp; </a:t>
              </a:r>
            </a:p>
            <a:p>
              <a:pPr algn="l"/>
              <a:r>
                <a:rPr lang="en-US" altLang="it-IT" b="0">
                  <a:latin typeface="Arial" pitchFamily="34" charset="0"/>
                </a:rPr>
                <a:t>  corrupt(rcvpkt)</a:t>
              </a:r>
              <a:endParaRPr lang="en-US" altLang="it-IT" b="0">
                <a:latin typeface="Times New Roman" pitchFamily="18" charset="0"/>
              </a:endParaRPr>
            </a:p>
          </p:txBody>
        </p:sp>
        <p:sp>
          <p:nvSpPr>
            <p:cNvPr id="289813" name="Line 21"/>
            <p:cNvSpPr>
              <a:spLocks noChangeShapeType="1"/>
            </p:cNvSpPr>
            <p:nvPr/>
          </p:nvSpPr>
          <p:spPr bwMode="auto">
            <a:xfrm>
              <a:off x="2285" y="3040"/>
              <a:ext cx="6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9814" name="Group 22"/>
          <p:cNvGrpSpPr>
            <a:grpSpLocks/>
          </p:cNvGrpSpPr>
          <p:nvPr/>
        </p:nvGrpSpPr>
        <p:grpSpPr bwMode="auto">
          <a:xfrm>
            <a:off x="2292350" y="2222500"/>
            <a:ext cx="1074738" cy="962025"/>
            <a:chOff x="1540" y="2116"/>
            <a:chExt cx="677" cy="606"/>
          </a:xfrm>
        </p:grpSpPr>
        <p:sp>
          <p:nvSpPr>
            <p:cNvPr id="289815" name="Oval 23"/>
            <p:cNvSpPr>
              <a:spLocks noChangeArrowheads="1"/>
            </p:cNvSpPr>
            <p:nvPr/>
          </p:nvSpPr>
          <p:spPr bwMode="auto">
            <a:xfrm>
              <a:off x="1565" y="2116"/>
              <a:ext cx="621" cy="6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816" name="Text Box 24"/>
            <p:cNvSpPr txBox="1">
              <a:spLocks noChangeArrowheads="1"/>
            </p:cNvSpPr>
            <p:nvPr/>
          </p:nvSpPr>
          <p:spPr bwMode="auto">
            <a:xfrm>
              <a:off x="1540" y="2163"/>
              <a:ext cx="67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400" b="0">
                  <a:latin typeface="Arial" pitchFamily="34" charset="0"/>
                </a:rPr>
                <a:t>Attesa</a:t>
              </a:r>
              <a:br>
                <a:rPr lang="en-US" altLang="it-IT" sz="1400" b="0">
                  <a:latin typeface="Arial" pitchFamily="34" charset="0"/>
                </a:rPr>
              </a:br>
              <a:r>
                <a:rPr lang="en-US" altLang="it-IT" sz="1400" b="0">
                  <a:latin typeface="Arial" pitchFamily="34" charset="0"/>
                </a:rPr>
                <a:t>di ACK</a:t>
              </a:r>
              <a:br>
                <a:rPr lang="en-US" altLang="it-IT" sz="1400" b="0">
                  <a:latin typeface="Arial" pitchFamily="34" charset="0"/>
                </a:rPr>
              </a:br>
              <a:r>
                <a:rPr lang="en-US" altLang="it-IT" sz="1400" b="0">
                  <a:latin typeface="Arial" pitchFamily="34" charset="0"/>
                </a:rPr>
                <a:t>o NAK</a:t>
              </a:r>
              <a:endParaRPr lang="en-US" altLang="it-IT" sz="1400" b="0">
                <a:latin typeface="Times New Roman" pitchFamily="18" charset="0"/>
              </a:endParaRPr>
            </a:p>
          </p:txBody>
        </p:sp>
      </p:grpSp>
      <p:sp>
        <p:nvSpPr>
          <p:cNvPr id="289817" name="Freeform 25"/>
          <p:cNvSpPr>
            <a:spLocks/>
          </p:cNvSpPr>
          <p:nvPr/>
        </p:nvSpPr>
        <p:spPr bwMode="auto">
          <a:xfrm>
            <a:off x="6672263" y="3148013"/>
            <a:ext cx="12573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9818" name="Oval 26"/>
          <p:cNvSpPr>
            <a:spLocks noChangeArrowheads="1"/>
          </p:cNvSpPr>
          <p:nvPr/>
        </p:nvSpPr>
        <p:spPr bwMode="auto">
          <a:xfrm>
            <a:off x="6764338" y="3568700"/>
            <a:ext cx="985837" cy="962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819" name="Text Box 27"/>
          <p:cNvSpPr txBox="1">
            <a:spLocks noChangeArrowheads="1"/>
          </p:cNvSpPr>
          <p:nvPr/>
        </p:nvSpPr>
        <p:spPr bwMode="auto">
          <a:xfrm>
            <a:off x="6677025" y="3665538"/>
            <a:ext cx="1200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chiamata</a:t>
            </a:r>
            <a:br>
              <a:rPr lang="en-US" altLang="it-IT" sz="1400" b="0">
                <a:latin typeface="Arial" pitchFamily="34" charset="0"/>
              </a:rPr>
            </a:br>
            <a:r>
              <a:rPr lang="en-US" altLang="it-IT" sz="1400" b="0">
                <a:latin typeface="Arial" pitchFamily="34" charset="0"/>
              </a:rPr>
              <a:t>dal basso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89820" name="Freeform 28"/>
          <p:cNvSpPr>
            <a:spLocks/>
          </p:cNvSpPr>
          <p:nvPr/>
        </p:nvSpPr>
        <p:spPr bwMode="auto">
          <a:xfrm flipV="1">
            <a:off x="6684963" y="4464050"/>
            <a:ext cx="12573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89821" name="Group 29"/>
          <p:cNvGrpSpPr>
            <a:grpSpLocks/>
          </p:cNvGrpSpPr>
          <p:nvPr/>
        </p:nvGrpSpPr>
        <p:grpSpPr bwMode="auto">
          <a:xfrm>
            <a:off x="349250" y="2166938"/>
            <a:ext cx="1333500" cy="1004887"/>
            <a:chOff x="220" y="1365"/>
            <a:chExt cx="840" cy="633"/>
          </a:xfrm>
        </p:grpSpPr>
        <p:sp>
          <p:nvSpPr>
            <p:cNvPr id="289822" name="Line 30"/>
            <p:cNvSpPr>
              <a:spLocks noChangeShapeType="1"/>
            </p:cNvSpPr>
            <p:nvPr/>
          </p:nvSpPr>
          <p:spPr bwMode="auto">
            <a:xfrm>
              <a:off x="220" y="1365"/>
              <a:ext cx="273" cy="1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823" name="Oval 31"/>
            <p:cNvSpPr>
              <a:spLocks noChangeArrowheads="1"/>
            </p:cNvSpPr>
            <p:nvPr/>
          </p:nvSpPr>
          <p:spPr bwMode="auto">
            <a:xfrm>
              <a:off x="439" y="1392"/>
              <a:ext cx="621" cy="60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9824" name="Group 32"/>
          <p:cNvGrpSpPr>
            <a:grpSpLocks/>
          </p:cNvGrpSpPr>
          <p:nvPr/>
        </p:nvGrpSpPr>
        <p:grpSpPr bwMode="auto">
          <a:xfrm>
            <a:off x="6334125" y="3497263"/>
            <a:ext cx="1414463" cy="1033462"/>
            <a:chOff x="3990" y="2203"/>
            <a:chExt cx="891" cy="651"/>
          </a:xfrm>
        </p:grpSpPr>
        <p:sp>
          <p:nvSpPr>
            <p:cNvPr id="289825" name="Line 33"/>
            <p:cNvSpPr>
              <a:spLocks noChangeShapeType="1"/>
            </p:cNvSpPr>
            <p:nvPr/>
          </p:nvSpPr>
          <p:spPr bwMode="auto">
            <a:xfrm>
              <a:off x="3990" y="2203"/>
              <a:ext cx="273" cy="1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826" name="Oval 34"/>
            <p:cNvSpPr>
              <a:spLocks noChangeArrowheads="1"/>
            </p:cNvSpPr>
            <p:nvPr/>
          </p:nvSpPr>
          <p:spPr bwMode="auto">
            <a:xfrm>
              <a:off x="4260" y="2248"/>
              <a:ext cx="621" cy="60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9827" name="Text Box 35"/>
          <p:cNvSpPr txBox="1">
            <a:spLocks noChangeArrowheads="1"/>
          </p:cNvSpPr>
          <p:nvPr/>
        </p:nvSpPr>
        <p:spPr bwMode="auto">
          <a:xfrm>
            <a:off x="1030288" y="1200150"/>
            <a:ext cx="22558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89828" name="Line 36"/>
          <p:cNvSpPr>
            <a:spLocks noChangeShapeType="1"/>
          </p:cNvSpPr>
          <p:nvPr/>
        </p:nvSpPr>
        <p:spPr bwMode="auto">
          <a:xfrm>
            <a:off x="1011238" y="1289050"/>
            <a:ext cx="12700" cy="7477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29" name="Freeform 37"/>
          <p:cNvSpPr>
            <a:spLocks/>
          </p:cNvSpPr>
          <p:nvPr/>
        </p:nvSpPr>
        <p:spPr bwMode="auto">
          <a:xfrm>
            <a:off x="1011238" y="2006600"/>
            <a:ext cx="6940550" cy="654050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1003" y="0"/>
              </a:cxn>
              <a:cxn ang="0">
                <a:pos x="3508" y="412"/>
              </a:cxn>
              <a:cxn ang="0">
                <a:pos x="4372" y="412"/>
              </a:cxn>
            </a:cxnLst>
            <a:rect l="0" t="0" r="r" b="b"/>
            <a:pathLst>
              <a:path w="4372" h="412">
                <a:moveTo>
                  <a:pt x="0" y="10"/>
                </a:moveTo>
                <a:lnTo>
                  <a:pt x="1003" y="0"/>
                </a:lnTo>
                <a:lnTo>
                  <a:pt x="3508" y="412"/>
                </a:lnTo>
                <a:lnTo>
                  <a:pt x="4372" y="412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89830" name="Group 38"/>
          <p:cNvGrpSpPr>
            <a:grpSpLocks/>
          </p:cNvGrpSpPr>
          <p:nvPr/>
        </p:nvGrpSpPr>
        <p:grpSpPr bwMode="auto">
          <a:xfrm>
            <a:off x="347663" y="2166938"/>
            <a:ext cx="1333500" cy="1004887"/>
            <a:chOff x="220" y="1365"/>
            <a:chExt cx="840" cy="633"/>
          </a:xfrm>
        </p:grpSpPr>
        <p:sp>
          <p:nvSpPr>
            <p:cNvPr id="289831" name="Line 39"/>
            <p:cNvSpPr>
              <a:spLocks noChangeShapeType="1"/>
            </p:cNvSpPr>
            <p:nvPr/>
          </p:nvSpPr>
          <p:spPr bwMode="auto">
            <a:xfrm>
              <a:off x="220" y="1365"/>
              <a:ext cx="273" cy="15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832" name="Oval 40"/>
            <p:cNvSpPr>
              <a:spLocks noChangeArrowheads="1"/>
            </p:cNvSpPr>
            <p:nvPr/>
          </p:nvSpPr>
          <p:spPr bwMode="auto">
            <a:xfrm>
              <a:off x="439" y="1392"/>
              <a:ext cx="621" cy="606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9833" name="Oval 41"/>
          <p:cNvSpPr>
            <a:spLocks noChangeArrowheads="1"/>
          </p:cNvSpPr>
          <p:nvPr/>
        </p:nvSpPr>
        <p:spPr bwMode="auto">
          <a:xfrm>
            <a:off x="2332038" y="2222500"/>
            <a:ext cx="985837" cy="9620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834" name="Line 42"/>
          <p:cNvSpPr>
            <a:spLocks noChangeShapeType="1"/>
          </p:cNvSpPr>
          <p:nvPr/>
        </p:nvSpPr>
        <p:spPr bwMode="auto">
          <a:xfrm flipH="1">
            <a:off x="6261100" y="4902200"/>
            <a:ext cx="12700" cy="1193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35" name="Freeform 43"/>
          <p:cNvSpPr>
            <a:spLocks/>
          </p:cNvSpPr>
          <p:nvPr/>
        </p:nvSpPr>
        <p:spPr bwMode="auto">
          <a:xfrm>
            <a:off x="1155700" y="3886200"/>
            <a:ext cx="6667500" cy="2260600"/>
          </a:xfrm>
          <a:custGeom>
            <a:avLst/>
            <a:gdLst/>
            <a:ahLst/>
            <a:cxnLst>
              <a:cxn ang="0">
                <a:pos x="4200" y="1424"/>
              </a:cxn>
              <a:cxn ang="0">
                <a:pos x="3224" y="1424"/>
              </a:cxn>
              <a:cxn ang="0">
                <a:pos x="1880" y="0"/>
              </a:cxn>
              <a:cxn ang="0">
                <a:pos x="0" y="0"/>
              </a:cxn>
            </a:cxnLst>
            <a:rect l="0" t="0" r="r" b="b"/>
            <a:pathLst>
              <a:path w="4200" h="1424">
                <a:moveTo>
                  <a:pt x="4200" y="1424"/>
                </a:moveTo>
                <a:lnTo>
                  <a:pt x="3224" y="1424"/>
                </a:lnTo>
                <a:lnTo>
                  <a:pt x="1880" y="0"/>
                </a:ln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89836" name="Group 44"/>
          <p:cNvGrpSpPr>
            <a:grpSpLocks/>
          </p:cNvGrpSpPr>
          <p:nvPr/>
        </p:nvGrpSpPr>
        <p:grpSpPr bwMode="auto">
          <a:xfrm>
            <a:off x="347663" y="2166938"/>
            <a:ext cx="1333500" cy="1004887"/>
            <a:chOff x="220" y="1365"/>
            <a:chExt cx="840" cy="633"/>
          </a:xfrm>
        </p:grpSpPr>
        <p:sp>
          <p:nvSpPr>
            <p:cNvPr id="289837" name="Line 45"/>
            <p:cNvSpPr>
              <a:spLocks noChangeShapeType="1"/>
            </p:cNvSpPr>
            <p:nvPr/>
          </p:nvSpPr>
          <p:spPr bwMode="auto">
            <a:xfrm>
              <a:off x="220" y="1365"/>
              <a:ext cx="273" cy="15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838" name="Oval 46"/>
            <p:cNvSpPr>
              <a:spLocks noChangeArrowheads="1"/>
            </p:cNvSpPr>
            <p:nvPr/>
          </p:nvSpPr>
          <p:spPr bwMode="auto">
            <a:xfrm>
              <a:off x="439" y="1392"/>
              <a:ext cx="621" cy="60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9839" name="Oval 47"/>
          <p:cNvSpPr>
            <a:spLocks noChangeArrowheads="1"/>
          </p:cNvSpPr>
          <p:nvPr/>
        </p:nvSpPr>
        <p:spPr bwMode="auto">
          <a:xfrm>
            <a:off x="2328863" y="2227263"/>
            <a:ext cx="985837" cy="9620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9840" name="Line 48"/>
          <p:cNvSpPr>
            <a:spLocks noChangeShapeType="1"/>
          </p:cNvSpPr>
          <p:nvPr/>
        </p:nvSpPr>
        <p:spPr bwMode="auto">
          <a:xfrm>
            <a:off x="6553200" y="2493963"/>
            <a:ext cx="0" cy="8175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41" name="Freeform 49"/>
          <p:cNvSpPr>
            <a:spLocks/>
          </p:cNvSpPr>
          <p:nvPr/>
        </p:nvSpPr>
        <p:spPr bwMode="auto">
          <a:xfrm>
            <a:off x="3657600" y="2216150"/>
            <a:ext cx="4378325" cy="1025525"/>
          </a:xfrm>
          <a:custGeom>
            <a:avLst/>
            <a:gdLst/>
            <a:ahLst/>
            <a:cxnLst>
              <a:cxn ang="0">
                <a:pos x="2758" y="646"/>
              </a:cxn>
              <a:cxn ang="0">
                <a:pos x="1763" y="629"/>
              </a:cxn>
              <a:cxn ang="0">
                <a:pos x="1039" y="0"/>
              </a:cxn>
              <a:cxn ang="0">
                <a:pos x="0" y="0"/>
              </a:cxn>
            </a:cxnLst>
            <a:rect l="0" t="0" r="r" b="b"/>
            <a:pathLst>
              <a:path w="2758" h="646">
                <a:moveTo>
                  <a:pt x="2758" y="646"/>
                </a:moveTo>
                <a:lnTo>
                  <a:pt x="1763" y="629"/>
                </a:lnTo>
                <a:lnTo>
                  <a:pt x="1039" y="0"/>
                </a:ln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42" name="Line 50"/>
          <p:cNvSpPr>
            <a:spLocks noChangeShapeType="1"/>
          </p:cNvSpPr>
          <p:nvPr/>
        </p:nvSpPr>
        <p:spPr bwMode="auto">
          <a:xfrm>
            <a:off x="3548063" y="2090738"/>
            <a:ext cx="0" cy="8461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43" name="Freeform 51"/>
          <p:cNvSpPr>
            <a:spLocks/>
          </p:cNvSpPr>
          <p:nvPr/>
        </p:nvSpPr>
        <p:spPr bwMode="auto">
          <a:xfrm>
            <a:off x="3643313" y="2951163"/>
            <a:ext cx="4073525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13" y="0"/>
              </a:cxn>
              <a:cxn ang="0">
                <a:pos x="1650" y="1344"/>
              </a:cxn>
              <a:cxn ang="0">
                <a:pos x="2566" y="1344"/>
              </a:cxn>
            </a:cxnLst>
            <a:rect l="0" t="0" r="r" b="b"/>
            <a:pathLst>
              <a:path w="2566" h="1344">
                <a:moveTo>
                  <a:pt x="0" y="0"/>
                </a:moveTo>
                <a:lnTo>
                  <a:pt x="1013" y="0"/>
                </a:lnTo>
                <a:lnTo>
                  <a:pt x="1650" y="1344"/>
                </a:lnTo>
                <a:lnTo>
                  <a:pt x="2566" y="1344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44" name="Text Box 52"/>
          <p:cNvSpPr txBox="1">
            <a:spLocks noChangeArrowheads="1"/>
          </p:cNvSpPr>
          <p:nvPr/>
        </p:nvSpPr>
        <p:spPr bwMode="auto">
          <a:xfrm>
            <a:off x="1435100" y="386873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9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9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898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898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898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898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898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89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898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89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828" grpId="0" animBg="1"/>
      <p:bldP spid="289829" grpId="0" animBg="1"/>
      <p:bldP spid="289833" grpId="0" animBg="1"/>
      <p:bldP spid="289834" grpId="0" animBg="1"/>
      <p:bldP spid="289835" grpId="0" animBg="1"/>
      <p:bldP spid="289839" grpId="0" animBg="1"/>
      <p:bldP spid="289839" grpId="1" animBg="1"/>
      <p:bldP spid="289840" grpId="0" animBg="1"/>
      <p:bldP spid="289841" grpId="0" animBg="1"/>
      <p:bldP spid="289842" grpId="0" animBg="1"/>
      <p:bldP spid="2898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3727D4E-B1F4-449E-A352-26C28BFE76C1}" type="slidenum">
              <a:rPr lang="en-US" altLang="it-IT"/>
              <a:pPr/>
              <a:t>3</a:t>
            </a:fld>
            <a:endParaRPr lang="en-US" altLang="it-IT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34502" name="Rectangle 6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3450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4217AF5D-6C3C-4CDC-B2C5-C82E90D030B6}" type="slidenum">
              <a:rPr lang="en-US" altLang="it-IT"/>
              <a:pPr/>
              <a:t>30</a:t>
            </a:fld>
            <a:endParaRPr lang="en-US" altLang="it-IT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rdt2.0 ha un difetto fatale!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6400" y="1600200"/>
            <a:ext cx="3975100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dirty="0">
                <a:solidFill>
                  <a:srgbClr val="FF0000"/>
                </a:solidFill>
              </a:rPr>
              <a:t>Che cosa accade se i pacchetti ACK/NAK sono danneggiati?</a:t>
            </a: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000" dirty="0"/>
              <a:t>Il mittente non sa che cosa sia accaduto al destinatario!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Non basta ritrasmettere: possibili duplicati</a:t>
            </a:r>
            <a:endParaRPr lang="it-IT" sz="2400" dirty="0"/>
          </a:p>
          <a:p>
            <a:pPr>
              <a:spcBef>
                <a:spcPct val="60000"/>
              </a:spcBef>
              <a:buFont typeface="ZapfDingbats" pitchFamily="82" charset="2"/>
              <a:buNone/>
            </a:pPr>
            <a:endParaRPr lang="it-IT" sz="2400" dirty="0"/>
          </a:p>
        </p:txBody>
      </p:sp>
      <p:sp>
        <p:nvSpPr>
          <p:cNvPr id="290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10100" y="1600200"/>
            <a:ext cx="3810000" cy="2828925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Gestione dei duplicati: 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Il mittente ritrasmette il pacchetto corrente se ACK/NAK è alterato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Il mittente aggiunge un </a:t>
            </a:r>
            <a:r>
              <a:rPr lang="it-IT" sz="2000" i="1">
                <a:solidFill>
                  <a:schemeClr val="accent2"/>
                </a:solidFill>
              </a:rPr>
              <a:t>numero di sequenza</a:t>
            </a:r>
            <a:r>
              <a:rPr lang="it-IT" sz="2000"/>
              <a:t> </a:t>
            </a:r>
            <a:br>
              <a:rPr lang="it-IT" sz="2000"/>
            </a:br>
            <a:r>
              <a:rPr lang="it-IT" sz="2000"/>
              <a:t>a ogni pacchetto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Il ricevente scarta il pacchetto duplicato</a:t>
            </a:r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4983163" y="5230813"/>
            <a:ext cx="386080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2000" b="0"/>
              <a:t>Il mittente invia un pacchetto, </a:t>
            </a:r>
          </a:p>
          <a:p>
            <a:pPr algn="l"/>
            <a:r>
              <a:rPr lang="it-IT" sz="2000" b="0"/>
              <a:t>poi aspetta la risposta</a:t>
            </a:r>
            <a:br>
              <a:rPr lang="it-IT" sz="2000" b="0"/>
            </a:br>
            <a:r>
              <a:rPr lang="it-IT" sz="2000" b="0"/>
              <a:t>del destinatario</a:t>
            </a:r>
            <a:endParaRPr lang="it-IT" sz="2400" b="0">
              <a:latin typeface="Times New Roman" pitchFamily="18" charset="0"/>
            </a:endParaRPr>
          </a:p>
        </p:txBody>
      </p:sp>
      <p:sp>
        <p:nvSpPr>
          <p:cNvPr id="290822" name="Rectangle 6"/>
          <p:cNvSpPr>
            <a:spLocks noChangeArrowheads="1"/>
          </p:cNvSpPr>
          <p:nvPr/>
        </p:nvSpPr>
        <p:spPr bwMode="auto">
          <a:xfrm>
            <a:off x="4895850" y="5099050"/>
            <a:ext cx="3873500" cy="1238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0823" name="Group 7"/>
          <p:cNvGrpSpPr>
            <a:grpSpLocks/>
          </p:cNvGrpSpPr>
          <p:nvPr/>
        </p:nvGrpSpPr>
        <p:grpSpPr bwMode="auto">
          <a:xfrm>
            <a:off x="4986338" y="4846638"/>
            <a:ext cx="1755775" cy="446087"/>
            <a:chOff x="2943" y="2669"/>
            <a:chExt cx="1106" cy="281"/>
          </a:xfrm>
        </p:grpSpPr>
        <p:sp>
          <p:nvSpPr>
            <p:cNvPr id="290824" name="Rectangle 8"/>
            <p:cNvSpPr>
              <a:spLocks noChangeArrowheads="1"/>
            </p:cNvSpPr>
            <p:nvPr/>
          </p:nvSpPr>
          <p:spPr bwMode="auto">
            <a:xfrm>
              <a:off x="2976" y="2712"/>
              <a:ext cx="1038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825" name="Text Box 9"/>
            <p:cNvSpPr txBox="1">
              <a:spLocks noChangeArrowheads="1"/>
            </p:cNvSpPr>
            <p:nvPr/>
          </p:nvSpPr>
          <p:spPr bwMode="auto">
            <a:xfrm>
              <a:off x="2943" y="2669"/>
              <a:ext cx="1106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rgbClr val="FF0000"/>
                  </a:solidFill>
                </a:rPr>
                <a:t>stop and wait</a:t>
              </a:r>
              <a:endParaRPr lang="en-US" altLang="it-IT" sz="2400" b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F80CF47E-FB7C-4DE6-98F0-4C37DF0A6E37}" type="slidenum">
              <a:rPr lang="en-US" altLang="it-IT"/>
              <a:pPr/>
              <a:t>31</a:t>
            </a:fld>
            <a:endParaRPr lang="en-US" altLang="it-IT"/>
          </a:p>
        </p:txBody>
      </p:sp>
      <p:sp>
        <p:nvSpPr>
          <p:cNvPr id="291860" name="Freeform 20"/>
          <p:cNvSpPr>
            <a:spLocks/>
          </p:cNvSpPr>
          <p:nvPr/>
        </p:nvSpPr>
        <p:spPr bwMode="auto">
          <a:xfrm rot="5400000" flipH="1" flipV="1">
            <a:off x="4970462" y="3440113"/>
            <a:ext cx="1363663" cy="204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75" y="238125"/>
            <a:ext cx="8277225" cy="1143000"/>
          </a:xfrm>
        </p:spPr>
        <p:txBody>
          <a:bodyPr/>
          <a:lstStyle/>
          <a:p>
            <a:r>
              <a:rPr lang="en-US" altLang="it-IT" sz="3200"/>
              <a:t>rdt2.1: il mittente gestisce gli ACK/NAK alterati</a:t>
            </a:r>
            <a:endParaRPr lang="en-US" altLang="it-IT"/>
          </a:p>
        </p:txBody>
      </p:sp>
      <p:sp>
        <p:nvSpPr>
          <p:cNvPr id="291843" name="Oval 3"/>
          <p:cNvSpPr>
            <a:spLocks noChangeArrowheads="1"/>
          </p:cNvSpPr>
          <p:nvPr/>
        </p:nvSpPr>
        <p:spPr bwMode="auto">
          <a:xfrm>
            <a:off x="2843213" y="2306638"/>
            <a:ext cx="1054100" cy="91281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2816225" y="2370138"/>
            <a:ext cx="10906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 dirty="0" err="1">
                <a:latin typeface="Arial" pitchFamily="34" charset="0"/>
              </a:rPr>
              <a:t>Attesa</a:t>
            </a:r>
            <a:r>
              <a:rPr lang="en-US" altLang="it-IT" sz="1400" b="0" dirty="0">
                <a:latin typeface="Arial" pitchFamily="34" charset="0"/>
              </a:rPr>
              <a:t> </a:t>
            </a:r>
            <a:r>
              <a:rPr lang="en-US" altLang="it-IT" sz="1400" b="0" dirty="0" err="1">
                <a:latin typeface="Arial" pitchFamily="34" charset="0"/>
              </a:rPr>
              <a:t>di</a:t>
            </a:r>
            <a:r>
              <a:rPr lang="en-US" altLang="it-IT" sz="1400" b="0" dirty="0">
                <a:latin typeface="Arial" pitchFamily="34" charset="0"/>
              </a:rPr>
              <a:t/>
            </a:r>
            <a:br>
              <a:rPr lang="en-US" altLang="it-IT" sz="1400" b="0" dirty="0">
                <a:latin typeface="Arial" pitchFamily="34" charset="0"/>
              </a:rPr>
            </a:br>
            <a:r>
              <a:rPr lang="en-US" altLang="it-IT" sz="1400" b="0" dirty="0" err="1">
                <a:latin typeface="Arial" pitchFamily="34" charset="0"/>
              </a:rPr>
              <a:t>chiamata</a:t>
            </a:r>
            <a:r>
              <a:rPr lang="en-US" altLang="it-IT" sz="1400" b="0" dirty="0">
                <a:latin typeface="Arial" pitchFamily="34" charset="0"/>
              </a:rPr>
              <a:t> 0 </a:t>
            </a:r>
            <a:r>
              <a:rPr lang="en-US" altLang="it-IT" sz="1400" b="0" dirty="0" err="1" smtClean="0">
                <a:latin typeface="Arial" pitchFamily="34" charset="0"/>
              </a:rPr>
              <a:t>dall’alto</a:t>
            </a:r>
            <a:endParaRPr lang="en-US" altLang="it-IT" sz="1400" b="0" dirty="0">
              <a:latin typeface="Times New Roman" pitchFamily="18" charset="0"/>
            </a:endParaRPr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3124200" y="1514475"/>
            <a:ext cx="3694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sndpkt = make_pkt(0, data, checksum)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3138488" y="1201738"/>
            <a:ext cx="211137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47" name="Line 7"/>
          <p:cNvSpPr>
            <a:spLocks noChangeShapeType="1"/>
          </p:cNvSpPr>
          <p:nvPr/>
        </p:nvSpPr>
        <p:spPr bwMode="auto">
          <a:xfrm>
            <a:off x="3255963" y="1566863"/>
            <a:ext cx="27352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>
            <a:off x="2593975" y="2262188"/>
            <a:ext cx="377825" cy="19050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1849" name="Freeform 9"/>
          <p:cNvSpPr>
            <a:spLocks/>
          </p:cNvSpPr>
          <p:nvPr/>
        </p:nvSpPr>
        <p:spPr bwMode="auto">
          <a:xfrm rot="14610547">
            <a:off x="2141538" y="4508500"/>
            <a:ext cx="952500" cy="469900"/>
          </a:xfrm>
          <a:custGeom>
            <a:avLst/>
            <a:gdLst/>
            <a:ahLst/>
            <a:cxnLst>
              <a:cxn ang="0">
                <a:pos x="361" y="671"/>
              </a:cxn>
              <a:cxn ang="0">
                <a:pos x="1017" y="740"/>
              </a:cxn>
            </a:cxnLst>
            <a:rect l="0" t="0" r="r" b="b"/>
            <a:pathLst>
              <a:path w="1500" h="740">
                <a:moveTo>
                  <a:pt x="361" y="671"/>
                </a:moveTo>
                <a:cubicBezTo>
                  <a:pt x="0" y="0"/>
                  <a:pt x="1500" y="90"/>
                  <a:pt x="1017" y="74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91850" name="Group 10"/>
          <p:cNvGrpSpPr>
            <a:grpSpLocks/>
          </p:cNvGrpSpPr>
          <p:nvPr/>
        </p:nvGrpSpPr>
        <p:grpSpPr bwMode="auto">
          <a:xfrm>
            <a:off x="4702175" y="2254250"/>
            <a:ext cx="1089025" cy="865188"/>
            <a:chOff x="2848" y="1499"/>
            <a:chExt cx="660" cy="510"/>
          </a:xfrm>
        </p:grpSpPr>
        <p:sp>
          <p:nvSpPr>
            <p:cNvPr id="291851" name="Oval 11"/>
            <p:cNvSpPr>
              <a:spLocks noChangeArrowheads="1"/>
            </p:cNvSpPr>
            <p:nvPr/>
          </p:nvSpPr>
          <p:spPr bwMode="auto">
            <a:xfrm>
              <a:off x="2893" y="1499"/>
              <a:ext cx="568" cy="51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852" name="Text Box 12"/>
            <p:cNvSpPr txBox="1">
              <a:spLocks noChangeArrowheads="1"/>
            </p:cNvSpPr>
            <p:nvPr/>
          </p:nvSpPr>
          <p:spPr bwMode="auto">
            <a:xfrm>
              <a:off x="2848" y="1535"/>
              <a:ext cx="66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400" b="0">
                  <a:latin typeface="Arial" pitchFamily="34" charset="0"/>
                </a:rPr>
                <a:t>Attesa di ACK o NAK 0</a:t>
              </a:r>
              <a:endParaRPr lang="en-US" altLang="it-IT" sz="1400" b="0">
                <a:latin typeface="Times New Roman" pitchFamily="18" charset="0"/>
              </a:endParaRPr>
            </a:p>
          </p:txBody>
        </p:sp>
      </p:grpSp>
      <p:sp>
        <p:nvSpPr>
          <p:cNvPr id="291853" name="Freeform 13"/>
          <p:cNvSpPr>
            <a:spLocks/>
          </p:cNvSpPr>
          <p:nvPr/>
        </p:nvSpPr>
        <p:spPr bwMode="auto">
          <a:xfrm flipV="1">
            <a:off x="3362325" y="1992313"/>
            <a:ext cx="1546225" cy="3349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1854" name="Freeform 14"/>
          <p:cNvSpPr>
            <a:spLocks/>
          </p:cNvSpPr>
          <p:nvPr/>
        </p:nvSpPr>
        <p:spPr bwMode="auto">
          <a:xfrm rot="-1357180">
            <a:off x="5589588" y="2116138"/>
            <a:ext cx="466725" cy="685800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1855" name="Text Box 15"/>
          <p:cNvSpPr txBox="1">
            <a:spLocks noChangeArrowheads="1"/>
          </p:cNvSpPr>
          <p:nvPr/>
        </p:nvSpPr>
        <p:spPr bwMode="auto">
          <a:xfrm>
            <a:off x="5913438" y="2678113"/>
            <a:ext cx="2262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56" name="Text Box 16"/>
          <p:cNvSpPr txBox="1">
            <a:spLocks noChangeArrowheads="1"/>
          </p:cNvSpPr>
          <p:nvPr/>
        </p:nvSpPr>
        <p:spPr bwMode="auto">
          <a:xfrm>
            <a:off x="5875338" y="1920875"/>
            <a:ext cx="256381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( corrupt(rcvpkt) ||</a:t>
            </a:r>
          </a:p>
          <a:p>
            <a:pPr algn="l"/>
            <a:r>
              <a:rPr lang="en-US" altLang="it-IT" b="0">
                <a:latin typeface="Arial" pitchFamily="34" charset="0"/>
              </a:rPr>
              <a:t>isNAK(rcvpkt) 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57" name="Line 17"/>
          <p:cNvSpPr>
            <a:spLocks noChangeShapeType="1"/>
          </p:cNvSpPr>
          <p:nvPr/>
        </p:nvSpPr>
        <p:spPr bwMode="auto">
          <a:xfrm>
            <a:off x="6045200" y="2717800"/>
            <a:ext cx="1433513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58" name="Freeform 18"/>
          <p:cNvSpPr>
            <a:spLocks/>
          </p:cNvSpPr>
          <p:nvPr/>
        </p:nvSpPr>
        <p:spPr bwMode="auto">
          <a:xfrm rot="16200000" flipV="1">
            <a:off x="2201863" y="3492500"/>
            <a:ext cx="1266825" cy="123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1859" name="Freeform 19"/>
          <p:cNvSpPr>
            <a:spLocks/>
          </p:cNvSpPr>
          <p:nvPr/>
        </p:nvSpPr>
        <p:spPr bwMode="auto">
          <a:xfrm>
            <a:off x="3600450" y="4779963"/>
            <a:ext cx="1606550" cy="24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1861" name="Text Box 21"/>
          <p:cNvSpPr txBox="1">
            <a:spLocks noChangeArrowheads="1"/>
          </p:cNvSpPr>
          <p:nvPr/>
        </p:nvSpPr>
        <p:spPr bwMode="auto">
          <a:xfrm>
            <a:off x="3365500" y="5364163"/>
            <a:ext cx="3763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sndpkt = make_pkt(1, data, checksum)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62" name="Text Box 22"/>
          <p:cNvSpPr txBox="1">
            <a:spLocks noChangeArrowheads="1"/>
          </p:cNvSpPr>
          <p:nvPr/>
        </p:nvSpPr>
        <p:spPr bwMode="auto">
          <a:xfrm>
            <a:off x="3435350" y="5026025"/>
            <a:ext cx="238918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63" name="Line 23"/>
          <p:cNvSpPr>
            <a:spLocks noChangeShapeType="1"/>
          </p:cNvSpPr>
          <p:nvPr/>
        </p:nvSpPr>
        <p:spPr bwMode="auto">
          <a:xfrm>
            <a:off x="3482975" y="5378450"/>
            <a:ext cx="29035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64" name="Text Box 24"/>
          <p:cNvSpPr txBox="1">
            <a:spLocks noChangeArrowheads="1"/>
          </p:cNvSpPr>
          <p:nvPr/>
        </p:nvSpPr>
        <p:spPr bwMode="auto">
          <a:xfrm>
            <a:off x="5692775" y="3173413"/>
            <a:ext cx="29956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 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&amp;&amp; notcorrupt(rcvpkt)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&amp;&amp; isACK(rcvpkt) </a:t>
            </a:r>
          </a:p>
        </p:txBody>
      </p:sp>
      <p:sp>
        <p:nvSpPr>
          <p:cNvPr id="291865" name="Line 25"/>
          <p:cNvSpPr>
            <a:spLocks noChangeShapeType="1"/>
          </p:cNvSpPr>
          <p:nvPr/>
        </p:nvSpPr>
        <p:spPr bwMode="auto">
          <a:xfrm>
            <a:off x="5821363" y="3984625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66" name="Text Box 26"/>
          <p:cNvSpPr txBox="1">
            <a:spLocks noChangeArrowheads="1"/>
          </p:cNvSpPr>
          <p:nvPr/>
        </p:nvSpPr>
        <p:spPr bwMode="auto">
          <a:xfrm>
            <a:off x="720725" y="5435600"/>
            <a:ext cx="1819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67" name="Text Box 27"/>
          <p:cNvSpPr txBox="1">
            <a:spLocks noChangeArrowheads="1"/>
          </p:cNvSpPr>
          <p:nvPr/>
        </p:nvSpPr>
        <p:spPr bwMode="auto">
          <a:xfrm>
            <a:off x="695325" y="4618038"/>
            <a:ext cx="20113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( corrupt(rcvpkt) ||</a:t>
            </a:r>
          </a:p>
          <a:p>
            <a:pPr algn="l"/>
            <a:r>
              <a:rPr lang="en-US" altLang="it-IT" b="0">
                <a:latin typeface="Arial" pitchFamily="34" charset="0"/>
              </a:rPr>
              <a:t>isNAK(rcvpkt) 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1868" name="Line 28"/>
          <p:cNvSpPr>
            <a:spLocks noChangeShapeType="1"/>
          </p:cNvSpPr>
          <p:nvPr/>
        </p:nvSpPr>
        <p:spPr bwMode="auto">
          <a:xfrm>
            <a:off x="811213" y="5443538"/>
            <a:ext cx="15573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69" name="Text Box 29"/>
          <p:cNvSpPr txBox="1">
            <a:spLocks noChangeArrowheads="1"/>
          </p:cNvSpPr>
          <p:nvPr/>
        </p:nvSpPr>
        <p:spPr bwMode="auto">
          <a:xfrm>
            <a:off x="638175" y="3016250"/>
            <a:ext cx="21097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 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&amp;&amp; notcorrupt(rcvpkt)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&amp;&amp; isACK(rcvpkt)</a:t>
            </a:r>
            <a:r>
              <a:rPr lang="en-US" altLang="it-IT" sz="1000" b="0">
                <a:latin typeface="Arial" pitchFamily="34" charset="0"/>
              </a:rPr>
              <a:t> 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291870" name="Line 30"/>
          <p:cNvSpPr>
            <a:spLocks noChangeShapeType="1"/>
          </p:cNvSpPr>
          <p:nvPr/>
        </p:nvSpPr>
        <p:spPr bwMode="auto">
          <a:xfrm>
            <a:off x="782638" y="3854450"/>
            <a:ext cx="173831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72" name="Oval 32"/>
          <p:cNvSpPr>
            <a:spLocks noChangeArrowheads="1"/>
          </p:cNvSpPr>
          <p:nvPr/>
        </p:nvSpPr>
        <p:spPr bwMode="auto">
          <a:xfrm>
            <a:off x="5014913" y="4200525"/>
            <a:ext cx="963612" cy="86201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73" name="Text Box 33"/>
          <p:cNvSpPr txBox="1">
            <a:spLocks noChangeArrowheads="1"/>
          </p:cNvSpPr>
          <p:nvPr/>
        </p:nvSpPr>
        <p:spPr bwMode="auto">
          <a:xfrm>
            <a:off x="4954588" y="4279900"/>
            <a:ext cx="1117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chiamata 1 dall’alto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1875" name="Oval 35"/>
          <p:cNvSpPr>
            <a:spLocks noChangeArrowheads="1"/>
          </p:cNvSpPr>
          <p:nvPr/>
        </p:nvSpPr>
        <p:spPr bwMode="auto">
          <a:xfrm>
            <a:off x="2757488" y="4092575"/>
            <a:ext cx="900112" cy="90011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1876" name="Text Box 36"/>
          <p:cNvSpPr txBox="1">
            <a:spLocks noChangeArrowheads="1"/>
          </p:cNvSpPr>
          <p:nvPr/>
        </p:nvSpPr>
        <p:spPr bwMode="auto">
          <a:xfrm>
            <a:off x="2692400" y="4213225"/>
            <a:ext cx="104616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ACK o NAK 1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1877" name="Text Box 37"/>
          <p:cNvSpPr txBox="1">
            <a:spLocks noChangeArrowheads="1"/>
          </p:cNvSpPr>
          <p:nvPr/>
        </p:nvSpPr>
        <p:spPr bwMode="auto">
          <a:xfrm>
            <a:off x="6203950" y="3994150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  <p:sp>
        <p:nvSpPr>
          <p:cNvPr id="291878" name="Text Box 38"/>
          <p:cNvSpPr txBox="1">
            <a:spLocks noChangeArrowheads="1"/>
          </p:cNvSpPr>
          <p:nvPr/>
        </p:nvSpPr>
        <p:spPr bwMode="auto">
          <a:xfrm>
            <a:off x="1354138" y="386873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 dirty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88591EF-DB82-446D-A606-4ABF4B6EBDAA}" type="slidenum">
              <a:rPr lang="en-US" altLang="it-IT"/>
              <a:pPr/>
              <a:t>32</a:t>
            </a:fld>
            <a:endParaRPr lang="en-US" altLang="it-IT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28600"/>
            <a:ext cx="8324850" cy="1143000"/>
          </a:xfrm>
        </p:spPr>
        <p:txBody>
          <a:bodyPr/>
          <a:lstStyle/>
          <a:p>
            <a:r>
              <a:rPr lang="en-US" altLang="it-IT" sz="3200" dirty="0"/>
              <a:t>rdt2.1: </a:t>
            </a:r>
            <a:r>
              <a:rPr lang="en-US" altLang="it-IT" sz="3200" dirty="0" err="1"/>
              <a:t>il</a:t>
            </a:r>
            <a:r>
              <a:rPr lang="en-US" altLang="it-IT" sz="3200" dirty="0"/>
              <a:t> </a:t>
            </a:r>
            <a:r>
              <a:rPr lang="en-US" altLang="it-IT" sz="3200" dirty="0" err="1"/>
              <a:t>ricevente</a:t>
            </a:r>
            <a:r>
              <a:rPr lang="en-US" altLang="it-IT" sz="3200" dirty="0"/>
              <a:t> </a:t>
            </a:r>
            <a:r>
              <a:rPr lang="en-US" altLang="it-IT" sz="3200" dirty="0" err="1"/>
              <a:t>gestisce</a:t>
            </a:r>
            <a:r>
              <a:rPr lang="en-US" altLang="it-IT" sz="3200" dirty="0"/>
              <a:t> </a:t>
            </a:r>
            <a:r>
              <a:rPr lang="en-US" altLang="it-IT" sz="3200" dirty="0" err="1"/>
              <a:t>gli</a:t>
            </a:r>
            <a:r>
              <a:rPr lang="en-US" altLang="it-IT" sz="3200" dirty="0"/>
              <a:t> ACK/NAK </a:t>
            </a:r>
            <a:r>
              <a:rPr lang="en-US" altLang="it-IT" sz="3200" dirty="0" err="1" smtClean="0"/>
              <a:t>alterati</a:t>
            </a:r>
            <a:r>
              <a:rPr lang="en-US" altLang="it-IT" sz="3200" dirty="0" smtClean="0"/>
              <a:t>: </a:t>
            </a:r>
            <a:r>
              <a:rPr lang="en-US" altLang="it-IT" sz="3200" dirty="0" err="1" smtClean="0"/>
              <a:t>svolgerlo</a:t>
            </a:r>
            <a:r>
              <a:rPr lang="en-US" altLang="it-IT" sz="3200" dirty="0" smtClean="0"/>
              <a:t> per </a:t>
            </a:r>
            <a:r>
              <a:rPr lang="en-US" altLang="it-IT" sz="3200" dirty="0" err="1" smtClean="0"/>
              <a:t>esercizio</a:t>
            </a:r>
            <a:endParaRPr lang="en-US" altLang="it-IT" sz="3200" dirty="0"/>
          </a:p>
        </p:txBody>
      </p:sp>
      <p:sp>
        <p:nvSpPr>
          <p:cNvPr id="292868" name="Oval 4"/>
          <p:cNvSpPr>
            <a:spLocks noChangeArrowheads="1"/>
          </p:cNvSpPr>
          <p:nvPr/>
        </p:nvSpPr>
        <p:spPr bwMode="auto">
          <a:xfrm>
            <a:off x="3038475" y="3352800"/>
            <a:ext cx="828675" cy="82073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3055938" y="3387725"/>
            <a:ext cx="800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200" b="0">
                <a:latin typeface="Arial" pitchFamily="34" charset="0"/>
              </a:rPr>
              <a:t>Attesa di 0 dal basso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70" name="Line 6"/>
          <p:cNvSpPr>
            <a:spLocks noChangeShapeType="1"/>
          </p:cNvSpPr>
          <p:nvPr/>
        </p:nvSpPr>
        <p:spPr bwMode="auto">
          <a:xfrm>
            <a:off x="2874963" y="2282825"/>
            <a:ext cx="419100" cy="107950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737100" y="3387725"/>
            <a:ext cx="825500" cy="796925"/>
            <a:chOff x="4398" y="3133"/>
            <a:chExt cx="520" cy="502"/>
          </a:xfrm>
        </p:grpSpPr>
        <p:sp>
          <p:nvSpPr>
            <p:cNvPr id="292880" name="Oval 16"/>
            <p:cNvSpPr>
              <a:spLocks noChangeArrowheads="1"/>
            </p:cNvSpPr>
            <p:nvPr/>
          </p:nvSpPr>
          <p:spPr bwMode="auto">
            <a:xfrm>
              <a:off x="4398" y="3133"/>
              <a:ext cx="507" cy="50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881" name="Text Box 17"/>
            <p:cNvSpPr txBox="1">
              <a:spLocks noChangeArrowheads="1"/>
            </p:cNvSpPr>
            <p:nvPr/>
          </p:nvSpPr>
          <p:spPr bwMode="auto">
            <a:xfrm>
              <a:off x="4414" y="3163"/>
              <a:ext cx="5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200" b="0">
                  <a:latin typeface="Arial" pitchFamily="34" charset="0"/>
                </a:rPr>
                <a:t>Attesa di 1 dal basso</a:t>
              </a:r>
              <a:endParaRPr lang="en-US" altLang="it-IT" sz="1200" b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88591EF-DB82-446D-A606-4ABF4B6EBDAA}" type="slidenum">
              <a:rPr lang="en-US" altLang="it-IT"/>
              <a:pPr/>
              <a:t>33</a:t>
            </a:fld>
            <a:endParaRPr lang="en-US" altLang="it-IT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28600"/>
            <a:ext cx="8324850" cy="1143000"/>
          </a:xfrm>
        </p:spPr>
        <p:txBody>
          <a:bodyPr/>
          <a:lstStyle/>
          <a:p>
            <a:r>
              <a:rPr lang="en-US" altLang="it-IT" sz="3200"/>
              <a:t>rdt2.1: il ricevente gestisce gli ACK/NAK alterati</a:t>
            </a:r>
          </a:p>
        </p:txBody>
      </p:sp>
      <p:sp>
        <p:nvSpPr>
          <p:cNvPr id="292868" name="Oval 4"/>
          <p:cNvSpPr>
            <a:spLocks noChangeArrowheads="1"/>
          </p:cNvSpPr>
          <p:nvPr/>
        </p:nvSpPr>
        <p:spPr bwMode="auto">
          <a:xfrm>
            <a:off x="3038475" y="3352800"/>
            <a:ext cx="828675" cy="82073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3055938" y="3387725"/>
            <a:ext cx="800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200" b="0">
                <a:latin typeface="Arial" pitchFamily="34" charset="0"/>
              </a:rPr>
              <a:t>Attesa di 0 dal basso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70" name="Line 6"/>
          <p:cNvSpPr>
            <a:spLocks noChangeShapeType="1"/>
          </p:cNvSpPr>
          <p:nvPr/>
        </p:nvSpPr>
        <p:spPr bwMode="auto">
          <a:xfrm>
            <a:off x="2874963" y="2282825"/>
            <a:ext cx="419100" cy="1079500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2871" name="Freeform 7"/>
          <p:cNvSpPr>
            <a:spLocks/>
          </p:cNvSpPr>
          <p:nvPr/>
        </p:nvSpPr>
        <p:spPr bwMode="auto">
          <a:xfrm flipV="1">
            <a:off x="3556000" y="2600325"/>
            <a:ext cx="1590675" cy="785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6116638" y="2959100"/>
            <a:ext cx="302736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sndpkt = make_pkt(NAK, 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73" name="Text Box 9"/>
          <p:cNvSpPr txBox="1">
            <a:spLocks noChangeArrowheads="1"/>
          </p:cNvSpPr>
          <p:nvPr/>
        </p:nvSpPr>
        <p:spPr bwMode="auto">
          <a:xfrm>
            <a:off x="6119813" y="3671888"/>
            <a:ext cx="26241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 not corrupt(rcvpkt) &amp;&amp;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 has_seq0(rcvpkt)</a:t>
            </a:r>
          </a:p>
          <a:p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2874" name="Line 10"/>
          <p:cNvSpPr>
            <a:spLocks noChangeShapeType="1"/>
          </p:cNvSpPr>
          <p:nvPr/>
        </p:nvSpPr>
        <p:spPr bwMode="auto">
          <a:xfrm>
            <a:off x="6203950" y="4370388"/>
            <a:ext cx="19383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75" name="Freeform 11"/>
          <p:cNvSpPr>
            <a:spLocks/>
          </p:cNvSpPr>
          <p:nvPr/>
        </p:nvSpPr>
        <p:spPr bwMode="auto">
          <a:xfrm>
            <a:off x="3573463" y="4168775"/>
            <a:ext cx="1590675" cy="688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2876" name="Text Box 12"/>
          <p:cNvSpPr txBox="1">
            <a:spLocks noChangeArrowheads="1"/>
          </p:cNvSpPr>
          <p:nvPr/>
        </p:nvSpPr>
        <p:spPr bwMode="auto">
          <a:xfrm>
            <a:off x="2962275" y="4749800"/>
            <a:ext cx="35814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notcorrupt(rcvpkt)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&amp;&amp; has_seq1(rcvpkt)</a:t>
            </a:r>
            <a:r>
              <a:rPr lang="en-US" altLang="it-IT" b="0">
                <a:latin typeface="Arial" pitchFamily="34" charset="0"/>
              </a:rPr>
              <a:t> 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2877" name="Line 13"/>
          <p:cNvSpPr>
            <a:spLocks noChangeShapeType="1"/>
          </p:cNvSpPr>
          <p:nvPr/>
        </p:nvSpPr>
        <p:spPr bwMode="auto">
          <a:xfrm>
            <a:off x="3028950" y="5307013"/>
            <a:ext cx="28987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78" name="Text Box 14"/>
          <p:cNvSpPr txBox="1">
            <a:spLocks noChangeArrowheads="1"/>
          </p:cNvSpPr>
          <p:nvPr/>
        </p:nvSpPr>
        <p:spPr bwMode="auto">
          <a:xfrm>
            <a:off x="2971800" y="5362575"/>
            <a:ext cx="3852863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extract(rcvpkt,data)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deliver_data(data)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sndpkt = make_pkt(ACK, 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grpSp>
        <p:nvGrpSpPr>
          <p:cNvPr id="292879" name="Group 15"/>
          <p:cNvGrpSpPr>
            <a:grpSpLocks/>
          </p:cNvGrpSpPr>
          <p:nvPr/>
        </p:nvGrpSpPr>
        <p:grpSpPr bwMode="auto">
          <a:xfrm>
            <a:off x="4737100" y="3387725"/>
            <a:ext cx="825500" cy="796925"/>
            <a:chOff x="4398" y="3133"/>
            <a:chExt cx="520" cy="502"/>
          </a:xfrm>
        </p:grpSpPr>
        <p:sp>
          <p:nvSpPr>
            <p:cNvPr id="292880" name="Oval 16"/>
            <p:cNvSpPr>
              <a:spLocks noChangeArrowheads="1"/>
            </p:cNvSpPr>
            <p:nvPr/>
          </p:nvSpPr>
          <p:spPr bwMode="auto">
            <a:xfrm>
              <a:off x="4398" y="3133"/>
              <a:ext cx="507" cy="50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881" name="Text Box 17"/>
            <p:cNvSpPr txBox="1">
              <a:spLocks noChangeArrowheads="1"/>
            </p:cNvSpPr>
            <p:nvPr/>
          </p:nvSpPr>
          <p:spPr bwMode="auto">
            <a:xfrm>
              <a:off x="4414" y="3163"/>
              <a:ext cx="5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200" b="0">
                  <a:latin typeface="Arial" pitchFamily="34" charset="0"/>
                </a:rPr>
                <a:t>Attesa di 1 dal basso</a:t>
              </a:r>
              <a:endParaRPr lang="en-US" altLang="it-IT" sz="1200" b="0">
                <a:latin typeface="Times New Roman" pitchFamily="18" charset="0"/>
              </a:endParaRPr>
            </a:p>
          </p:txBody>
        </p:sp>
      </p:grpSp>
      <p:sp>
        <p:nvSpPr>
          <p:cNvPr id="292882" name="Freeform 18"/>
          <p:cNvSpPr>
            <a:spLocks/>
          </p:cNvSpPr>
          <p:nvPr/>
        </p:nvSpPr>
        <p:spPr bwMode="auto">
          <a:xfrm rot="-1361013">
            <a:off x="5437188" y="2979738"/>
            <a:ext cx="839787" cy="8636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2883" name="Text Box 19"/>
          <p:cNvSpPr txBox="1">
            <a:spLocks noChangeArrowheads="1"/>
          </p:cNvSpPr>
          <p:nvPr/>
        </p:nvSpPr>
        <p:spPr bwMode="auto">
          <a:xfrm>
            <a:off x="3124200" y="1284288"/>
            <a:ext cx="39814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 dirty="0" err="1">
                <a:latin typeface="Arial" pitchFamily="34" charset="0"/>
              </a:rPr>
              <a:t>rdt_rcv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rcvpkt</a:t>
            </a:r>
            <a:r>
              <a:rPr lang="en-US" altLang="it-IT" sz="1400" b="0" dirty="0">
                <a:latin typeface="Arial" pitchFamily="34" charset="0"/>
              </a:rPr>
              <a:t>) &amp;&amp; </a:t>
            </a:r>
            <a:r>
              <a:rPr lang="en-US" altLang="it-IT" sz="1400" b="0" dirty="0" err="1">
                <a:latin typeface="Arial" pitchFamily="34" charset="0"/>
              </a:rPr>
              <a:t>notcorrupt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rcvpkt</a:t>
            </a:r>
            <a:r>
              <a:rPr lang="en-US" altLang="it-IT" sz="1400" b="0" dirty="0">
                <a:latin typeface="Arial" pitchFamily="34" charset="0"/>
              </a:rPr>
              <a:t>) 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&amp;&amp; has_seq0(</a:t>
            </a:r>
            <a:r>
              <a:rPr lang="en-US" altLang="it-IT" sz="1400" b="0" dirty="0" err="1">
                <a:latin typeface="Arial" pitchFamily="34" charset="0"/>
              </a:rPr>
              <a:t>rcvpkt</a:t>
            </a:r>
            <a:r>
              <a:rPr lang="en-US" altLang="it-IT" sz="1400" b="0" dirty="0">
                <a:latin typeface="Arial" pitchFamily="34" charset="0"/>
              </a:rPr>
              <a:t>) </a:t>
            </a:r>
            <a:endParaRPr lang="en-US" altLang="it-IT" sz="1400" b="0" dirty="0">
              <a:latin typeface="Times New Roman" pitchFamily="18" charset="0"/>
            </a:endParaRPr>
          </a:p>
        </p:txBody>
      </p:sp>
      <p:sp>
        <p:nvSpPr>
          <p:cNvPr id="292884" name="Line 20"/>
          <p:cNvSpPr>
            <a:spLocks noChangeShapeType="1"/>
          </p:cNvSpPr>
          <p:nvPr/>
        </p:nvSpPr>
        <p:spPr bwMode="auto">
          <a:xfrm>
            <a:off x="3233738" y="1854200"/>
            <a:ext cx="19145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85" name="Text Box 21"/>
          <p:cNvSpPr txBox="1">
            <a:spLocks noChangeArrowheads="1"/>
          </p:cNvSpPr>
          <p:nvPr/>
        </p:nvSpPr>
        <p:spPr bwMode="auto">
          <a:xfrm>
            <a:off x="3136900" y="1811338"/>
            <a:ext cx="347503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extract(rcvpkt,data)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deliver_data(data)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sndpkt = make_pkt(ACK, 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86" name="Freeform 22"/>
          <p:cNvSpPr>
            <a:spLocks/>
          </p:cNvSpPr>
          <p:nvPr/>
        </p:nvSpPr>
        <p:spPr bwMode="auto">
          <a:xfrm rot="1020547">
            <a:off x="5461000" y="3703638"/>
            <a:ext cx="839788" cy="8636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2887" name="Text Box 23"/>
          <p:cNvSpPr txBox="1">
            <a:spLocks noChangeArrowheads="1"/>
          </p:cNvSpPr>
          <p:nvPr/>
        </p:nvSpPr>
        <p:spPr bwMode="auto">
          <a:xfrm>
            <a:off x="6067425" y="2662238"/>
            <a:ext cx="28717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(corrupt(rcvpkt)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88" name="Line 24"/>
          <p:cNvSpPr>
            <a:spLocks noChangeShapeType="1"/>
          </p:cNvSpPr>
          <p:nvPr/>
        </p:nvSpPr>
        <p:spPr bwMode="auto">
          <a:xfrm>
            <a:off x="6205538" y="2973388"/>
            <a:ext cx="19383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89" name="Text Box 25"/>
          <p:cNvSpPr txBox="1">
            <a:spLocks noChangeArrowheads="1"/>
          </p:cNvSpPr>
          <p:nvPr/>
        </p:nvSpPr>
        <p:spPr bwMode="auto">
          <a:xfrm>
            <a:off x="6075363" y="4424363"/>
            <a:ext cx="29400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sndpkt = make_pkt(ACK, 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90" name="Text Box 26"/>
          <p:cNvSpPr txBox="1">
            <a:spLocks noChangeArrowheads="1"/>
          </p:cNvSpPr>
          <p:nvPr/>
        </p:nvSpPr>
        <p:spPr bwMode="auto">
          <a:xfrm>
            <a:off x="193675" y="3651250"/>
            <a:ext cx="26241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 not corrupt(rcvpkt) &amp;&amp;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 has_seq1(rcvpkt)</a:t>
            </a:r>
          </a:p>
          <a:p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2891" name="Line 27"/>
          <p:cNvSpPr>
            <a:spLocks noChangeShapeType="1"/>
          </p:cNvSpPr>
          <p:nvPr/>
        </p:nvSpPr>
        <p:spPr bwMode="auto">
          <a:xfrm>
            <a:off x="277813" y="4359275"/>
            <a:ext cx="19383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92" name="Text Box 28"/>
          <p:cNvSpPr txBox="1">
            <a:spLocks noChangeArrowheads="1"/>
          </p:cNvSpPr>
          <p:nvPr/>
        </p:nvSpPr>
        <p:spPr bwMode="auto">
          <a:xfrm>
            <a:off x="141288" y="2598738"/>
            <a:ext cx="287178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(corrupt(rcvpkt)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93" name="Line 29"/>
          <p:cNvSpPr>
            <a:spLocks noChangeShapeType="1"/>
          </p:cNvSpPr>
          <p:nvPr/>
        </p:nvSpPr>
        <p:spPr bwMode="auto">
          <a:xfrm>
            <a:off x="279400" y="2973388"/>
            <a:ext cx="19383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2894" name="Text Box 30"/>
          <p:cNvSpPr txBox="1">
            <a:spLocks noChangeArrowheads="1"/>
          </p:cNvSpPr>
          <p:nvPr/>
        </p:nvSpPr>
        <p:spPr bwMode="auto">
          <a:xfrm>
            <a:off x="225425" y="4381500"/>
            <a:ext cx="29400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sndpkt = make_pkt(ACK, 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95" name="Text Box 31"/>
          <p:cNvSpPr txBox="1">
            <a:spLocks noChangeArrowheads="1"/>
          </p:cNvSpPr>
          <p:nvPr/>
        </p:nvSpPr>
        <p:spPr bwMode="auto">
          <a:xfrm>
            <a:off x="201613" y="2940050"/>
            <a:ext cx="302736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sndpkt = make_pkt(NAK, 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2896" name="Freeform 32"/>
          <p:cNvSpPr>
            <a:spLocks/>
          </p:cNvSpPr>
          <p:nvPr/>
        </p:nvSpPr>
        <p:spPr bwMode="auto">
          <a:xfrm rot="20579453" flipH="1">
            <a:off x="2235200" y="3640138"/>
            <a:ext cx="839788" cy="8636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2897" name="Freeform 33"/>
          <p:cNvSpPr>
            <a:spLocks/>
          </p:cNvSpPr>
          <p:nvPr/>
        </p:nvSpPr>
        <p:spPr bwMode="auto">
          <a:xfrm rot="1361013" flipH="1">
            <a:off x="2247900" y="2992438"/>
            <a:ext cx="839788" cy="8636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32B8151-8863-44BC-8CA0-2627A0242E82}" type="slidenum">
              <a:rPr lang="en-US" altLang="it-IT"/>
              <a:pPr/>
              <a:t>34</a:t>
            </a:fld>
            <a:endParaRPr lang="en-US" altLang="it-IT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rdt2.1: discussione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435100"/>
            <a:ext cx="3911600" cy="50419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Mittente:</a:t>
            </a:r>
            <a:endParaRPr lang="it-IT" sz="2000"/>
          </a:p>
          <a:p>
            <a:pPr>
              <a:buFont typeface="Wingdings" pitchFamily="2" charset="2"/>
              <a:buChar char="r"/>
            </a:pPr>
            <a:r>
              <a:rPr lang="it-IT" sz="2000"/>
              <a:t>Aggiunge il numero di sequenza al pacchetto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Saranno sufficienti due numeri di sequenza (0,1).  Perché?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Deve controllare se gli ACK/NAK sono danneggiati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Il doppio di stati</a:t>
            </a:r>
            <a:endParaRPr lang="it-IT" sz="2100"/>
          </a:p>
          <a:p>
            <a:pPr lvl="1">
              <a:buFont typeface="Wingdings" pitchFamily="2" charset="2"/>
              <a:buChar char="m"/>
            </a:pPr>
            <a:r>
              <a:rPr lang="it-IT" sz="1800"/>
              <a:t>lo stato deve “ricordarsi” se il pacchetto “corrente” ha numero di sequenza 0 o 1</a:t>
            </a:r>
          </a:p>
          <a:p>
            <a:endParaRPr lang="it-IT" sz="1800"/>
          </a:p>
        </p:txBody>
      </p:sp>
      <p:sp>
        <p:nvSpPr>
          <p:cNvPr id="293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435100"/>
            <a:ext cx="3810000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Ricevente:</a:t>
            </a:r>
            <a:endParaRPr lang="it-IT" sz="2000"/>
          </a:p>
          <a:p>
            <a:pPr>
              <a:buFont typeface="Wingdings" pitchFamily="2" charset="2"/>
              <a:buChar char="r"/>
            </a:pPr>
            <a:r>
              <a:rPr lang="it-IT" sz="2000"/>
              <a:t>Deve controllare se il pacchetto ricevuto è duplicato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lo stato indica se il numero di sequenza previsto è 0 o 1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nota: il ricevente </a:t>
            </a:r>
            <a:r>
              <a:rPr lang="it-IT" sz="2000" i="1"/>
              <a:t>non</a:t>
            </a:r>
            <a:r>
              <a:rPr lang="it-IT" sz="2000"/>
              <a:t> può sapere se il suo ultimo ACK/NAK è stato ricevuto correttamente dal mittente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E9025700-AF4D-4BCA-87EA-FDE6A9A4B541}" type="slidenum">
              <a:rPr lang="en-US" altLang="it-IT"/>
              <a:pPr/>
              <a:t>35</a:t>
            </a:fld>
            <a:endParaRPr lang="en-US" altLang="it-IT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rdt2.2: un protocollo senza NAK</a:t>
            </a:r>
            <a:endParaRPr lang="en-US" altLang="it-IT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0700" y="1581150"/>
            <a:ext cx="7556500" cy="368935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Stessa funzionalità di rdt2.1, utilizzando soltanto gli ACK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Al posto del NAK, il destinatario invia un ACK per l’ultimo pacchetto ricevuto correttamente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il destinatario deve includere </a:t>
            </a:r>
            <a:r>
              <a:rPr lang="it-IT" sz="2000" i="1"/>
              <a:t>esplicitamente</a:t>
            </a:r>
            <a:r>
              <a:rPr lang="it-IT" sz="2000"/>
              <a:t> il numero</a:t>
            </a:r>
            <a:br>
              <a:rPr lang="it-IT" sz="2000"/>
            </a:br>
            <a:r>
              <a:rPr lang="it-IT" sz="2000"/>
              <a:t>di sequenza del pacchetto con l’ACK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Un ACK duplicato presso il mittente determina</a:t>
            </a:r>
            <a:br>
              <a:rPr lang="it-IT" sz="2400"/>
            </a:br>
            <a:r>
              <a:rPr lang="it-IT" sz="2400"/>
              <a:t>la stessa azione del NAK: </a:t>
            </a:r>
            <a:r>
              <a:rPr lang="it-IT" sz="2400" i="1"/>
              <a:t>ritrasmettere</a:t>
            </a:r>
            <a:br>
              <a:rPr lang="it-IT" sz="2400" i="1"/>
            </a:br>
            <a:r>
              <a:rPr lang="it-IT" sz="2400" i="1"/>
              <a:t>il pacchetto corrente</a:t>
            </a:r>
            <a:endParaRPr lang="it-I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2805D221-0D3E-46FD-8610-90D329D4D668}" type="slidenum">
              <a:rPr lang="en-US" altLang="it-IT"/>
              <a:pPr/>
              <a:t>36</a:t>
            </a:fld>
            <a:endParaRPr lang="en-US" altLang="it-IT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173038"/>
            <a:ext cx="7772400" cy="1143000"/>
          </a:xfrm>
        </p:spPr>
        <p:txBody>
          <a:bodyPr/>
          <a:lstStyle/>
          <a:p>
            <a:r>
              <a:rPr lang="en-US" altLang="it-IT" sz="3200"/>
              <a:t>rdt2.2: frammenti del mittente</a:t>
            </a:r>
            <a:br>
              <a:rPr lang="en-US" altLang="it-IT" sz="3200"/>
            </a:br>
            <a:r>
              <a:rPr lang="en-US" altLang="it-IT" sz="3200"/>
              <a:t>e del ricevente</a:t>
            </a:r>
          </a:p>
        </p:txBody>
      </p:sp>
      <p:sp>
        <p:nvSpPr>
          <p:cNvPr id="295940" name="Oval 4"/>
          <p:cNvSpPr>
            <a:spLocks noChangeArrowheads="1"/>
          </p:cNvSpPr>
          <p:nvPr/>
        </p:nvSpPr>
        <p:spPr bwMode="auto">
          <a:xfrm>
            <a:off x="2676525" y="2208213"/>
            <a:ext cx="977900" cy="9271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41" name="Text Box 5"/>
          <p:cNvSpPr txBox="1">
            <a:spLocks noChangeArrowheads="1"/>
          </p:cNvSpPr>
          <p:nvPr/>
        </p:nvSpPr>
        <p:spPr bwMode="auto">
          <a:xfrm>
            <a:off x="2620963" y="2300288"/>
            <a:ext cx="10874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chiamata 0 dall’alto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5942" name="Text Box 6"/>
          <p:cNvSpPr txBox="1">
            <a:spLocks noChangeArrowheads="1"/>
          </p:cNvSpPr>
          <p:nvPr/>
        </p:nvSpPr>
        <p:spPr bwMode="auto">
          <a:xfrm>
            <a:off x="2957513" y="1493838"/>
            <a:ext cx="3722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sndpkt = make_pkt(0, data, checksum)</a:t>
            </a:r>
          </a:p>
          <a:p>
            <a:pPr algn="l"/>
            <a:r>
              <a:rPr lang="en-US" altLang="it-IT" b="0">
                <a:latin typeface="Arial" pitchFamily="34" charset="0"/>
              </a:rPr>
              <a:t>udt_send(sndpkt)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5943" name="Text Box 7"/>
          <p:cNvSpPr txBox="1">
            <a:spLocks noChangeArrowheads="1"/>
          </p:cNvSpPr>
          <p:nvPr/>
        </p:nvSpPr>
        <p:spPr bwMode="auto">
          <a:xfrm>
            <a:off x="2970213" y="1212850"/>
            <a:ext cx="17240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rdt_send(data)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5944" name="Line 8"/>
          <p:cNvSpPr>
            <a:spLocks noChangeShapeType="1"/>
          </p:cNvSpPr>
          <p:nvPr/>
        </p:nvSpPr>
        <p:spPr bwMode="auto">
          <a:xfrm>
            <a:off x="3032125" y="1536700"/>
            <a:ext cx="35528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45" name="Line 9"/>
          <p:cNvSpPr>
            <a:spLocks noChangeShapeType="1"/>
          </p:cNvSpPr>
          <p:nvPr/>
        </p:nvSpPr>
        <p:spPr bwMode="auto">
          <a:xfrm>
            <a:off x="2427288" y="2084388"/>
            <a:ext cx="419100" cy="230187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46" name="Freeform 10"/>
          <p:cNvSpPr>
            <a:spLocks/>
          </p:cNvSpPr>
          <p:nvPr/>
        </p:nvSpPr>
        <p:spPr bwMode="auto">
          <a:xfrm flipV="1">
            <a:off x="3327400" y="2019300"/>
            <a:ext cx="1897063" cy="206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47" name="Freeform 11"/>
          <p:cNvSpPr>
            <a:spLocks/>
          </p:cNvSpPr>
          <p:nvPr/>
        </p:nvSpPr>
        <p:spPr bwMode="auto">
          <a:xfrm rot="-1357180">
            <a:off x="5802313" y="1944688"/>
            <a:ext cx="452437" cy="860425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855"/>
              </a:cxn>
            </a:cxnLst>
            <a:rect l="0" t="0" r="r" b="b"/>
            <a:pathLst>
              <a:path w="735" h="1080">
                <a:moveTo>
                  <a:pt x="0" y="195"/>
                </a:moveTo>
                <a:cubicBezTo>
                  <a:pt x="690" y="0"/>
                  <a:pt x="735" y="1080"/>
                  <a:pt x="0" y="8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48" name="Text Box 12"/>
          <p:cNvSpPr txBox="1">
            <a:spLocks noChangeArrowheads="1"/>
          </p:cNvSpPr>
          <p:nvPr/>
        </p:nvSpPr>
        <p:spPr bwMode="auto">
          <a:xfrm>
            <a:off x="6315075" y="2651125"/>
            <a:ext cx="2124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>
                <a:solidFill>
                  <a:srgbClr val="FF0000"/>
                </a:solidFill>
                <a:latin typeface="Arial" pitchFamily="34" charset="0"/>
              </a:rPr>
              <a:t>udt_send(sndpkt)</a:t>
            </a:r>
            <a:endParaRPr lang="en-US" altLang="it-IT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5949" name="Text Box 13"/>
          <p:cNvSpPr txBox="1">
            <a:spLocks noChangeArrowheads="1"/>
          </p:cNvSpPr>
          <p:nvPr/>
        </p:nvSpPr>
        <p:spPr bwMode="auto">
          <a:xfrm>
            <a:off x="6218238" y="1863725"/>
            <a:ext cx="2717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( corrupt(rcvpkt) ||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</a:t>
            </a:r>
            <a:r>
              <a:rPr lang="en-US" altLang="it-IT">
                <a:solidFill>
                  <a:srgbClr val="FF0000"/>
                </a:solidFill>
                <a:latin typeface="Arial" pitchFamily="34" charset="0"/>
              </a:rPr>
              <a:t>isACK(rcvpkt,1)</a:t>
            </a:r>
            <a:r>
              <a:rPr lang="en-US" altLang="it-IT" b="0">
                <a:latin typeface="Arial" pitchFamily="34" charset="0"/>
              </a:rPr>
              <a:t> )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5950" name="Line 14"/>
          <p:cNvSpPr>
            <a:spLocks noChangeShapeType="1"/>
          </p:cNvSpPr>
          <p:nvPr/>
        </p:nvSpPr>
        <p:spPr bwMode="auto">
          <a:xfrm flipV="1">
            <a:off x="6418263" y="2644775"/>
            <a:ext cx="1420812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51" name="Freeform 15"/>
          <p:cNvSpPr>
            <a:spLocks/>
          </p:cNvSpPr>
          <p:nvPr/>
        </p:nvSpPr>
        <p:spPr bwMode="auto">
          <a:xfrm>
            <a:off x="5948363" y="2844800"/>
            <a:ext cx="203200" cy="1228725"/>
          </a:xfrm>
          <a:custGeom>
            <a:avLst/>
            <a:gdLst/>
            <a:ahLst/>
            <a:cxnLst>
              <a:cxn ang="0">
                <a:pos x="67" y="774"/>
              </a:cxn>
              <a:cxn ang="0">
                <a:pos x="0" y="0"/>
              </a:cxn>
            </a:cxnLst>
            <a:rect l="0" t="0" r="r" b="b"/>
            <a:pathLst>
              <a:path w="128" h="774">
                <a:moveTo>
                  <a:pt x="67" y="774"/>
                </a:moveTo>
                <a:cubicBezTo>
                  <a:pt x="128" y="425"/>
                  <a:pt x="81" y="0"/>
                  <a:pt x="0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52" name="Text Box 16"/>
          <p:cNvSpPr txBox="1">
            <a:spLocks noChangeArrowheads="1"/>
          </p:cNvSpPr>
          <p:nvPr/>
        </p:nvSpPr>
        <p:spPr bwMode="auto">
          <a:xfrm>
            <a:off x="6092825" y="3255963"/>
            <a:ext cx="2413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 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&amp;&amp; notcorrupt(rcvpkt)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&amp;&amp; </a:t>
            </a:r>
            <a:r>
              <a:rPr lang="en-US" altLang="it-IT">
                <a:solidFill>
                  <a:srgbClr val="FF0000"/>
                </a:solidFill>
                <a:latin typeface="Arial" pitchFamily="34" charset="0"/>
              </a:rPr>
              <a:t>isACK(rcvpkt,0)</a:t>
            </a:r>
            <a:r>
              <a:rPr lang="en-US" altLang="it-IT" sz="1000" b="0">
                <a:latin typeface="Arial" pitchFamily="34" charset="0"/>
              </a:rPr>
              <a:t> 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295953" name="Line 17"/>
          <p:cNvSpPr>
            <a:spLocks noChangeShapeType="1"/>
          </p:cNvSpPr>
          <p:nvPr/>
        </p:nvSpPr>
        <p:spPr bwMode="auto">
          <a:xfrm>
            <a:off x="6181725" y="4079875"/>
            <a:ext cx="18637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55" name="Oval 19"/>
          <p:cNvSpPr>
            <a:spLocks noChangeArrowheads="1"/>
          </p:cNvSpPr>
          <p:nvPr/>
        </p:nvSpPr>
        <p:spPr bwMode="auto">
          <a:xfrm>
            <a:off x="5043488" y="2166938"/>
            <a:ext cx="917575" cy="8382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56" name="Text Box 20"/>
          <p:cNvSpPr txBox="1">
            <a:spLocks noChangeArrowheads="1"/>
          </p:cNvSpPr>
          <p:nvPr/>
        </p:nvSpPr>
        <p:spPr bwMode="auto">
          <a:xfrm>
            <a:off x="4976813" y="2344738"/>
            <a:ext cx="10620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</a:t>
            </a:r>
            <a:br>
              <a:rPr lang="en-US" altLang="it-IT" sz="1400" b="0">
                <a:latin typeface="Arial" pitchFamily="34" charset="0"/>
              </a:rPr>
            </a:br>
            <a:r>
              <a:rPr lang="en-US" altLang="it-IT" sz="1400" b="0">
                <a:latin typeface="Arial" pitchFamily="34" charset="0"/>
              </a:rPr>
              <a:t>ACK 0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5957" name="Text Box 21"/>
          <p:cNvSpPr txBox="1">
            <a:spLocks noChangeArrowheads="1"/>
          </p:cNvSpPr>
          <p:nvPr/>
        </p:nvSpPr>
        <p:spPr bwMode="auto">
          <a:xfrm>
            <a:off x="3668713" y="2884488"/>
            <a:ext cx="16573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b="0">
                <a:solidFill>
                  <a:schemeClr val="accent2"/>
                </a:solidFill>
              </a:rPr>
              <a:t>Frammento</a:t>
            </a:r>
            <a:br>
              <a:rPr lang="it-IT" sz="2000" b="0">
                <a:solidFill>
                  <a:schemeClr val="accent2"/>
                </a:solidFill>
              </a:rPr>
            </a:br>
            <a:r>
              <a:rPr lang="it-IT" sz="2000" b="0">
                <a:solidFill>
                  <a:schemeClr val="accent2"/>
                </a:solidFill>
              </a:rPr>
              <a:t>del mittente</a:t>
            </a:r>
          </a:p>
        </p:txBody>
      </p:sp>
      <p:grpSp>
        <p:nvGrpSpPr>
          <p:cNvPr id="295958" name="Group 22"/>
          <p:cNvGrpSpPr>
            <a:grpSpLocks/>
          </p:cNvGrpSpPr>
          <p:nvPr/>
        </p:nvGrpSpPr>
        <p:grpSpPr bwMode="auto">
          <a:xfrm>
            <a:off x="2490788" y="4265613"/>
            <a:ext cx="847725" cy="795337"/>
            <a:chOff x="3570" y="3063"/>
            <a:chExt cx="534" cy="501"/>
          </a:xfrm>
        </p:grpSpPr>
        <p:sp>
          <p:nvSpPr>
            <p:cNvPr id="295959" name="Oval 23"/>
            <p:cNvSpPr>
              <a:spLocks noChangeArrowheads="1"/>
            </p:cNvSpPr>
            <p:nvPr/>
          </p:nvSpPr>
          <p:spPr bwMode="auto">
            <a:xfrm>
              <a:off x="3570" y="3063"/>
              <a:ext cx="534" cy="50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60" name="Text Box 24"/>
            <p:cNvSpPr txBox="1">
              <a:spLocks noChangeArrowheads="1"/>
            </p:cNvSpPr>
            <p:nvPr/>
          </p:nvSpPr>
          <p:spPr bwMode="auto">
            <a:xfrm>
              <a:off x="3597" y="3085"/>
              <a:ext cx="5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400" b="0" dirty="0" err="1">
                  <a:latin typeface="Arial" pitchFamily="34" charset="0"/>
                </a:rPr>
                <a:t>Attesa</a:t>
              </a:r>
              <a:r>
                <a:rPr lang="en-US" altLang="it-IT" sz="1400" b="0" dirty="0">
                  <a:latin typeface="Arial" pitchFamily="34" charset="0"/>
                </a:rPr>
                <a:t> </a:t>
              </a:r>
              <a:r>
                <a:rPr lang="en-US" altLang="it-IT" sz="1400" b="0" dirty="0" err="1">
                  <a:latin typeface="Arial" pitchFamily="34" charset="0"/>
                </a:rPr>
                <a:t>di</a:t>
              </a:r>
              <a:r>
                <a:rPr lang="en-US" altLang="it-IT" sz="1400" b="0" dirty="0">
                  <a:latin typeface="Arial" pitchFamily="34" charset="0"/>
                </a:rPr>
                <a:t> 0 </a:t>
              </a:r>
              <a:r>
                <a:rPr lang="en-US" altLang="it-IT" sz="1400" b="0" dirty="0" err="1">
                  <a:latin typeface="Arial" pitchFamily="34" charset="0"/>
                </a:rPr>
                <a:t>dal</a:t>
              </a:r>
              <a:r>
                <a:rPr lang="en-US" altLang="it-IT" sz="1400" b="0" dirty="0">
                  <a:latin typeface="Arial" pitchFamily="34" charset="0"/>
                </a:rPr>
                <a:t> basso</a:t>
              </a:r>
              <a:endParaRPr lang="en-US" altLang="it-IT" sz="1400" b="0" dirty="0">
                <a:latin typeface="Times New Roman" pitchFamily="18" charset="0"/>
              </a:endParaRPr>
            </a:p>
          </p:txBody>
        </p:sp>
      </p:grpSp>
      <p:sp>
        <p:nvSpPr>
          <p:cNvPr id="295961" name="Freeform 25"/>
          <p:cNvSpPr>
            <a:spLocks/>
          </p:cNvSpPr>
          <p:nvPr/>
        </p:nvSpPr>
        <p:spPr bwMode="auto">
          <a:xfrm>
            <a:off x="3119438" y="4156075"/>
            <a:ext cx="825500" cy="185738"/>
          </a:xfrm>
          <a:custGeom>
            <a:avLst/>
            <a:gdLst/>
            <a:ahLst/>
            <a:cxnLst>
              <a:cxn ang="0">
                <a:pos x="0" y="117"/>
              </a:cxn>
              <a:cxn ang="0">
                <a:pos x="520" y="17"/>
              </a:cxn>
            </a:cxnLst>
            <a:rect l="0" t="0" r="r" b="b"/>
            <a:pathLst>
              <a:path w="520" h="117">
                <a:moveTo>
                  <a:pt x="0" y="117"/>
                </a:moveTo>
                <a:cubicBezTo>
                  <a:pt x="136" y="17"/>
                  <a:pt x="276" y="0"/>
                  <a:pt x="520" y="17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62" name="Freeform 26"/>
          <p:cNvSpPr>
            <a:spLocks/>
          </p:cNvSpPr>
          <p:nvPr/>
        </p:nvSpPr>
        <p:spPr bwMode="auto">
          <a:xfrm>
            <a:off x="3232150" y="4960938"/>
            <a:ext cx="2403475" cy="206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14" y="17"/>
              </a:cxn>
            </a:cxnLst>
            <a:rect l="0" t="0" r="r" b="b"/>
            <a:pathLst>
              <a:path w="1514" h="130">
                <a:moveTo>
                  <a:pt x="0" y="0"/>
                </a:moveTo>
                <a:cubicBezTo>
                  <a:pt x="266" y="130"/>
                  <a:pt x="1322" y="113"/>
                  <a:pt x="1514" y="17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63" name="Text Box 27"/>
          <p:cNvSpPr txBox="1">
            <a:spLocks noChangeArrowheads="1"/>
          </p:cNvSpPr>
          <p:nvPr/>
        </p:nvSpPr>
        <p:spPr bwMode="auto">
          <a:xfrm>
            <a:off x="3036888" y="5106988"/>
            <a:ext cx="3940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notcorrupt(rcvpkt)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&amp;&amp; has_seq1(rcvpkt) 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295964" name="Line 28"/>
          <p:cNvSpPr>
            <a:spLocks noChangeShapeType="1"/>
          </p:cNvSpPr>
          <p:nvPr/>
        </p:nvSpPr>
        <p:spPr bwMode="auto">
          <a:xfrm>
            <a:off x="3109913" y="5678488"/>
            <a:ext cx="19145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65" name="Text Box 29"/>
          <p:cNvSpPr txBox="1">
            <a:spLocks noChangeArrowheads="1"/>
          </p:cNvSpPr>
          <p:nvPr/>
        </p:nvSpPr>
        <p:spPr bwMode="auto">
          <a:xfrm>
            <a:off x="3005138" y="5664200"/>
            <a:ext cx="41751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 dirty="0">
                <a:latin typeface="Arial" pitchFamily="34" charset="0"/>
              </a:rPr>
              <a:t>extract(</a:t>
            </a:r>
            <a:r>
              <a:rPr lang="en-US" altLang="it-IT" b="0" dirty="0" err="1">
                <a:latin typeface="Arial" pitchFamily="34" charset="0"/>
              </a:rPr>
              <a:t>rcvpkt,data</a:t>
            </a:r>
            <a:r>
              <a:rPr lang="en-US" altLang="it-IT" b="0" dirty="0">
                <a:latin typeface="Arial" pitchFamily="34" charset="0"/>
              </a:rPr>
              <a:t>)</a:t>
            </a:r>
          </a:p>
          <a:p>
            <a:pPr algn="l"/>
            <a:r>
              <a:rPr lang="en-US" altLang="it-IT" b="0" dirty="0" err="1">
                <a:latin typeface="Arial" pitchFamily="34" charset="0"/>
              </a:rPr>
              <a:t>deliver_data</a:t>
            </a:r>
            <a:r>
              <a:rPr lang="en-US" altLang="it-IT" b="0" dirty="0">
                <a:latin typeface="Arial" pitchFamily="34" charset="0"/>
              </a:rPr>
              <a:t>(data)</a:t>
            </a:r>
          </a:p>
          <a:p>
            <a:pPr algn="l"/>
            <a:r>
              <a:rPr lang="en-US" altLang="it-IT" dirty="0" err="1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altLang="it-IT" dirty="0">
                <a:solidFill>
                  <a:srgbClr val="FF0000"/>
                </a:solidFill>
                <a:latin typeface="Arial" pitchFamily="34" charset="0"/>
              </a:rPr>
              <a:t> = </a:t>
            </a:r>
            <a:r>
              <a:rPr lang="en-US" altLang="it-IT" dirty="0" err="1">
                <a:solidFill>
                  <a:srgbClr val="FF0000"/>
                </a:solidFill>
                <a:latin typeface="Arial" pitchFamily="34" charset="0"/>
              </a:rPr>
              <a:t>make_pkt</a:t>
            </a:r>
            <a:r>
              <a:rPr lang="en-US" altLang="it-IT" dirty="0">
                <a:solidFill>
                  <a:srgbClr val="FF0000"/>
                </a:solidFill>
                <a:latin typeface="Arial" pitchFamily="34" charset="0"/>
              </a:rPr>
              <a:t>(ACK1, </a:t>
            </a:r>
            <a:r>
              <a:rPr lang="en-US" altLang="it-IT" dirty="0" err="1">
                <a:solidFill>
                  <a:srgbClr val="FF0000"/>
                </a:solidFill>
                <a:latin typeface="Arial" pitchFamily="34" charset="0"/>
              </a:rPr>
              <a:t>chksum</a:t>
            </a:r>
            <a:r>
              <a:rPr lang="en-US" altLang="it-IT" dirty="0">
                <a:solidFill>
                  <a:srgbClr val="FF0000"/>
                </a:solidFill>
                <a:latin typeface="Arial" pitchFamily="34" charset="0"/>
              </a:rPr>
              <a:t>)</a:t>
            </a:r>
          </a:p>
          <a:p>
            <a:pPr algn="l"/>
            <a:r>
              <a:rPr lang="en-US" altLang="it-IT" b="0" dirty="0" err="1">
                <a:latin typeface="Arial" pitchFamily="34" charset="0"/>
              </a:rPr>
              <a:t>udt_send</a:t>
            </a:r>
            <a:r>
              <a:rPr lang="en-US" altLang="it-IT" b="0" dirty="0">
                <a:latin typeface="Arial" pitchFamily="34" charset="0"/>
              </a:rPr>
              <a:t>(</a:t>
            </a:r>
            <a:r>
              <a:rPr lang="en-US" altLang="it-IT" b="0" dirty="0" err="1">
                <a:latin typeface="Arial" pitchFamily="34" charset="0"/>
              </a:rPr>
              <a:t>sndpkt</a:t>
            </a:r>
            <a:r>
              <a:rPr lang="en-US" altLang="it-IT" b="0" dirty="0">
                <a:latin typeface="Arial" pitchFamily="34" charset="0"/>
              </a:rPr>
              <a:t>)</a:t>
            </a:r>
            <a:endParaRPr lang="en-US" altLang="it-IT" b="0" dirty="0">
              <a:latin typeface="Times New Roman" pitchFamily="18" charset="0"/>
            </a:endParaRPr>
          </a:p>
        </p:txBody>
      </p:sp>
      <p:sp>
        <p:nvSpPr>
          <p:cNvPr id="295966" name="Freeform 30"/>
          <p:cNvSpPr>
            <a:spLocks/>
          </p:cNvSpPr>
          <p:nvPr/>
        </p:nvSpPr>
        <p:spPr bwMode="auto">
          <a:xfrm flipH="1">
            <a:off x="2027238" y="3917950"/>
            <a:ext cx="490537" cy="13589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5967" name="Line 31"/>
          <p:cNvSpPr>
            <a:spLocks noChangeShapeType="1"/>
          </p:cNvSpPr>
          <p:nvPr/>
        </p:nvSpPr>
        <p:spPr bwMode="auto">
          <a:xfrm>
            <a:off x="141288" y="4660900"/>
            <a:ext cx="19240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5968" name="Text Box 32"/>
          <p:cNvSpPr txBox="1">
            <a:spLocks noChangeArrowheads="1"/>
          </p:cNvSpPr>
          <p:nvPr/>
        </p:nvSpPr>
        <p:spPr bwMode="auto">
          <a:xfrm>
            <a:off x="34925" y="3824288"/>
            <a:ext cx="23606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(corrupt(rcvpkt) ||</a:t>
            </a:r>
          </a:p>
          <a:p>
            <a:pPr algn="l"/>
            <a:r>
              <a:rPr lang="en-US" altLang="it-IT" b="0">
                <a:latin typeface="Arial" pitchFamily="34" charset="0"/>
              </a:rPr>
              <a:t>     </a:t>
            </a:r>
            <a:r>
              <a:rPr lang="en-US" altLang="it-IT">
                <a:solidFill>
                  <a:srgbClr val="FF0000"/>
                </a:solidFill>
                <a:latin typeface="Arial" pitchFamily="34" charset="0"/>
              </a:rPr>
              <a:t>has_seq1(rcvpkt))</a:t>
            </a:r>
            <a:endParaRPr lang="en-US" altLang="it-IT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5969" name="Text Box 33"/>
          <p:cNvSpPr txBox="1">
            <a:spLocks noChangeArrowheads="1"/>
          </p:cNvSpPr>
          <p:nvPr/>
        </p:nvSpPr>
        <p:spPr bwMode="auto">
          <a:xfrm>
            <a:off x="50799" y="4689475"/>
            <a:ext cx="2645103" cy="153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dirty="0" err="1" smtClean="0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altLang="it-IT" dirty="0" smtClean="0">
                <a:solidFill>
                  <a:srgbClr val="FF0000"/>
                </a:solidFill>
                <a:latin typeface="Arial" pitchFamily="34" charset="0"/>
              </a:rPr>
              <a:t> =</a:t>
            </a:r>
          </a:p>
          <a:p>
            <a:pPr algn="l"/>
            <a:r>
              <a:rPr lang="en-US" altLang="it-IT" dirty="0" smtClean="0">
                <a:solidFill>
                  <a:srgbClr val="FF0000"/>
                </a:solidFill>
                <a:latin typeface="Arial" pitchFamily="34" charset="0"/>
              </a:rPr>
              <a:t>          </a:t>
            </a:r>
            <a:r>
              <a:rPr lang="en-US" altLang="it-IT" dirty="0" err="1" smtClean="0">
                <a:solidFill>
                  <a:srgbClr val="FF0000"/>
                </a:solidFill>
                <a:latin typeface="Arial" pitchFamily="34" charset="0"/>
              </a:rPr>
              <a:t>make_pkt</a:t>
            </a:r>
            <a:r>
              <a:rPr lang="en-US" altLang="it-IT" dirty="0" smtClean="0">
                <a:solidFill>
                  <a:srgbClr val="FF0000"/>
                </a:solidFill>
                <a:latin typeface="Arial" pitchFamily="34" charset="0"/>
              </a:rPr>
              <a:t>(ACK1,</a:t>
            </a:r>
          </a:p>
          <a:p>
            <a:pPr algn="l"/>
            <a:r>
              <a:rPr lang="en-US" altLang="it-IT" dirty="0" smtClean="0">
                <a:solidFill>
                  <a:srgbClr val="FF0000"/>
                </a:solidFill>
                <a:latin typeface="Arial" pitchFamily="34" charset="0"/>
              </a:rPr>
              <a:t>                           </a:t>
            </a:r>
            <a:r>
              <a:rPr lang="en-US" altLang="it-IT" dirty="0" err="1" smtClean="0">
                <a:solidFill>
                  <a:srgbClr val="FF0000"/>
                </a:solidFill>
                <a:latin typeface="Arial" pitchFamily="34" charset="0"/>
              </a:rPr>
              <a:t>chksum</a:t>
            </a:r>
            <a:r>
              <a:rPr lang="en-US" altLang="it-IT" dirty="0" smtClean="0">
                <a:solidFill>
                  <a:srgbClr val="FF0000"/>
                </a:solidFill>
                <a:latin typeface="Arial" pitchFamily="34" charset="0"/>
              </a:rPr>
              <a:t>)</a:t>
            </a:r>
          </a:p>
          <a:p>
            <a:pPr algn="l"/>
            <a:r>
              <a:rPr lang="en-US" altLang="it-IT" dirty="0" err="1" smtClean="0">
                <a:solidFill>
                  <a:srgbClr val="FF0000"/>
                </a:solidFill>
                <a:latin typeface="Arial" pitchFamily="34" charset="0"/>
              </a:rPr>
              <a:t>udt_send</a:t>
            </a:r>
            <a:r>
              <a:rPr lang="en-US" altLang="it-IT" dirty="0" smtClean="0">
                <a:solidFill>
                  <a:srgbClr val="FF0000"/>
                </a:solidFill>
                <a:latin typeface="Arial" pitchFamily="34" charset="0"/>
              </a:rPr>
              <a:t>(</a:t>
            </a:r>
            <a:r>
              <a:rPr lang="en-US" altLang="it-IT" dirty="0" err="1" smtClean="0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altLang="it-IT" dirty="0">
                <a:solidFill>
                  <a:srgbClr val="FF0000"/>
                </a:solidFill>
                <a:latin typeface="Arial" pitchFamily="34" charset="0"/>
              </a:rPr>
              <a:t>)</a:t>
            </a:r>
            <a:endParaRPr lang="en-US" altLang="it-IT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5970" name="Text Box 34"/>
          <p:cNvSpPr txBox="1">
            <a:spLocks noChangeArrowheads="1"/>
          </p:cNvSpPr>
          <p:nvPr/>
        </p:nvSpPr>
        <p:spPr bwMode="auto">
          <a:xfrm>
            <a:off x="3511550" y="4286250"/>
            <a:ext cx="1735138" cy="8001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b="0">
                <a:solidFill>
                  <a:schemeClr val="accent2"/>
                </a:solidFill>
              </a:rPr>
              <a:t>Frammento</a:t>
            </a:r>
          </a:p>
          <a:p>
            <a:r>
              <a:rPr lang="it-IT" sz="2000" b="0">
                <a:solidFill>
                  <a:schemeClr val="accent2"/>
                </a:solidFill>
              </a:rPr>
              <a:t>del ricevente</a:t>
            </a:r>
          </a:p>
        </p:txBody>
      </p:sp>
      <p:sp>
        <p:nvSpPr>
          <p:cNvPr id="295971" name="Line 35"/>
          <p:cNvSpPr>
            <a:spLocks noChangeShapeType="1"/>
          </p:cNvSpPr>
          <p:nvPr/>
        </p:nvSpPr>
        <p:spPr bwMode="auto">
          <a:xfrm>
            <a:off x="665163" y="2603500"/>
            <a:ext cx="7883525" cy="27574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5972" name="Text Box 36"/>
          <p:cNvSpPr txBox="1">
            <a:spLocks noChangeArrowheads="1"/>
          </p:cNvSpPr>
          <p:nvPr/>
        </p:nvSpPr>
        <p:spPr bwMode="auto">
          <a:xfrm>
            <a:off x="6854825" y="4103688"/>
            <a:ext cx="379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DD0BE225-D145-44F7-9C20-406F898B2A94}" type="slidenum">
              <a:rPr lang="en-US" altLang="it-IT"/>
              <a:pPr/>
              <a:t>37</a:t>
            </a:fld>
            <a:endParaRPr lang="en-US" altLang="it-IT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rdt3.0: canali con errori </a:t>
            </a:r>
            <a:r>
              <a:rPr lang="it-IT" sz="3200" i="1"/>
              <a:t>e</a:t>
            </a:r>
            <a:r>
              <a:rPr lang="it-IT" sz="3200"/>
              <a:t> perdite</a:t>
            </a:r>
            <a:endParaRPr lang="it-IT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Nuova ipotesi:</a:t>
            </a:r>
            <a:r>
              <a:rPr lang="it-IT" sz="2400"/>
              <a:t> il canale sottostante può anche smarrire i pacchetti (dati o ACK)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checksum, numero di sequenza, ACK e ritrasmissioni aiuteranno, ma non saranno sufficienti</a:t>
            </a:r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9575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000" u="sng" dirty="0">
                <a:solidFill>
                  <a:srgbClr val="FF0000"/>
                </a:solidFill>
              </a:rPr>
              <a:t>Approccio:</a:t>
            </a:r>
            <a:r>
              <a:rPr lang="it-IT" sz="2000" dirty="0"/>
              <a:t> il mittente attende un ACK per un tempo “ragionevole”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 dirty="0"/>
              <a:t>ritrasmette se non riceve un ACK in questo periodo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 dirty="0"/>
              <a:t>se il pacchetto (o l’ACK) è soltanto in ritardo (non perso):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600" dirty="0"/>
              <a:t>la ritrasmissione sarà duplicata, ma l’uso dei numeri di sequenza gestisce </a:t>
            </a:r>
            <a:r>
              <a:rPr lang="it-IT" sz="1600" dirty="0" smtClean="0"/>
              <a:t>questo caso</a:t>
            </a:r>
            <a:endParaRPr lang="it-IT" sz="1600" dirty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600" dirty="0"/>
              <a:t>il destinatario deve specificare il numero di sequenza del pacchetto da riscontrare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 dirty="0"/>
              <a:t>occorre un contatore (</a:t>
            </a:r>
            <a:r>
              <a:rPr lang="it-IT" sz="1600" i="1" dirty="0"/>
              <a:t>countdown timer</a:t>
            </a:r>
            <a:r>
              <a:rPr lang="it-IT" sz="1600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FD84A2DD-6576-4884-8360-1E5E783556CD}" type="slidenum">
              <a:rPr lang="en-US" altLang="it-IT"/>
              <a:pPr/>
              <a:t>38</a:t>
            </a:fld>
            <a:endParaRPr lang="en-US" altLang="it-IT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39725" y="242888"/>
            <a:ext cx="4932363" cy="792162"/>
          </a:xfrm>
        </p:spPr>
        <p:txBody>
          <a:bodyPr/>
          <a:lstStyle/>
          <a:p>
            <a:r>
              <a:rPr lang="en-US" altLang="it-IT" sz="3600"/>
              <a:t>rdt3.0 mittente</a:t>
            </a:r>
            <a:endParaRPr lang="en-US" altLang="it-IT"/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3019425" y="1384300"/>
            <a:ext cx="3860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 = </a:t>
            </a:r>
            <a:r>
              <a:rPr lang="en-US" altLang="it-IT" sz="1400" b="0" dirty="0" err="1">
                <a:latin typeface="Arial" pitchFamily="34" charset="0"/>
              </a:rPr>
              <a:t>make_pkt</a:t>
            </a:r>
            <a:r>
              <a:rPr lang="en-US" altLang="it-IT" sz="1400" b="0" dirty="0">
                <a:latin typeface="Arial" pitchFamily="34" charset="0"/>
              </a:rPr>
              <a:t>(0, data, checksum)</a:t>
            </a:r>
          </a:p>
          <a:p>
            <a:pPr algn="l"/>
            <a:r>
              <a:rPr lang="en-US" altLang="it-IT" sz="1400" b="0" dirty="0" err="1">
                <a:latin typeface="Arial" pitchFamily="34" charset="0"/>
              </a:rPr>
              <a:t>udt_send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)</a:t>
            </a:r>
          </a:p>
          <a:p>
            <a:pPr algn="l"/>
            <a:r>
              <a:rPr lang="en-US" altLang="it-IT" sz="1400" b="0" dirty="0" err="1">
                <a:latin typeface="Arial" pitchFamily="34" charset="0"/>
              </a:rPr>
              <a:t>start_timer</a:t>
            </a:r>
            <a:endParaRPr lang="en-US" altLang="it-IT" sz="1400" b="0" dirty="0">
              <a:latin typeface="Times New Roman" pitchFamily="18" charset="0"/>
            </a:endParaRPr>
          </a:p>
        </p:txBody>
      </p:sp>
      <p:sp>
        <p:nvSpPr>
          <p:cNvPr id="297988" name="Text Box 4"/>
          <p:cNvSpPr txBox="1">
            <a:spLocks noChangeArrowheads="1"/>
          </p:cNvSpPr>
          <p:nvPr/>
        </p:nvSpPr>
        <p:spPr bwMode="auto">
          <a:xfrm>
            <a:off x="3060700" y="1090613"/>
            <a:ext cx="17240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rdt_send(data)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7989" name="Line 5"/>
          <p:cNvSpPr>
            <a:spLocks noChangeShapeType="1"/>
          </p:cNvSpPr>
          <p:nvPr/>
        </p:nvSpPr>
        <p:spPr bwMode="auto">
          <a:xfrm>
            <a:off x="3162300" y="142875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990" name="Line 6"/>
          <p:cNvSpPr>
            <a:spLocks noChangeShapeType="1"/>
          </p:cNvSpPr>
          <p:nvPr/>
        </p:nvSpPr>
        <p:spPr bwMode="auto">
          <a:xfrm>
            <a:off x="2749550" y="1544638"/>
            <a:ext cx="157163" cy="57626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97991" name="Group 7"/>
          <p:cNvGrpSpPr>
            <a:grpSpLocks/>
          </p:cNvGrpSpPr>
          <p:nvPr/>
        </p:nvGrpSpPr>
        <p:grpSpPr bwMode="auto">
          <a:xfrm>
            <a:off x="5360988" y="2090738"/>
            <a:ext cx="889000" cy="865187"/>
            <a:chOff x="445" y="1273"/>
            <a:chExt cx="560" cy="545"/>
          </a:xfrm>
        </p:grpSpPr>
        <p:sp>
          <p:nvSpPr>
            <p:cNvPr id="297992" name="Oval 8"/>
            <p:cNvSpPr>
              <a:spLocks noChangeArrowheads="1"/>
            </p:cNvSpPr>
            <p:nvPr/>
          </p:nvSpPr>
          <p:spPr bwMode="auto">
            <a:xfrm>
              <a:off x="445" y="1273"/>
              <a:ext cx="560" cy="545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3" name="Text Box 9"/>
            <p:cNvSpPr txBox="1">
              <a:spLocks noChangeArrowheads="1"/>
            </p:cNvSpPr>
            <p:nvPr/>
          </p:nvSpPr>
          <p:spPr bwMode="auto">
            <a:xfrm>
              <a:off x="499" y="1309"/>
              <a:ext cx="450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400" b="0">
                  <a:latin typeface="Arial" pitchFamily="34" charset="0"/>
                </a:rPr>
                <a:t>Attesa di ACK 0</a:t>
              </a:r>
              <a:endParaRPr lang="en-US" altLang="it-IT" sz="1400" b="0">
                <a:latin typeface="Times New Roman" pitchFamily="18" charset="0"/>
              </a:endParaRPr>
            </a:p>
          </p:txBody>
        </p:sp>
      </p:grpSp>
      <p:sp>
        <p:nvSpPr>
          <p:cNvPr id="297994" name="Freeform 10"/>
          <p:cNvSpPr>
            <a:spLocks/>
          </p:cNvSpPr>
          <p:nvPr/>
        </p:nvSpPr>
        <p:spPr bwMode="auto">
          <a:xfrm flipV="1">
            <a:off x="3384550" y="2071688"/>
            <a:ext cx="2090738" cy="1635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995" name="Freeform 11"/>
          <p:cNvSpPr>
            <a:spLocks/>
          </p:cNvSpPr>
          <p:nvPr/>
        </p:nvSpPr>
        <p:spPr bwMode="auto">
          <a:xfrm>
            <a:off x="6069013" y="1674813"/>
            <a:ext cx="871537" cy="666750"/>
          </a:xfrm>
          <a:custGeom>
            <a:avLst/>
            <a:gdLst/>
            <a:ahLst/>
            <a:cxnLst>
              <a:cxn ang="0">
                <a:pos x="0" y="306"/>
              </a:cxn>
              <a:cxn ang="0">
                <a:pos x="87" y="420"/>
              </a:cxn>
            </a:cxnLst>
            <a:rect l="0" t="0" r="r" b="b"/>
            <a:pathLst>
              <a:path w="549" h="420">
                <a:moveTo>
                  <a:pt x="0" y="306"/>
                </a:moveTo>
                <a:cubicBezTo>
                  <a:pt x="78" y="0"/>
                  <a:pt x="549" y="315"/>
                  <a:pt x="87" y="42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996" name="Text Box 12"/>
          <p:cNvSpPr txBox="1">
            <a:spLocks noChangeArrowheads="1"/>
          </p:cNvSpPr>
          <p:nvPr/>
        </p:nvSpPr>
        <p:spPr bwMode="auto">
          <a:xfrm>
            <a:off x="6481763" y="1196975"/>
            <a:ext cx="17049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( corrupt(rcvpkt) ||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isACK(rcvpkt,1) 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7997" name="Line 13"/>
          <p:cNvSpPr>
            <a:spLocks noChangeShapeType="1"/>
          </p:cNvSpPr>
          <p:nvPr/>
        </p:nvSpPr>
        <p:spPr bwMode="auto">
          <a:xfrm>
            <a:off x="6691313" y="1898650"/>
            <a:ext cx="1350962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999" name="Oval 15"/>
          <p:cNvSpPr>
            <a:spLocks noChangeArrowheads="1"/>
          </p:cNvSpPr>
          <p:nvPr/>
        </p:nvSpPr>
        <p:spPr bwMode="auto">
          <a:xfrm>
            <a:off x="5499100" y="4005263"/>
            <a:ext cx="1069975" cy="850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00" name="Text Box 16"/>
          <p:cNvSpPr txBox="1">
            <a:spLocks noChangeArrowheads="1"/>
          </p:cNvSpPr>
          <p:nvPr/>
        </p:nvSpPr>
        <p:spPr bwMode="auto">
          <a:xfrm>
            <a:off x="5453063" y="4068763"/>
            <a:ext cx="11890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sz="1400" b="0">
                <a:latin typeface="Arial" pitchFamily="34" charset="0"/>
              </a:rPr>
              <a:t>Attesa di chiamata 1 dall’alto</a:t>
            </a:r>
          </a:p>
        </p:txBody>
      </p:sp>
      <p:sp>
        <p:nvSpPr>
          <p:cNvPr id="298001" name="Freeform 17"/>
          <p:cNvSpPr>
            <a:spLocks/>
          </p:cNvSpPr>
          <p:nvPr/>
        </p:nvSpPr>
        <p:spPr bwMode="auto">
          <a:xfrm rot="16200000" flipV="1">
            <a:off x="2191544" y="3453606"/>
            <a:ext cx="1152525" cy="150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02" name="Freeform 18"/>
          <p:cNvSpPr>
            <a:spLocks/>
          </p:cNvSpPr>
          <p:nvPr/>
        </p:nvSpPr>
        <p:spPr bwMode="auto">
          <a:xfrm>
            <a:off x="3370263" y="4738688"/>
            <a:ext cx="2312987" cy="2746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03" name="Freeform 19"/>
          <p:cNvSpPr>
            <a:spLocks/>
          </p:cNvSpPr>
          <p:nvPr/>
        </p:nvSpPr>
        <p:spPr bwMode="auto">
          <a:xfrm rot="5400000" flipH="1" flipV="1">
            <a:off x="5611019" y="3328194"/>
            <a:ext cx="1184275" cy="1666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04" name="Text Box 20"/>
          <p:cNvSpPr txBox="1">
            <a:spLocks noChangeArrowheads="1"/>
          </p:cNvSpPr>
          <p:nvPr/>
        </p:nvSpPr>
        <p:spPr bwMode="auto">
          <a:xfrm>
            <a:off x="3316288" y="5224463"/>
            <a:ext cx="34448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 dirty="0" err="1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 = </a:t>
            </a:r>
            <a:r>
              <a:rPr lang="en-US" altLang="it-IT" sz="1400" b="0" dirty="0" err="1">
                <a:latin typeface="Arial" pitchFamily="34" charset="0"/>
              </a:rPr>
              <a:t>make_pkt</a:t>
            </a:r>
            <a:r>
              <a:rPr lang="en-US" altLang="it-IT" sz="1400" b="0" dirty="0">
                <a:latin typeface="Arial" pitchFamily="34" charset="0"/>
              </a:rPr>
              <a:t>(1, data, checksum)</a:t>
            </a:r>
          </a:p>
          <a:p>
            <a:pPr algn="l"/>
            <a:r>
              <a:rPr lang="en-US" altLang="it-IT" sz="1400" b="0" dirty="0" err="1">
                <a:latin typeface="Arial" pitchFamily="34" charset="0"/>
              </a:rPr>
              <a:t>udt_send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)</a:t>
            </a:r>
          </a:p>
          <a:p>
            <a:pPr algn="l"/>
            <a:r>
              <a:rPr lang="en-US" altLang="it-IT" sz="1400" b="0" dirty="0" err="1">
                <a:latin typeface="Arial" pitchFamily="34" charset="0"/>
              </a:rPr>
              <a:t>start_timer</a:t>
            </a:r>
            <a:endParaRPr lang="en-US" altLang="it-IT" sz="1400" b="0" dirty="0">
              <a:latin typeface="Times New Roman" pitchFamily="18" charset="0"/>
            </a:endParaRPr>
          </a:p>
        </p:txBody>
      </p:sp>
      <p:sp>
        <p:nvSpPr>
          <p:cNvPr id="298005" name="Text Box 21"/>
          <p:cNvSpPr txBox="1">
            <a:spLocks noChangeArrowheads="1"/>
          </p:cNvSpPr>
          <p:nvPr/>
        </p:nvSpPr>
        <p:spPr bwMode="auto">
          <a:xfrm>
            <a:off x="3316288" y="4941888"/>
            <a:ext cx="17240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rdt_send(data)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06" name="Line 22"/>
          <p:cNvSpPr>
            <a:spLocks noChangeShapeType="1"/>
          </p:cNvSpPr>
          <p:nvPr/>
        </p:nvSpPr>
        <p:spPr bwMode="auto">
          <a:xfrm>
            <a:off x="3435350" y="5253038"/>
            <a:ext cx="2598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07" name="Text Box 23"/>
          <p:cNvSpPr txBox="1">
            <a:spLocks noChangeArrowheads="1"/>
          </p:cNvSpPr>
          <p:nvPr/>
        </p:nvSpPr>
        <p:spPr bwMode="auto">
          <a:xfrm>
            <a:off x="6280150" y="3106738"/>
            <a:ext cx="21494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 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&amp;&amp; notcorrupt(rcvpkt)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&amp;&amp; isACK(rcvpkt,0)</a:t>
            </a:r>
            <a:r>
              <a:rPr lang="en-US" altLang="it-IT" sz="1000" b="0">
                <a:latin typeface="Arial" pitchFamily="34" charset="0"/>
              </a:rPr>
              <a:t> 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298008" name="Line 24"/>
          <p:cNvSpPr>
            <a:spLocks noChangeShapeType="1"/>
          </p:cNvSpPr>
          <p:nvPr/>
        </p:nvSpPr>
        <p:spPr bwMode="auto">
          <a:xfrm>
            <a:off x="6396038" y="3817938"/>
            <a:ext cx="14192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09" name="Text Box 25"/>
          <p:cNvSpPr txBox="1">
            <a:spLocks noChangeArrowheads="1"/>
          </p:cNvSpPr>
          <p:nvPr/>
        </p:nvSpPr>
        <p:spPr bwMode="auto">
          <a:xfrm>
            <a:off x="1290638" y="5062538"/>
            <a:ext cx="16224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( corrupt(rcvpkt) ||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isACK(rcvpkt,0) 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10" name="Line 26"/>
          <p:cNvSpPr>
            <a:spLocks noChangeShapeType="1"/>
          </p:cNvSpPr>
          <p:nvPr/>
        </p:nvSpPr>
        <p:spPr bwMode="auto">
          <a:xfrm>
            <a:off x="1393825" y="5788025"/>
            <a:ext cx="12541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11" name="Text Box 27"/>
          <p:cNvSpPr txBox="1">
            <a:spLocks noChangeArrowheads="1"/>
          </p:cNvSpPr>
          <p:nvPr/>
        </p:nvSpPr>
        <p:spPr bwMode="auto">
          <a:xfrm>
            <a:off x="908050" y="2865438"/>
            <a:ext cx="19129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 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&amp;&amp; notcorrupt(rcvpkt)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&amp;&amp; isACK(rcvpkt,1)</a:t>
            </a:r>
            <a:r>
              <a:rPr lang="en-US" altLang="it-IT" sz="1000" b="0">
                <a:latin typeface="Arial" pitchFamily="34" charset="0"/>
              </a:rPr>
              <a:t> 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298012" name="Line 28"/>
          <p:cNvSpPr>
            <a:spLocks noChangeShapeType="1"/>
          </p:cNvSpPr>
          <p:nvPr/>
        </p:nvSpPr>
        <p:spPr bwMode="auto">
          <a:xfrm>
            <a:off x="1035050" y="3605213"/>
            <a:ext cx="15176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13" name="Text Box 29"/>
          <p:cNvSpPr txBox="1">
            <a:spLocks noChangeArrowheads="1"/>
          </p:cNvSpPr>
          <p:nvPr/>
        </p:nvSpPr>
        <p:spPr bwMode="auto">
          <a:xfrm>
            <a:off x="6300788" y="3798888"/>
            <a:ext cx="151447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stop_timer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14" name="Text Box 30"/>
          <p:cNvSpPr txBox="1">
            <a:spLocks noChangeArrowheads="1"/>
          </p:cNvSpPr>
          <p:nvPr/>
        </p:nvSpPr>
        <p:spPr bwMode="auto">
          <a:xfrm>
            <a:off x="900113" y="3578225"/>
            <a:ext cx="1514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stop_timer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15" name="Freeform 31"/>
          <p:cNvSpPr>
            <a:spLocks/>
          </p:cNvSpPr>
          <p:nvPr/>
        </p:nvSpPr>
        <p:spPr bwMode="auto">
          <a:xfrm>
            <a:off x="6238875" y="2338388"/>
            <a:ext cx="461963" cy="682625"/>
          </a:xfrm>
          <a:custGeom>
            <a:avLst/>
            <a:gdLst/>
            <a:ahLst/>
            <a:cxnLst>
              <a:cxn ang="0">
                <a:pos x="0" y="120"/>
              </a:cxn>
              <a:cxn ang="0">
                <a:pos x="15" y="255"/>
              </a:cxn>
            </a:cxnLst>
            <a:rect l="0" t="0" r="r" b="b"/>
            <a:pathLst>
              <a:path w="291" h="430">
                <a:moveTo>
                  <a:pt x="0" y="120"/>
                </a:moveTo>
                <a:cubicBezTo>
                  <a:pt x="291" y="0"/>
                  <a:pt x="259" y="430"/>
                  <a:pt x="15" y="25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16" name="Text Box 32"/>
          <p:cNvSpPr txBox="1">
            <a:spLocks noChangeArrowheads="1"/>
          </p:cNvSpPr>
          <p:nvPr/>
        </p:nvSpPr>
        <p:spPr bwMode="auto">
          <a:xfrm>
            <a:off x="6570663" y="2516188"/>
            <a:ext cx="21161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start_timer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17" name="Text Box 33"/>
          <p:cNvSpPr txBox="1">
            <a:spLocks noChangeArrowheads="1"/>
          </p:cNvSpPr>
          <p:nvPr/>
        </p:nvSpPr>
        <p:spPr bwMode="auto">
          <a:xfrm>
            <a:off x="6592888" y="2279650"/>
            <a:ext cx="11144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timeout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18" name="Line 34"/>
          <p:cNvSpPr>
            <a:spLocks noChangeShapeType="1"/>
          </p:cNvSpPr>
          <p:nvPr/>
        </p:nvSpPr>
        <p:spPr bwMode="auto">
          <a:xfrm>
            <a:off x="6681788" y="253365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19" name="Freeform 35"/>
          <p:cNvSpPr>
            <a:spLocks/>
          </p:cNvSpPr>
          <p:nvPr/>
        </p:nvSpPr>
        <p:spPr bwMode="auto">
          <a:xfrm>
            <a:off x="2230438" y="4702175"/>
            <a:ext cx="692150" cy="631825"/>
          </a:xfrm>
          <a:custGeom>
            <a:avLst/>
            <a:gdLst/>
            <a:ahLst/>
            <a:cxnLst>
              <a:cxn ang="0">
                <a:pos x="436" y="101"/>
              </a:cxn>
              <a:cxn ang="0">
                <a:pos x="300" y="0"/>
              </a:cxn>
            </a:cxnLst>
            <a:rect l="0" t="0" r="r" b="b"/>
            <a:pathLst>
              <a:path w="436" h="398">
                <a:moveTo>
                  <a:pt x="436" y="101"/>
                </a:moveTo>
                <a:cubicBezTo>
                  <a:pt x="367" y="398"/>
                  <a:pt x="0" y="31"/>
                  <a:pt x="300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20" name="Freeform 36"/>
          <p:cNvSpPr>
            <a:spLocks/>
          </p:cNvSpPr>
          <p:nvPr/>
        </p:nvSpPr>
        <p:spPr bwMode="auto">
          <a:xfrm>
            <a:off x="2030413" y="4413250"/>
            <a:ext cx="571500" cy="420688"/>
          </a:xfrm>
          <a:custGeom>
            <a:avLst/>
            <a:gdLst/>
            <a:ahLst/>
            <a:cxnLst>
              <a:cxn ang="0">
                <a:pos x="900" y="360"/>
              </a:cxn>
              <a:cxn ang="0">
                <a:pos x="825" y="15"/>
              </a:cxn>
            </a:cxnLst>
            <a:rect l="0" t="0" r="r" b="b"/>
            <a:pathLst>
              <a:path w="900" h="662">
                <a:moveTo>
                  <a:pt x="900" y="360"/>
                </a:moveTo>
                <a:cubicBezTo>
                  <a:pt x="171" y="662"/>
                  <a:pt x="0" y="0"/>
                  <a:pt x="825" y="1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21" name="Text Box 37"/>
          <p:cNvSpPr txBox="1">
            <a:spLocks noChangeArrowheads="1"/>
          </p:cNvSpPr>
          <p:nvPr/>
        </p:nvSpPr>
        <p:spPr bwMode="auto">
          <a:xfrm>
            <a:off x="628650" y="4460875"/>
            <a:ext cx="18240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start_timer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22" name="Text Box 38"/>
          <p:cNvSpPr txBox="1">
            <a:spLocks noChangeArrowheads="1"/>
          </p:cNvSpPr>
          <p:nvPr/>
        </p:nvSpPr>
        <p:spPr bwMode="auto">
          <a:xfrm>
            <a:off x="642938" y="4206875"/>
            <a:ext cx="11144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timeout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23" name="Line 39"/>
          <p:cNvSpPr>
            <a:spLocks noChangeShapeType="1"/>
          </p:cNvSpPr>
          <p:nvPr/>
        </p:nvSpPr>
        <p:spPr bwMode="auto">
          <a:xfrm>
            <a:off x="746125" y="4489450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24" name="Freeform 40"/>
          <p:cNvSpPr>
            <a:spLocks/>
          </p:cNvSpPr>
          <p:nvPr/>
        </p:nvSpPr>
        <p:spPr bwMode="auto">
          <a:xfrm>
            <a:off x="6464300" y="4373563"/>
            <a:ext cx="579438" cy="890587"/>
          </a:xfrm>
          <a:custGeom>
            <a:avLst/>
            <a:gdLst/>
            <a:ahLst/>
            <a:cxnLst>
              <a:cxn ang="0">
                <a:pos x="31" y="120"/>
              </a:cxn>
              <a:cxn ang="0">
                <a:pos x="0" y="183"/>
              </a:cxn>
            </a:cxnLst>
            <a:rect l="0" t="0" r="r" b="b"/>
            <a:pathLst>
              <a:path w="322" h="483">
                <a:moveTo>
                  <a:pt x="31" y="120"/>
                </a:moveTo>
                <a:cubicBezTo>
                  <a:pt x="322" y="0"/>
                  <a:pt x="64" y="483"/>
                  <a:pt x="0" y="18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25" name="Text Box 41"/>
          <p:cNvSpPr txBox="1">
            <a:spLocks noChangeArrowheads="1"/>
          </p:cNvSpPr>
          <p:nvPr/>
        </p:nvSpPr>
        <p:spPr bwMode="auto">
          <a:xfrm>
            <a:off x="1036638" y="1874838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27" name="Oval 43"/>
          <p:cNvSpPr>
            <a:spLocks noChangeArrowheads="1"/>
          </p:cNvSpPr>
          <p:nvPr/>
        </p:nvSpPr>
        <p:spPr bwMode="auto">
          <a:xfrm>
            <a:off x="2528888" y="2135188"/>
            <a:ext cx="982662" cy="850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28" name="Text Box 44"/>
          <p:cNvSpPr txBox="1">
            <a:spLocks noChangeArrowheads="1"/>
          </p:cNvSpPr>
          <p:nvPr/>
        </p:nvSpPr>
        <p:spPr bwMode="auto">
          <a:xfrm>
            <a:off x="2419350" y="2198688"/>
            <a:ext cx="11890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it-IT" sz="1400" b="0">
                <a:latin typeface="Arial" pitchFamily="34" charset="0"/>
              </a:rPr>
              <a:t>Attesa di </a:t>
            </a:r>
          </a:p>
          <a:p>
            <a:r>
              <a:rPr lang="it-IT" sz="1400" b="0">
                <a:latin typeface="Arial" pitchFamily="34" charset="0"/>
              </a:rPr>
              <a:t>chiamata 0 dall’alto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298029" name="Line 45"/>
          <p:cNvSpPr>
            <a:spLocks noChangeShapeType="1"/>
          </p:cNvSpPr>
          <p:nvPr/>
        </p:nvSpPr>
        <p:spPr bwMode="auto">
          <a:xfrm>
            <a:off x="1123950" y="2160588"/>
            <a:ext cx="11017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98030" name="Group 46"/>
          <p:cNvGrpSpPr>
            <a:grpSpLocks/>
          </p:cNvGrpSpPr>
          <p:nvPr/>
        </p:nvGrpSpPr>
        <p:grpSpPr bwMode="auto">
          <a:xfrm>
            <a:off x="2630488" y="3989388"/>
            <a:ext cx="889000" cy="865187"/>
            <a:chOff x="445" y="1273"/>
            <a:chExt cx="560" cy="545"/>
          </a:xfrm>
        </p:grpSpPr>
        <p:sp>
          <p:nvSpPr>
            <p:cNvPr id="298031" name="Oval 47"/>
            <p:cNvSpPr>
              <a:spLocks noChangeArrowheads="1"/>
            </p:cNvSpPr>
            <p:nvPr/>
          </p:nvSpPr>
          <p:spPr bwMode="auto">
            <a:xfrm>
              <a:off x="445" y="1273"/>
              <a:ext cx="560" cy="545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32" name="Text Box 48"/>
            <p:cNvSpPr txBox="1">
              <a:spLocks noChangeArrowheads="1"/>
            </p:cNvSpPr>
            <p:nvPr/>
          </p:nvSpPr>
          <p:spPr bwMode="auto">
            <a:xfrm>
              <a:off x="499" y="1309"/>
              <a:ext cx="450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it-IT" sz="1400" b="0">
                  <a:latin typeface="Arial" pitchFamily="34" charset="0"/>
                </a:rPr>
                <a:t>Attesa di ACK 1</a:t>
              </a:r>
            </a:p>
          </p:txBody>
        </p:sp>
      </p:grpSp>
      <p:sp>
        <p:nvSpPr>
          <p:cNvPr id="298033" name="Freeform 49"/>
          <p:cNvSpPr>
            <a:spLocks/>
          </p:cNvSpPr>
          <p:nvPr/>
        </p:nvSpPr>
        <p:spPr bwMode="auto">
          <a:xfrm flipH="1" flipV="1">
            <a:off x="2006600" y="1782763"/>
            <a:ext cx="579438" cy="890587"/>
          </a:xfrm>
          <a:custGeom>
            <a:avLst/>
            <a:gdLst/>
            <a:ahLst/>
            <a:cxnLst>
              <a:cxn ang="0">
                <a:pos x="31" y="120"/>
              </a:cxn>
              <a:cxn ang="0">
                <a:pos x="0" y="183"/>
              </a:cxn>
            </a:cxnLst>
            <a:rect l="0" t="0" r="r" b="b"/>
            <a:pathLst>
              <a:path w="322" h="483">
                <a:moveTo>
                  <a:pt x="31" y="120"/>
                </a:moveTo>
                <a:cubicBezTo>
                  <a:pt x="322" y="0"/>
                  <a:pt x="64" y="483"/>
                  <a:pt x="0" y="18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8034" name="Text Box 50"/>
          <p:cNvSpPr txBox="1">
            <a:spLocks noChangeArrowheads="1"/>
          </p:cNvSpPr>
          <p:nvPr/>
        </p:nvSpPr>
        <p:spPr bwMode="auto">
          <a:xfrm>
            <a:off x="7224713" y="48529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  <p:sp>
        <p:nvSpPr>
          <p:cNvPr id="298035" name="Text Box 51"/>
          <p:cNvSpPr txBox="1">
            <a:spLocks noChangeArrowheads="1"/>
          </p:cNvSpPr>
          <p:nvPr/>
        </p:nvSpPr>
        <p:spPr bwMode="auto">
          <a:xfrm>
            <a:off x="6757988" y="4603750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298036" name="Line 52"/>
          <p:cNvSpPr>
            <a:spLocks noChangeShapeType="1"/>
          </p:cNvSpPr>
          <p:nvPr/>
        </p:nvSpPr>
        <p:spPr bwMode="auto">
          <a:xfrm>
            <a:off x="6845300" y="4889500"/>
            <a:ext cx="11017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8037" name="Text Box 53"/>
          <p:cNvSpPr txBox="1">
            <a:spLocks noChangeArrowheads="1"/>
          </p:cNvSpPr>
          <p:nvPr/>
        </p:nvSpPr>
        <p:spPr bwMode="auto">
          <a:xfrm>
            <a:off x="7127875" y="1847850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  <p:sp>
        <p:nvSpPr>
          <p:cNvPr id="298038" name="Text Box 54"/>
          <p:cNvSpPr txBox="1">
            <a:spLocks noChangeArrowheads="1"/>
          </p:cNvSpPr>
          <p:nvPr/>
        </p:nvSpPr>
        <p:spPr bwMode="auto">
          <a:xfrm>
            <a:off x="1476375" y="2124075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  <p:sp>
        <p:nvSpPr>
          <p:cNvPr id="298039" name="Text Box 55"/>
          <p:cNvSpPr txBox="1">
            <a:spLocks noChangeArrowheads="1"/>
          </p:cNvSpPr>
          <p:nvPr/>
        </p:nvSpPr>
        <p:spPr bwMode="auto">
          <a:xfrm>
            <a:off x="1879600" y="5794375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Transport Layer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3-</a:t>
            </a:r>
            <a:fld id="{4C7D02CE-008E-4268-8FDD-F94AFAAC4F4F}" type="slidenum">
              <a:rPr lang="en-US"/>
              <a:pPr/>
              <a:t>39</a:t>
            </a:fld>
            <a:endParaRPr 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173038"/>
            <a:ext cx="7772400" cy="1143000"/>
          </a:xfrm>
        </p:spPr>
        <p:txBody>
          <a:bodyPr/>
          <a:lstStyle/>
          <a:p>
            <a:r>
              <a:rPr lang="en-US" sz="3200" dirty="0" smtClean="0"/>
              <a:t>Rdt3.0: receiver</a:t>
            </a:r>
            <a:endParaRPr lang="en-US" sz="3200" dirty="0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427287" y="3048000"/>
            <a:ext cx="962299" cy="795337"/>
            <a:chOff x="3570" y="3063"/>
            <a:chExt cx="534" cy="501"/>
          </a:xfrm>
        </p:grpSpPr>
        <p:sp>
          <p:nvSpPr>
            <p:cNvPr id="295959" name="Oval 23"/>
            <p:cNvSpPr>
              <a:spLocks noChangeArrowheads="1"/>
            </p:cNvSpPr>
            <p:nvPr/>
          </p:nvSpPr>
          <p:spPr bwMode="auto">
            <a:xfrm>
              <a:off x="3570" y="3063"/>
              <a:ext cx="534" cy="50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95960" name="Text Box 24"/>
            <p:cNvSpPr txBox="1">
              <a:spLocks noChangeArrowheads="1"/>
            </p:cNvSpPr>
            <p:nvPr/>
          </p:nvSpPr>
          <p:spPr bwMode="auto">
            <a:xfrm>
              <a:off x="3597" y="3085"/>
              <a:ext cx="50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>
                  <a:latin typeface="Arial" pitchFamily="34" charset="0"/>
                </a:rPr>
                <a:t>Wait for </a:t>
              </a:r>
            </a:p>
            <a:p>
              <a:r>
                <a:rPr lang="en-US" sz="1400">
                  <a:latin typeface="Arial" pitchFamily="34" charset="0"/>
                </a:rPr>
                <a:t>0 from below</a:t>
              </a:r>
              <a:endParaRPr lang="en-US" sz="1400">
                <a:latin typeface="Times New Roman" pitchFamily="18" charset="0"/>
              </a:endParaRPr>
            </a:p>
          </p:txBody>
        </p:sp>
      </p:grpSp>
      <p:sp>
        <p:nvSpPr>
          <p:cNvPr id="295962" name="Freeform 26"/>
          <p:cNvSpPr>
            <a:spLocks/>
          </p:cNvSpPr>
          <p:nvPr/>
        </p:nvSpPr>
        <p:spPr bwMode="auto">
          <a:xfrm>
            <a:off x="3168650" y="3743325"/>
            <a:ext cx="2403475" cy="206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14" y="17"/>
              </a:cxn>
            </a:cxnLst>
            <a:rect l="0" t="0" r="r" b="b"/>
            <a:pathLst>
              <a:path w="1514" h="130">
                <a:moveTo>
                  <a:pt x="0" y="0"/>
                </a:moveTo>
                <a:cubicBezTo>
                  <a:pt x="266" y="130"/>
                  <a:pt x="1322" y="113"/>
                  <a:pt x="1514" y="17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95963" name="Text Box 27"/>
          <p:cNvSpPr txBox="1">
            <a:spLocks noChangeArrowheads="1"/>
          </p:cNvSpPr>
          <p:nvPr/>
        </p:nvSpPr>
        <p:spPr bwMode="auto">
          <a:xfrm>
            <a:off x="2935288" y="3889375"/>
            <a:ext cx="3940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dirty="0" err="1">
                <a:latin typeface="Arial" pitchFamily="34" charset="0"/>
              </a:rPr>
              <a:t>rdt_rcv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&amp;&amp; </a:t>
            </a:r>
            <a:r>
              <a:rPr lang="en-US" dirty="0" err="1">
                <a:latin typeface="Arial" pitchFamily="34" charset="0"/>
              </a:rPr>
              <a:t>notcorrupt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</a:t>
            </a:r>
          </a:p>
          <a:p>
            <a:pPr algn="l"/>
            <a:r>
              <a:rPr lang="en-US" dirty="0">
                <a:latin typeface="Arial" pitchFamily="34" charset="0"/>
              </a:rPr>
              <a:t>  &amp;&amp; has_seq1(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95964" name="Line 28"/>
          <p:cNvSpPr>
            <a:spLocks noChangeShapeType="1"/>
          </p:cNvSpPr>
          <p:nvPr/>
        </p:nvSpPr>
        <p:spPr bwMode="auto">
          <a:xfrm>
            <a:off x="3046413" y="4460875"/>
            <a:ext cx="19145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95965" name="Text Box 29"/>
          <p:cNvSpPr txBox="1">
            <a:spLocks noChangeArrowheads="1"/>
          </p:cNvSpPr>
          <p:nvPr/>
        </p:nvSpPr>
        <p:spPr bwMode="auto">
          <a:xfrm>
            <a:off x="2903538" y="4446587"/>
            <a:ext cx="41751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dirty="0">
                <a:latin typeface="Arial" pitchFamily="34" charset="0"/>
              </a:rPr>
              <a:t>extract(</a:t>
            </a:r>
            <a:r>
              <a:rPr lang="en-US" dirty="0" err="1">
                <a:latin typeface="Arial" pitchFamily="34" charset="0"/>
              </a:rPr>
              <a:t>rcvpkt,data</a:t>
            </a:r>
            <a:r>
              <a:rPr lang="en-US" dirty="0">
                <a:latin typeface="Arial" pitchFamily="34" charset="0"/>
              </a:rPr>
              <a:t>)</a:t>
            </a:r>
          </a:p>
          <a:p>
            <a:pPr algn="l"/>
            <a:r>
              <a:rPr lang="en-US" dirty="0" err="1">
                <a:latin typeface="Arial" pitchFamily="34" charset="0"/>
              </a:rPr>
              <a:t>deliver_data</a:t>
            </a:r>
            <a:r>
              <a:rPr lang="en-US" dirty="0">
                <a:latin typeface="Arial" pitchFamily="34" charset="0"/>
              </a:rPr>
              <a:t>(data)</a:t>
            </a:r>
          </a:p>
          <a:p>
            <a:pPr algn="l"/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 = 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make_pkt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(ACK1, 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chksum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)</a:t>
            </a:r>
          </a:p>
          <a:p>
            <a:pPr algn="l"/>
            <a:r>
              <a:rPr lang="en-US" dirty="0" err="1">
                <a:latin typeface="Arial" pitchFamily="34" charset="0"/>
              </a:rPr>
              <a:t>udt_send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sndpkt</a:t>
            </a:r>
            <a:r>
              <a:rPr lang="en-US" dirty="0">
                <a:latin typeface="Arial" pitchFamily="34" charset="0"/>
              </a:rPr>
              <a:t>)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95966" name="Freeform 30"/>
          <p:cNvSpPr>
            <a:spLocks/>
          </p:cNvSpPr>
          <p:nvPr/>
        </p:nvSpPr>
        <p:spPr bwMode="auto">
          <a:xfrm flipH="1">
            <a:off x="1963738" y="2700337"/>
            <a:ext cx="490537" cy="13589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95967" name="Line 31"/>
          <p:cNvSpPr>
            <a:spLocks noChangeShapeType="1"/>
          </p:cNvSpPr>
          <p:nvPr/>
        </p:nvSpPr>
        <p:spPr bwMode="auto">
          <a:xfrm>
            <a:off x="90488" y="3443287"/>
            <a:ext cx="19240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95968" name="Text Box 32"/>
          <p:cNvSpPr txBox="1">
            <a:spLocks noChangeArrowheads="1"/>
          </p:cNvSpPr>
          <p:nvPr/>
        </p:nvSpPr>
        <p:spPr bwMode="auto">
          <a:xfrm>
            <a:off x="9525" y="2606675"/>
            <a:ext cx="23606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>
                <a:latin typeface="Arial" pitchFamily="34" charset="0"/>
              </a:rPr>
              <a:t>   (corrupt(rcvpkt) ||</a:t>
            </a:r>
          </a:p>
          <a:p>
            <a:pPr algn="l"/>
            <a:r>
              <a:rPr lang="en-US">
                <a:latin typeface="Arial" pitchFamily="34" charset="0"/>
              </a:rPr>
              <a:t>     </a:t>
            </a:r>
            <a:r>
              <a:rPr lang="en-US" b="1">
                <a:solidFill>
                  <a:srgbClr val="FF0000"/>
                </a:solidFill>
                <a:latin typeface="Arial" pitchFamily="34" charset="0"/>
              </a:rPr>
              <a:t>has_seq1(rcvpkt))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95969" name="Text Box 33"/>
          <p:cNvSpPr txBox="1">
            <a:spLocks noChangeArrowheads="1"/>
          </p:cNvSpPr>
          <p:nvPr/>
        </p:nvSpPr>
        <p:spPr bwMode="auto">
          <a:xfrm>
            <a:off x="0" y="3471862"/>
            <a:ext cx="20383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udt_send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)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9" name="Freeform 10"/>
          <p:cNvSpPr>
            <a:spLocks/>
          </p:cNvSpPr>
          <p:nvPr/>
        </p:nvSpPr>
        <p:spPr bwMode="auto">
          <a:xfrm flipV="1">
            <a:off x="2971800" y="2819398"/>
            <a:ext cx="2362200" cy="22860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35" y="0"/>
              </a:cxn>
            </a:cxnLst>
            <a:rect l="0" t="0" r="r" b="b"/>
            <a:pathLst>
              <a:path w="2835" h="525">
                <a:moveTo>
                  <a:pt x="0" y="0"/>
                </a:moveTo>
                <a:cubicBezTo>
                  <a:pt x="60" y="525"/>
                  <a:pt x="2835" y="495"/>
                  <a:pt x="2835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181600" y="2895600"/>
            <a:ext cx="1062037" cy="838200"/>
            <a:chOff x="1570" y="2329"/>
            <a:chExt cx="669" cy="528"/>
          </a:xfrm>
        </p:grpSpPr>
        <p:sp>
          <p:nvSpPr>
            <p:cNvPr id="41" name="Oval 19"/>
            <p:cNvSpPr>
              <a:spLocks noChangeArrowheads="1"/>
            </p:cNvSpPr>
            <p:nvPr/>
          </p:nvSpPr>
          <p:spPr bwMode="auto">
            <a:xfrm>
              <a:off x="1618" y="2329"/>
              <a:ext cx="578" cy="52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Text Box 20"/>
            <p:cNvSpPr txBox="1">
              <a:spLocks noChangeArrowheads="1"/>
            </p:cNvSpPr>
            <p:nvPr/>
          </p:nvSpPr>
          <p:spPr bwMode="auto">
            <a:xfrm>
              <a:off x="1570" y="2377"/>
              <a:ext cx="669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dirty="0">
                  <a:latin typeface="Arial" pitchFamily="34" charset="0"/>
                </a:rPr>
                <a:t>Wait for </a:t>
              </a:r>
              <a:endParaRPr lang="en-US" sz="1400" dirty="0" smtClean="0">
                <a:latin typeface="Arial" pitchFamily="34" charset="0"/>
              </a:endParaRPr>
            </a:p>
            <a:p>
              <a:r>
                <a:rPr lang="en-US" sz="1400" dirty="0" smtClean="0">
                  <a:latin typeface="Arial" pitchFamily="34" charset="0"/>
                </a:rPr>
                <a:t>1 from </a:t>
              </a:r>
            </a:p>
            <a:p>
              <a:r>
                <a:rPr lang="en-US" sz="1400" dirty="0" smtClean="0">
                  <a:latin typeface="Arial" pitchFamily="34" charset="0"/>
                </a:rPr>
                <a:t>below</a:t>
              </a:r>
              <a:endParaRPr lang="en-US" sz="1400" dirty="0">
                <a:latin typeface="Times New Roman" pitchFamily="18" charset="0"/>
              </a:endParaRPr>
            </a:p>
          </p:txBody>
        </p:sp>
      </p:grpSp>
      <p:sp>
        <p:nvSpPr>
          <p:cNvPr id="43" name="Text Box 27"/>
          <p:cNvSpPr txBox="1">
            <a:spLocks noChangeArrowheads="1"/>
          </p:cNvSpPr>
          <p:nvPr/>
        </p:nvSpPr>
        <p:spPr bwMode="auto">
          <a:xfrm>
            <a:off x="3200400" y="1219200"/>
            <a:ext cx="39401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dirty="0" err="1">
                <a:latin typeface="Arial" pitchFamily="34" charset="0"/>
              </a:rPr>
              <a:t>rdt_rcv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&amp;&amp; </a:t>
            </a:r>
            <a:r>
              <a:rPr lang="en-US" dirty="0" err="1">
                <a:latin typeface="Arial" pitchFamily="34" charset="0"/>
              </a:rPr>
              <a:t>notcorrupt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</a:t>
            </a:r>
          </a:p>
          <a:p>
            <a:pPr algn="l"/>
            <a:r>
              <a:rPr lang="en-US" dirty="0">
                <a:latin typeface="Arial" pitchFamily="34" charset="0"/>
              </a:rPr>
              <a:t>  &amp;&amp; </a:t>
            </a:r>
            <a:r>
              <a:rPr lang="en-US" dirty="0" smtClean="0">
                <a:latin typeface="Arial" pitchFamily="34" charset="0"/>
              </a:rPr>
              <a:t>has_seq0(</a:t>
            </a:r>
            <a:r>
              <a:rPr lang="en-US" dirty="0" err="1" smtClean="0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4" name="Text Box 29"/>
          <p:cNvSpPr txBox="1">
            <a:spLocks noChangeArrowheads="1"/>
          </p:cNvSpPr>
          <p:nvPr/>
        </p:nvSpPr>
        <p:spPr bwMode="auto">
          <a:xfrm>
            <a:off x="3168650" y="1776412"/>
            <a:ext cx="41751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dirty="0">
                <a:latin typeface="Arial" pitchFamily="34" charset="0"/>
              </a:rPr>
              <a:t>extract(</a:t>
            </a:r>
            <a:r>
              <a:rPr lang="en-US" dirty="0" err="1">
                <a:latin typeface="Arial" pitchFamily="34" charset="0"/>
              </a:rPr>
              <a:t>rcvpkt,data</a:t>
            </a:r>
            <a:r>
              <a:rPr lang="en-US" dirty="0">
                <a:latin typeface="Arial" pitchFamily="34" charset="0"/>
              </a:rPr>
              <a:t>)</a:t>
            </a:r>
          </a:p>
          <a:p>
            <a:pPr algn="l"/>
            <a:r>
              <a:rPr lang="en-US" dirty="0" err="1">
                <a:latin typeface="Arial" pitchFamily="34" charset="0"/>
              </a:rPr>
              <a:t>deliver_data</a:t>
            </a:r>
            <a:r>
              <a:rPr lang="en-US" dirty="0">
                <a:latin typeface="Arial" pitchFamily="34" charset="0"/>
              </a:rPr>
              <a:t>(data)</a:t>
            </a:r>
          </a:p>
          <a:p>
            <a:pPr algn="l"/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 =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</a:rPr>
              <a:t>make_pkt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(ACK0, 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chksum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)</a:t>
            </a:r>
          </a:p>
          <a:p>
            <a:pPr algn="l"/>
            <a:r>
              <a:rPr lang="en-US" dirty="0" err="1">
                <a:latin typeface="Arial" pitchFamily="34" charset="0"/>
              </a:rPr>
              <a:t>udt_send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sndpkt</a:t>
            </a:r>
            <a:r>
              <a:rPr lang="en-US" dirty="0">
                <a:latin typeface="Arial" pitchFamily="34" charset="0"/>
              </a:rPr>
              <a:t>)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5" name="Line 28"/>
          <p:cNvSpPr>
            <a:spLocks noChangeShapeType="1"/>
          </p:cNvSpPr>
          <p:nvPr/>
        </p:nvSpPr>
        <p:spPr bwMode="auto">
          <a:xfrm>
            <a:off x="3200400" y="1828800"/>
            <a:ext cx="19145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6" name="Freeform 30"/>
          <p:cNvSpPr>
            <a:spLocks/>
          </p:cNvSpPr>
          <p:nvPr/>
        </p:nvSpPr>
        <p:spPr bwMode="auto">
          <a:xfrm>
            <a:off x="6172200" y="2590800"/>
            <a:ext cx="515938" cy="1358900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7" name="Line 31"/>
          <p:cNvSpPr>
            <a:spLocks noChangeShapeType="1"/>
          </p:cNvSpPr>
          <p:nvPr/>
        </p:nvSpPr>
        <p:spPr bwMode="auto">
          <a:xfrm>
            <a:off x="6567488" y="3476625"/>
            <a:ext cx="19240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8" name="Text Box 32"/>
          <p:cNvSpPr txBox="1">
            <a:spLocks noChangeArrowheads="1"/>
          </p:cNvSpPr>
          <p:nvPr/>
        </p:nvSpPr>
        <p:spPr bwMode="auto">
          <a:xfrm>
            <a:off x="6486525" y="2640013"/>
            <a:ext cx="23606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dirty="0" err="1">
                <a:latin typeface="Arial" pitchFamily="34" charset="0"/>
              </a:rPr>
              <a:t>rdt_rcv</a:t>
            </a:r>
            <a:r>
              <a:rPr lang="en-US" dirty="0">
                <a:latin typeface="Arial" pitchFamily="34" charset="0"/>
              </a:rPr>
              <a:t>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&amp;&amp; </a:t>
            </a:r>
          </a:p>
          <a:p>
            <a:pPr algn="l"/>
            <a:r>
              <a:rPr lang="en-US" dirty="0">
                <a:latin typeface="Arial" pitchFamily="34" charset="0"/>
              </a:rPr>
              <a:t>   (corrupt(</a:t>
            </a:r>
            <a:r>
              <a:rPr lang="en-US" dirty="0" err="1">
                <a:latin typeface="Arial" pitchFamily="34" charset="0"/>
              </a:rPr>
              <a:t>rcvpkt</a:t>
            </a:r>
            <a:r>
              <a:rPr lang="en-US" dirty="0">
                <a:latin typeface="Arial" pitchFamily="34" charset="0"/>
              </a:rPr>
              <a:t>) ||</a:t>
            </a:r>
          </a:p>
          <a:p>
            <a:pPr algn="l"/>
            <a:r>
              <a:rPr lang="en-US" dirty="0">
                <a:latin typeface="Arial" pitchFamily="34" charset="0"/>
              </a:rPr>
              <a:t>   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has_seq0(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</a:rPr>
              <a:t>rcvpkt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))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9" name="Text Box 33"/>
          <p:cNvSpPr txBox="1">
            <a:spLocks noChangeArrowheads="1"/>
          </p:cNvSpPr>
          <p:nvPr/>
        </p:nvSpPr>
        <p:spPr bwMode="auto">
          <a:xfrm>
            <a:off x="6477000" y="3505200"/>
            <a:ext cx="20383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udt_send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</a:rPr>
              <a:t>sndpkt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)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30842EB-A7F8-4D70-A6AB-C24DE9368014}" type="slidenum">
              <a:rPr lang="en-US" altLang="it-IT"/>
              <a:pPr/>
              <a:t>4</a:t>
            </a:fld>
            <a:endParaRPr lang="en-US" altLang="it-IT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r>
              <a:rPr lang="it-IT"/>
              <a:t>Servizi e protocolli di trasporto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8150" y="1400175"/>
            <a:ext cx="4086225" cy="5305425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1800"/>
              <a:t>Forniscono la </a:t>
            </a:r>
            <a:r>
              <a:rPr lang="it-IT" sz="1800" i="1">
                <a:solidFill>
                  <a:srgbClr val="FF0000"/>
                </a:solidFill>
              </a:rPr>
              <a:t>comunicazione logica </a:t>
            </a:r>
            <a:r>
              <a:rPr lang="it-IT" sz="1800"/>
              <a:t>tra processi applicativi di host differenti</a:t>
            </a:r>
          </a:p>
          <a:p>
            <a:pPr>
              <a:buFont typeface="Wingdings" pitchFamily="2" charset="2"/>
              <a:buChar char="r"/>
            </a:pPr>
            <a:r>
              <a:rPr lang="it-IT" sz="1800"/>
              <a:t>I protocolli di trasporto vengono eseguiti nei sistemi terminali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lato invio: scinde i messaggi in </a:t>
            </a:r>
            <a:r>
              <a:rPr lang="it-IT" sz="1800">
                <a:solidFill>
                  <a:srgbClr val="FF0000"/>
                </a:solidFill>
              </a:rPr>
              <a:t>segmenti</a:t>
            </a:r>
            <a:r>
              <a:rPr lang="it-IT" sz="1800"/>
              <a:t> e li passa al livello di rete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lato ricezione: riassembla i segmenti in messaggi e</a:t>
            </a:r>
            <a:br>
              <a:rPr lang="it-IT" sz="1800"/>
            </a:br>
            <a:r>
              <a:rPr lang="it-IT" sz="1800"/>
              <a:t>li passa al livello di applicazione</a:t>
            </a:r>
          </a:p>
          <a:p>
            <a:pPr>
              <a:buFont typeface="Wingdings" pitchFamily="2" charset="2"/>
              <a:buChar char="r"/>
            </a:pPr>
            <a:r>
              <a:rPr lang="it-IT" sz="1800"/>
              <a:t>Più protocolli di trasporto sono a disposizione delle applicazioni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Internet: TCP e UDP</a:t>
            </a:r>
          </a:p>
        </p:txBody>
      </p:sp>
      <p:sp>
        <p:nvSpPr>
          <p:cNvPr id="35115" name="Freeform 299"/>
          <p:cNvSpPr>
            <a:spLocks/>
          </p:cNvSpPr>
          <p:nvPr/>
        </p:nvSpPr>
        <p:spPr bwMode="auto">
          <a:xfrm>
            <a:off x="6665913" y="3430588"/>
            <a:ext cx="1314450" cy="674687"/>
          </a:xfrm>
          <a:custGeom>
            <a:avLst/>
            <a:gdLst/>
            <a:ahLst/>
            <a:cxnLst>
              <a:cxn ang="0">
                <a:pos x="382" y="30"/>
              </a:cxn>
              <a:cxn ang="0">
                <a:pos x="370" y="30"/>
              </a:cxn>
              <a:cxn ang="0">
                <a:pos x="126" y="32"/>
              </a:cxn>
              <a:cxn ang="0">
                <a:pos x="6" y="126"/>
              </a:cxn>
              <a:cxn ang="0">
                <a:pos x="92" y="274"/>
              </a:cxn>
              <a:cxn ang="0">
                <a:pos x="292" y="384"/>
              </a:cxn>
              <a:cxn ang="0">
                <a:pos x="540" y="416"/>
              </a:cxn>
              <a:cxn ang="0">
                <a:pos x="698" y="330"/>
              </a:cxn>
              <a:cxn ang="0">
                <a:pos x="776" y="170"/>
              </a:cxn>
              <a:cxn ang="0">
                <a:pos x="792" y="22"/>
              </a:cxn>
              <a:cxn ang="0">
                <a:pos x="560" y="38"/>
              </a:cxn>
              <a:cxn ang="0">
                <a:pos x="382" y="30"/>
              </a:cxn>
            </a:cxnLst>
            <a:rect l="0" t="0" r="r" b="b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16" name="Freeform 300"/>
          <p:cNvSpPr>
            <a:spLocks/>
          </p:cNvSpPr>
          <p:nvPr/>
        </p:nvSpPr>
        <p:spPr bwMode="auto">
          <a:xfrm>
            <a:off x="6684963" y="1905000"/>
            <a:ext cx="1730375" cy="1044575"/>
          </a:xfrm>
          <a:custGeom>
            <a:avLst/>
            <a:gdLst/>
            <a:ahLst/>
            <a:cxnLst>
              <a:cxn ang="0">
                <a:pos x="424" y="10"/>
              </a:cxn>
              <a:cxn ang="0">
                <a:pos x="288" y="70"/>
              </a:cxn>
              <a:cxn ang="0">
                <a:pos x="96" y="100"/>
              </a:cxn>
              <a:cxn ang="0">
                <a:pos x="14" y="336"/>
              </a:cxn>
              <a:cxn ang="0">
                <a:pos x="180" y="444"/>
              </a:cxn>
              <a:cxn ang="0">
                <a:pos x="346" y="426"/>
              </a:cxn>
              <a:cxn ang="0">
                <a:pos x="584" y="444"/>
              </a:cxn>
              <a:cxn ang="0">
                <a:pos x="698" y="434"/>
              </a:cxn>
              <a:cxn ang="0">
                <a:pos x="752" y="372"/>
              </a:cxn>
              <a:cxn ang="0">
                <a:pos x="750" y="158"/>
              </a:cxn>
              <a:cxn ang="0">
                <a:pos x="662" y="34"/>
              </a:cxn>
              <a:cxn ang="0">
                <a:pos x="424" y="10"/>
              </a:cxn>
            </a:cxnLst>
            <a:rect l="0" t="0" r="r" b="b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17" name="Freeform 301"/>
          <p:cNvSpPr>
            <a:spLocks/>
          </p:cNvSpPr>
          <p:nvPr/>
        </p:nvSpPr>
        <p:spPr bwMode="auto">
          <a:xfrm>
            <a:off x="4945063" y="1612900"/>
            <a:ext cx="1644650" cy="1071563"/>
          </a:xfrm>
          <a:custGeom>
            <a:avLst/>
            <a:gdLst/>
            <a:ahLst/>
            <a:cxnLst>
              <a:cxn ang="0">
                <a:pos x="648" y="11"/>
              </a:cxn>
              <a:cxn ang="0">
                <a:pos x="390" y="53"/>
              </a:cxn>
              <a:cxn ang="0">
                <a:pos x="206" y="129"/>
              </a:cxn>
              <a:cxn ang="0">
                <a:pos x="152" y="229"/>
              </a:cxn>
              <a:cxn ang="0">
                <a:pos x="22" y="297"/>
              </a:cxn>
              <a:cxn ang="0">
                <a:pos x="18" y="459"/>
              </a:cxn>
              <a:cxn ang="0">
                <a:pos x="132" y="489"/>
              </a:cxn>
              <a:cxn ang="0">
                <a:pos x="458" y="489"/>
              </a:cxn>
              <a:cxn ang="0">
                <a:pos x="598" y="555"/>
              </a:cxn>
              <a:cxn ang="0">
                <a:pos x="752" y="657"/>
              </a:cxn>
              <a:cxn ang="0">
                <a:pos x="870" y="661"/>
              </a:cxn>
              <a:cxn ang="0">
                <a:pos x="952" y="603"/>
              </a:cxn>
              <a:cxn ang="0">
                <a:pos x="992" y="445"/>
              </a:cxn>
              <a:cxn ang="0">
                <a:pos x="1018" y="291"/>
              </a:cxn>
              <a:cxn ang="0">
                <a:pos x="1022" y="107"/>
              </a:cxn>
              <a:cxn ang="0">
                <a:pos x="934" y="17"/>
              </a:cxn>
              <a:cxn ang="0">
                <a:pos x="776" y="3"/>
              </a:cxn>
              <a:cxn ang="0">
                <a:pos x="648" y="11"/>
              </a:cxn>
            </a:cxnLst>
            <a:rect l="0" t="0" r="r" b="b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5118" name="Group 302"/>
          <p:cNvGrpSpPr>
            <a:grpSpLocks/>
          </p:cNvGrpSpPr>
          <p:nvPr/>
        </p:nvGrpSpPr>
        <p:grpSpPr bwMode="auto">
          <a:xfrm>
            <a:off x="5032375" y="2947988"/>
            <a:ext cx="1458913" cy="933450"/>
            <a:chOff x="2889" y="1631"/>
            <a:chExt cx="980" cy="743"/>
          </a:xfrm>
        </p:grpSpPr>
        <p:sp>
          <p:nvSpPr>
            <p:cNvPr id="35119" name="Rectangle 303"/>
            <p:cNvSpPr>
              <a:spLocks noChangeArrowheads="1"/>
            </p:cNvSpPr>
            <p:nvPr/>
          </p:nvSpPr>
          <p:spPr bwMode="auto">
            <a:xfrm>
              <a:off x="3046" y="1841"/>
              <a:ext cx="663" cy="533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20" name="AutoShape 304"/>
            <p:cNvSpPr>
              <a:spLocks noChangeArrowheads="1"/>
            </p:cNvSpPr>
            <p:nvPr/>
          </p:nvSpPr>
          <p:spPr bwMode="auto">
            <a:xfrm>
              <a:off x="2889" y="1631"/>
              <a:ext cx="980" cy="253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solidFill>
                  <a:srgbClr val="00CC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5121" name="Group 305"/>
          <p:cNvGrpSpPr>
            <a:grpSpLocks/>
          </p:cNvGrpSpPr>
          <p:nvPr/>
        </p:nvGrpSpPr>
        <p:grpSpPr bwMode="auto">
          <a:xfrm>
            <a:off x="5734050" y="1804988"/>
            <a:ext cx="336550" cy="531812"/>
            <a:chOff x="3796" y="1043"/>
            <a:chExt cx="865" cy="1237"/>
          </a:xfrm>
        </p:grpSpPr>
        <p:sp>
          <p:nvSpPr>
            <p:cNvPr id="35122" name="Line 306"/>
            <p:cNvSpPr>
              <a:spLocks noChangeShapeType="1"/>
            </p:cNvSpPr>
            <p:nvPr/>
          </p:nvSpPr>
          <p:spPr bwMode="auto">
            <a:xfrm flipH="1">
              <a:off x="3992" y="1481"/>
              <a:ext cx="235" cy="72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3" name="Line 307"/>
            <p:cNvSpPr>
              <a:spLocks noChangeShapeType="1"/>
            </p:cNvSpPr>
            <p:nvPr/>
          </p:nvSpPr>
          <p:spPr bwMode="auto">
            <a:xfrm>
              <a:off x="4227" y="1481"/>
              <a:ext cx="236" cy="7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4" name="Line 308"/>
            <p:cNvSpPr>
              <a:spLocks noChangeShapeType="1"/>
            </p:cNvSpPr>
            <p:nvPr/>
          </p:nvSpPr>
          <p:spPr bwMode="auto">
            <a:xfrm>
              <a:off x="3992" y="2201"/>
              <a:ext cx="235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5" name="Line 309"/>
            <p:cNvSpPr>
              <a:spLocks noChangeShapeType="1"/>
            </p:cNvSpPr>
            <p:nvPr/>
          </p:nvSpPr>
          <p:spPr bwMode="auto">
            <a:xfrm flipH="1">
              <a:off x="4227" y="2201"/>
              <a:ext cx="236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6" name="Line 310"/>
            <p:cNvSpPr>
              <a:spLocks noChangeShapeType="1"/>
            </p:cNvSpPr>
            <p:nvPr/>
          </p:nvSpPr>
          <p:spPr bwMode="auto">
            <a:xfrm>
              <a:off x="4227" y="1497"/>
              <a:ext cx="0" cy="78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7" name="Line 311"/>
            <p:cNvSpPr>
              <a:spLocks noChangeShapeType="1"/>
            </p:cNvSpPr>
            <p:nvPr/>
          </p:nvSpPr>
          <p:spPr bwMode="auto">
            <a:xfrm flipV="1">
              <a:off x="3992" y="2127"/>
              <a:ext cx="235" cy="7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8" name="Line 312"/>
            <p:cNvSpPr>
              <a:spLocks noChangeShapeType="1"/>
            </p:cNvSpPr>
            <p:nvPr/>
          </p:nvSpPr>
          <p:spPr bwMode="auto">
            <a:xfrm flipH="1" flipV="1">
              <a:off x="4227" y="2127"/>
              <a:ext cx="236" cy="7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29" name="Line 313"/>
            <p:cNvSpPr>
              <a:spLocks noChangeShapeType="1"/>
            </p:cNvSpPr>
            <p:nvPr/>
          </p:nvSpPr>
          <p:spPr bwMode="auto">
            <a:xfrm>
              <a:off x="4092" y="1890"/>
              <a:ext cx="135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0" name="Line 314"/>
            <p:cNvSpPr>
              <a:spLocks noChangeShapeType="1"/>
            </p:cNvSpPr>
            <p:nvPr/>
          </p:nvSpPr>
          <p:spPr bwMode="auto">
            <a:xfrm flipV="1">
              <a:off x="4227" y="1890"/>
              <a:ext cx="143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1" name="Line 315"/>
            <p:cNvSpPr>
              <a:spLocks noChangeShapeType="1"/>
            </p:cNvSpPr>
            <p:nvPr/>
          </p:nvSpPr>
          <p:spPr bwMode="auto">
            <a:xfrm>
              <a:off x="4047" y="1996"/>
              <a:ext cx="175" cy="8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2" name="Line 316"/>
            <p:cNvSpPr>
              <a:spLocks noChangeShapeType="1"/>
            </p:cNvSpPr>
            <p:nvPr/>
          </p:nvSpPr>
          <p:spPr bwMode="auto">
            <a:xfrm flipV="1">
              <a:off x="4227" y="2012"/>
              <a:ext cx="176" cy="7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3" name="Line 317"/>
            <p:cNvSpPr>
              <a:spLocks noChangeShapeType="1"/>
            </p:cNvSpPr>
            <p:nvPr/>
          </p:nvSpPr>
          <p:spPr bwMode="auto">
            <a:xfrm flipV="1">
              <a:off x="4227" y="1782"/>
              <a:ext cx="90" cy="2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4" name="Line 318"/>
            <p:cNvSpPr>
              <a:spLocks noChangeShapeType="1"/>
            </p:cNvSpPr>
            <p:nvPr/>
          </p:nvSpPr>
          <p:spPr bwMode="auto">
            <a:xfrm flipV="1">
              <a:off x="4227" y="1632"/>
              <a:ext cx="57" cy="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5" name="Line 319"/>
            <p:cNvSpPr>
              <a:spLocks noChangeShapeType="1"/>
            </p:cNvSpPr>
            <p:nvPr/>
          </p:nvSpPr>
          <p:spPr bwMode="auto">
            <a:xfrm>
              <a:off x="4126" y="1772"/>
              <a:ext cx="109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5136" name="Line 320"/>
            <p:cNvSpPr>
              <a:spLocks noChangeShapeType="1"/>
            </p:cNvSpPr>
            <p:nvPr/>
          </p:nvSpPr>
          <p:spPr bwMode="auto">
            <a:xfrm>
              <a:off x="4175" y="1625"/>
              <a:ext cx="63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5137" name="Group 3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35138" name="Line 322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39" name="Line 323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40" name="Line 324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41" name="Line 325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5142" name="Group 3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35143" name="Line 327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44" name="Line 328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45" name="Line 329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46" name="Line 330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5147" name="Group 3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35148" name="Line 332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49" name="Line 333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50" name="Line 334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51" name="Line 335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35152" name="Oval 336"/>
          <p:cNvSpPr>
            <a:spLocks noChangeArrowheads="1"/>
          </p:cNvSpPr>
          <p:nvPr/>
        </p:nvSpPr>
        <p:spPr bwMode="auto">
          <a:xfrm>
            <a:off x="6791325" y="36258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53" name="Line 337"/>
          <p:cNvSpPr>
            <a:spLocks noChangeShapeType="1"/>
          </p:cNvSpPr>
          <p:nvPr/>
        </p:nvSpPr>
        <p:spPr bwMode="auto">
          <a:xfrm>
            <a:off x="6791325" y="3617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54" name="Line 338"/>
          <p:cNvSpPr>
            <a:spLocks noChangeShapeType="1"/>
          </p:cNvSpPr>
          <p:nvPr/>
        </p:nvSpPr>
        <p:spPr bwMode="auto">
          <a:xfrm>
            <a:off x="7150100" y="3617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55" name="Rectangle 339"/>
          <p:cNvSpPr>
            <a:spLocks noChangeArrowheads="1"/>
          </p:cNvSpPr>
          <p:nvPr/>
        </p:nvSpPr>
        <p:spPr bwMode="auto">
          <a:xfrm>
            <a:off x="6791325" y="36179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156" name="Oval 340"/>
          <p:cNvSpPr>
            <a:spLocks noChangeArrowheads="1"/>
          </p:cNvSpPr>
          <p:nvPr/>
        </p:nvSpPr>
        <p:spPr bwMode="auto">
          <a:xfrm>
            <a:off x="6788150" y="35496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157" name="Group 341"/>
          <p:cNvGrpSpPr>
            <a:grpSpLocks/>
          </p:cNvGrpSpPr>
          <p:nvPr/>
        </p:nvGrpSpPr>
        <p:grpSpPr bwMode="auto">
          <a:xfrm>
            <a:off x="6873875" y="3573463"/>
            <a:ext cx="179388" cy="65087"/>
            <a:chOff x="2848" y="848"/>
            <a:chExt cx="140" cy="98"/>
          </a:xfrm>
        </p:grpSpPr>
        <p:sp>
          <p:nvSpPr>
            <p:cNvPr id="35158" name="Line 34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59" name="Line 34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60" name="Line 34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161" name="Group 345"/>
          <p:cNvGrpSpPr>
            <a:grpSpLocks/>
          </p:cNvGrpSpPr>
          <p:nvPr/>
        </p:nvGrpSpPr>
        <p:grpSpPr bwMode="auto">
          <a:xfrm flipV="1">
            <a:off x="6873875" y="3573463"/>
            <a:ext cx="179388" cy="65087"/>
            <a:chOff x="2848" y="848"/>
            <a:chExt cx="140" cy="98"/>
          </a:xfrm>
        </p:grpSpPr>
        <p:sp>
          <p:nvSpPr>
            <p:cNvPr id="35162" name="Line 34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63" name="Line 34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64" name="Line 34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165" name="Oval 349"/>
          <p:cNvSpPr>
            <a:spLocks noChangeArrowheads="1"/>
          </p:cNvSpPr>
          <p:nvPr/>
        </p:nvSpPr>
        <p:spPr bwMode="auto">
          <a:xfrm>
            <a:off x="7146925" y="39052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66" name="Line 350"/>
          <p:cNvSpPr>
            <a:spLocks noChangeShapeType="1"/>
          </p:cNvSpPr>
          <p:nvPr/>
        </p:nvSpPr>
        <p:spPr bwMode="auto">
          <a:xfrm>
            <a:off x="7146925" y="38973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67" name="Line 351"/>
          <p:cNvSpPr>
            <a:spLocks noChangeShapeType="1"/>
          </p:cNvSpPr>
          <p:nvPr/>
        </p:nvSpPr>
        <p:spPr bwMode="auto">
          <a:xfrm>
            <a:off x="7505700" y="38973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68" name="Rectangle 352"/>
          <p:cNvSpPr>
            <a:spLocks noChangeArrowheads="1"/>
          </p:cNvSpPr>
          <p:nvPr/>
        </p:nvSpPr>
        <p:spPr bwMode="auto">
          <a:xfrm>
            <a:off x="7146925" y="38973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169" name="Oval 353"/>
          <p:cNvSpPr>
            <a:spLocks noChangeArrowheads="1"/>
          </p:cNvSpPr>
          <p:nvPr/>
        </p:nvSpPr>
        <p:spPr bwMode="auto">
          <a:xfrm>
            <a:off x="7143750" y="38290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170" name="Group 354"/>
          <p:cNvGrpSpPr>
            <a:grpSpLocks/>
          </p:cNvGrpSpPr>
          <p:nvPr/>
        </p:nvGrpSpPr>
        <p:grpSpPr bwMode="auto">
          <a:xfrm>
            <a:off x="7229475" y="3852863"/>
            <a:ext cx="179388" cy="65087"/>
            <a:chOff x="2848" y="848"/>
            <a:chExt cx="140" cy="98"/>
          </a:xfrm>
        </p:grpSpPr>
        <p:sp>
          <p:nvSpPr>
            <p:cNvPr id="35171" name="Line 35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72" name="Line 35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73" name="Line 35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174" name="Group 358"/>
          <p:cNvGrpSpPr>
            <a:grpSpLocks/>
          </p:cNvGrpSpPr>
          <p:nvPr/>
        </p:nvGrpSpPr>
        <p:grpSpPr bwMode="auto">
          <a:xfrm flipV="1">
            <a:off x="7229475" y="3852863"/>
            <a:ext cx="179388" cy="65087"/>
            <a:chOff x="2848" y="848"/>
            <a:chExt cx="140" cy="98"/>
          </a:xfrm>
        </p:grpSpPr>
        <p:sp>
          <p:nvSpPr>
            <p:cNvPr id="35175" name="Line 35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76" name="Line 36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77" name="Line 36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178" name="Oval 362"/>
          <p:cNvSpPr>
            <a:spLocks noChangeArrowheads="1"/>
          </p:cNvSpPr>
          <p:nvPr/>
        </p:nvSpPr>
        <p:spPr bwMode="auto">
          <a:xfrm>
            <a:off x="7426325" y="36385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79" name="Line 363"/>
          <p:cNvSpPr>
            <a:spLocks noChangeShapeType="1"/>
          </p:cNvSpPr>
          <p:nvPr/>
        </p:nvSpPr>
        <p:spPr bwMode="auto">
          <a:xfrm>
            <a:off x="7426325" y="36306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80" name="Line 364"/>
          <p:cNvSpPr>
            <a:spLocks noChangeShapeType="1"/>
          </p:cNvSpPr>
          <p:nvPr/>
        </p:nvSpPr>
        <p:spPr bwMode="auto">
          <a:xfrm>
            <a:off x="7785100" y="36306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81" name="Rectangle 365"/>
          <p:cNvSpPr>
            <a:spLocks noChangeArrowheads="1"/>
          </p:cNvSpPr>
          <p:nvPr/>
        </p:nvSpPr>
        <p:spPr bwMode="auto">
          <a:xfrm>
            <a:off x="7426325" y="36306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182" name="Oval 366"/>
          <p:cNvSpPr>
            <a:spLocks noChangeArrowheads="1"/>
          </p:cNvSpPr>
          <p:nvPr/>
        </p:nvSpPr>
        <p:spPr bwMode="auto">
          <a:xfrm>
            <a:off x="7423150" y="35623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183" name="Group 367"/>
          <p:cNvGrpSpPr>
            <a:grpSpLocks/>
          </p:cNvGrpSpPr>
          <p:nvPr/>
        </p:nvGrpSpPr>
        <p:grpSpPr bwMode="auto">
          <a:xfrm>
            <a:off x="7508875" y="3586163"/>
            <a:ext cx="179388" cy="65087"/>
            <a:chOff x="2848" y="848"/>
            <a:chExt cx="140" cy="98"/>
          </a:xfrm>
        </p:grpSpPr>
        <p:sp>
          <p:nvSpPr>
            <p:cNvPr id="35184" name="Line 36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85" name="Line 36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86" name="Line 37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187" name="Group 371"/>
          <p:cNvGrpSpPr>
            <a:grpSpLocks/>
          </p:cNvGrpSpPr>
          <p:nvPr/>
        </p:nvGrpSpPr>
        <p:grpSpPr bwMode="auto">
          <a:xfrm flipV="1">
            <a:off x="7508875" y="3586163"/>
            <a:ext cx="179388" cy="65087"/>
            <a:chOff x="2848" y="848"/>
            <a:chExt cx="140" cy="98"/>
          </a:xfrm>
        </p:grpSpPr>
        <p:sp>
          <p:nvSpPr>
            <p:cNvPr id="35188" name="Line 37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89" name="Line 37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90" name="Line 37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191" name="Oval 375"/>
          <p:cNvSpPr>
            <a:spLocks noChangeArrowheads="1"/>
          </p:cNvSpPr>
          <p:nvPr/>
        </p:nvSpPr>
        <p:spPr bwMode="auto">
          <a:xfrm>
            <a:off x="6891338" y="2476500"/>
            <a:ext cx="347662" cy="8890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92" name="Line 376"/>
          <p:cNvSpPr>
            <a:spLocks noChangeShapeType="1"/>
          </p:cNvSpPr>
          <p:nvPr/>
        </p:nvSpPr>
        <p:spPr bwMode="auto">
          <a:xfrm>
            <a:off x="6891338" y="2468563"/>
            <a:ext cx="0" cy="5556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93" name="Line 377"/>
          <p:cNvSpPr>
            <a:spLocks noChangeShapeType="1"/>
          </p:cNvSpPr>
          <p:nvPr/>
        </p:nvSpPr>
        <p:spPr bwMode="auto">
          <a:xfrm>
            <a:off x="7239000" y="2468563"/>
            <a:ext cx="0" cy="5556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94" name="Rectangle 378"/>
          <p:cNvSpPr>
            <a:spLocks noChangeArrowheads="1"/>
          </p:cNvSpPr>
          <p:nvPr/>
        </p:nvSpPr>
        <p:spPr bwMode="auto">
          <a:xfrm>
            <a:off x="6891338" y="2468563"/>
            <a:ext cx="344487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195" name="Oval 379"/>
          <p:cNvSpPr>
            <a:spLocks noChangeArrowheads="1"/>
          </p:cNvSpPr>
          <p:nvPr/>
        </p:nvSpPr>
        <p:spPr bwMode="auto">
          <a:xfrm>
            <a:off x="6888163" y="2405063"/>
            <a:ext cx="347662" cy="103187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196" name="Group 380"/>
          <p:cNvGrpSpPr>
            <a:grpSpLocks/>
          </p:cNvGrpSpPr>
          <p:nvPr/>
        </p:nvGrpSpPr>
        <p:grpSpPr bwMode="auto">
          <a:xfrm>
            <a:off x="6972300" y="2427288"/>
            <a:ext cx="171450" cy="61912"/>
            <a:chOff x="2848" y="848"/>
            <a:chExt cx="140" cy="98"/>
          </a:xfrm>
        </p:grpSpPr>
        <p:sp>
          <p:nvSpPr>
            <p:cNvPr id="35197" name="Line 38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98" name="Line 38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99" name="Line 38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200" name="Group 384"/>
          <p:cNvGrpSpPr>
            <a:grpSpLocks/>
          </p:cNvGrpSpPr>
          <p:nvPr/>
        </p:nvGrpSpPr>
        <p:grpSpPr bwMode="auto">
          <a:xfrm flipV="1">
            <a:off x="6972300" y="2427288"/>
            <a:ext cx="171450" cy="60325"/>
            <a:chOff x="2848" y="848"/>
            <a:chExt cx="140" cy="98"/>
          </a:xfrm>
        </p:grpSpPr>
        <p:sp>
          <p:nvSpPr>
            <p:cNvPr id="35201" name="Line 38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02" name="Line 38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03" name="Line 38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204" name="Oval 388"/>
          <p:cNvSpPr>
            <a:spLocks noChangeArrowheads="1"/>
          </p:cNvSpPr>
          <p:nvPr/>
        </p:nvSpPr>
        <p:spPr bwMode="auto">
          <a:xfrm>
            <a:off x="6889750" y="27368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05" name="Line 389"/>
          <p:cNvSpPr>
            <a:spLocks noChangeShapeType="1"/>
          </p:cNvSpPr>
          <p:nvPr/>
        </p:nvSpPr>
        <p:spPr bwMode="auto">
          <a:xfrm>
            <a:off x="6889750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06" name="Line 390"/>
          <p:cNvSpPr>
            <a:spLocks noChangeShapeType="1"/>
          </p:cNvSpPr>
          <p:nvPr/>
        </p:nvSpPr>
        <p:spPr bwMode="auto">
          <a:xfrm>
            <a:off x="7248525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07" name="Rectangle 391"/>
          <p:cNvSpPr>
            <a:spLocks noChangeArrowheads="1"/>
          </p:cNvSpPr>
          <p:nvPr/>
        </p:nvSpPr>
        <p:spPr bwMode="auto">
          <a:xfrm>
            <a:off x="6889750" y="27289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208" name="Oval 392"/>
          <p:cNvSpPr>
            <a:spLocks noChangeArrowheads="1"/>
          </p:cNvSpPr>
          <p:nvPr/>
        </p:nvSpPr>
        <p:spPr bwMode="auto">
          <a:xfrm>
            <a:off x="6886575" y="26606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209" name="Group 393"/>
          <p:cNvGrpSpPr>
            <a:grpSpLocks/>
          </p:cNvGrpSpPr>
          <p:nvPr/>
        </p:nvGrpSpPr>
        <p:grpSpPr bwMode="auto">
          <a:xfrm>
            <a:off x="6972300" y="2684463"/>
            <a:ext cx="179388" cy="65087"/>
            <a:chOff x="2848" y="848"/>
            <a:chExt cx="140" cy="98"/>
          </a:xfrm>
        </p:grpSpPr>
        <p:sp>
          <p:nvSpPr>
            <p:cNvPr id="35210" name="Line 39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11" name="Line 39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12" name="Line 39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213" name="Group 397"/>
          <p:cNvGrpSpPr>
            <a:grpSpLocks/>
          </p:cNvGrpSpPr>
          <p:nvPr/>
        </p:nvGrpSpPr>
        <p:grpSpPr bwMode="auto">
          <a:xfrm flipV="1">
            <a:off x="6972300" y="2684463"/>
            <a:ext cx="179388" cy="65087"/>
            <a:chOff x="2848" y="848"/>
            <a:chExt cx="140" cy="98"/>
          </a:xfrm>
        </p:grpSpPr>
        <p:sp>
          <p:nvSpPr>
            <p:cNvPr id="35214" name="Line 39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15" name="Line 39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16" name="Line 40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217" name="Oval 401"/>
          <p:cNvSpPr>
            <a:spLocks noChangeArrowheads="1"/>
          </p:cNvSpPr>
          <p:nvPr/>
        </p:nvSpPr>
        <p:spPr bwMode="auto">
          <a:xfrm>
            <a:off x="7366000" y="2378075"/>
            <a:ext cx="330200" cy="857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18" name="Line 402"/>
          <p:cNvSpPr>
            <a:spLocks noChangeShapeType="1"/>
          </p:cNvSpPr>
          <p:nvPr/>
        </p:nvSpPr>
        <p:spPr bwMode="auto">
          <a:xfrm>
            <a:off x="7366000" y="2371725"/>
            <a:ext cx="0" cy="523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19" name="Line 403"/>
          <p:cNvSpPr>
            <a:spLocks noChangeShapeType="1"/>
          </p:cNvSpPr>
          <p:nvPr/>
        </p:nvSpPr>
        <p:spPr bwMode="auto">
          <a:xfrm>
            <a:off x="7696200" y="2371725"/>
            <a:ext cx="0" cy="523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20" name="Rectangle 404"/>
          <p:cNvSpPr>
            <a:spLocks noChangeArrowheads="1"/>
          </p:cNvSpPr>
          <p:nvPr/>
        </p:nvSpPr>
        <p:spPr bwMode="auto">
          <a:xfrm>
            <a:off x="7366000" y="2371725"/>
            <a:ext cx="327025" cy="5238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35221" name="Oval 405"/>
          <p:cNvSpPr>
            <a:spLocks noChangeArrowheads="1"/>
          </p:cNvSpPr>
          <p:nvPr/>
        </p:nvSpPr>
        <p:spPr bwMode="auto">
          <a:xfrm>
            <a:off x="7362825" y="2309813"/>
            <a:ext cx="330200" cy="100012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222" name="Group 406"/>
          <p:cNvGrpSpPr>
            <a:grpSpLocks/>
          </p:cNvGrpSpPr>
          <p:nvPr/>
        </p:nvGrpSpPr>
        <p:grpSpPr bwMode="auto">
          <a:xfrm>
            <a:off x="7442200" y="2332038"/>
            <a:ext cx="163513" cy="57150"/>
            <a:chOff x="2848" y="848"/>
            <a:chExt cx="140" cy="98"/>
          </a:xfrm>
        </p:grpSpPr>
        <p:sp>
          <p:nvSpPr>
            <p:cNvPr id="35223" name="Line 40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24" name="Line 40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25" name="Line 40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226" name="Group 410"/>
          <p:cNvGrpSpPr>
            <a:grpSpLocks/>
          </p:cNvGrpSpPr>
          <p:nvPr/>
        </p:nvGrpSpPr>
        <p:grpSpPr bwMode="auto">
          <a:xfrm flipV="1">
            <a:off x="7442200" y="2330450"/>
            <a:ext cx="163513" cy="58738"/>
            <a:chOff x="2848" y="848"/>
            <a:chExt cx="140" cy="98"/>
          </a:xfrm>
        </p:grpSpPr>
        <p:sp>
          <p:nvSpPr>
            <p:cNvPr id="35227" name="Line 41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28" name="Line 41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29" name="Line 41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230" name="Oval 414"/>
          <p:cNvSpPr>
            <a:spLocks noChangeArrowheads="1"/>
          </p:cNvSpPr>
          <p:nvPr/>
        </p:nvSpPr>
        <p:spPr bwMode="auto">
          <a:xfrm>
            <a:off x="7451725" y="27368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31" name="Line 415"/>
          <p:cNvSpPr>
            <a:spLocks noChangeShapeType="1"/>
          </p:cNvSpPr>
          <p:nvPr/>
        </p:nvSpPr>
        <p:spPr bwMode="auto">
          <a:xfrm>
            <a:off x="7451725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32" name="Line 416"/>
          <p:cNvSpPr>
            <a:spLocks noChangeShapeType="1"/>
          </p:cNvSpPr>
          <p:nvPr/>
        </p:nvSpPr>
        <p:spPr bwMode="auto">
          <a:xfrm>
            <a:off x="7810500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33" name="Rectangle 417"/>
          <p:cNvSpPr>
            <a:spLocks noChangeArrowheads="1"/>
          </p:cNvSpPr>
          <p:nvPr/>
        </p:nvSpPr>
        <p:spPr bwMode="auto">
          <a:xfrm>
            <a:off x="7451725" y="27289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234" name="Oval 418"/>
          <p:cNvSpPr>
            <a:spLocks noChangeArrowheads="1"/>
          </p:cNvSpPr>
          <p:nvPr/>
        </p:nvSpPr>
        <p:spPr bwMode="auto">
          <a:xfrm>
            <a:off x="7448550" y="26606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235" name="Group 419"/>
          <p:cNvGrpSpPr>
            <a:grpSpLocks/>
          </p:cNvGrpSpPr>
          <p:nvPr/>
        </p:nvGrpSpPr>
        <p:grpSpPr bwMode="auto">
          <a:xfrm>
            <a:off x="7534275" y="2684463"/>
            <a:ext cx="179388" cy="65087"/>
            <a:chOff x="2848" y="848"/>
            <a:chExt cx="140" cy="98"/>
          </a:xfrm>
        </p:grpSpPr>
        <p:sp>
          <p:nvSpPr>
            <p:cNvPr id="35236" name="Line 42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37" name="Line 42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38" name="Line 42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239" name="Group 423"/>
          <p:cNvGrpSpPr>
            <a:grpSpLocks/>
          </p:cNvGrpSpPr>
          <p:nvPr/>
        </p:nvGrpSpPr>
        <p:grpSpPr bwMode="auto">
          <a:xfrm flipV="1">
            <a:off x="7534275" y="2684463"/>
            <a:ext cx="179388" cy="65087"/>
            <a:chOff x="2848" y="848"/>
            <a:chExt cx="140" cy="98"/>
          </a:xfrm>
        </p:grpSpPr>
        <p:sp>
          <p:nvSpPr>
            <p:cNvPr id="35240" name="Line 42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41" name="Line 42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42" name="Line 42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243" name="Oval 427"/>
          <p:cNvSpPr>
            <a:spLocks noChangeArrowheads="1"/>
          </p:cNvSpPr>
          <p:nvPr/>
        </p:nvSpPr>
        <p:spPr bwMode="auto">
          <a:xfrm>
            <a:off x="6042025" y="2471738"/>
            <a:ext cx="346075" cy="87312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44" name="Line 428"/>
          <p:cNvSpPr>
            <a:spLocks noChangeShapeType="1"/>
          </p:cNvSpPr>
          <p:nvPr/>
        </p:nvSpPr>
        <p:spPr bwMode="auto">
          <a:xfrm>
            <a:off x="6042025" y="246380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45" name="Line 429"/>
          <p:cNvSpPr>
            <a:spLocks noChangeShapeType="1"/>
          </p:cNvSpPr>
          <p:nvPr/>
        </p:nvSpPr>
        <p:spPr bwMode="auto">
          <a:xfrm>
            <a:off x="6388100" y="246380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46" name="Rectangle 430"/>
          <p:cNvSpPr>
            <a:spLocks noChangeArrowheads="1"/>
          </p:cNvSpPr>
          <p:nvPr/>
        </p:nvSpPr>
        <p:spPr bwMode="auto">
          <a:xfrm>
            <a:off x="6042025" y="2463800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247" name="Oval 431"/>
          <p:cNvSpPr>
            <a:spLocks noChangeArrowheads="1"/>
          </p:cNvSpPr>
          <p:nvPr/>
        </p:nvSpPr>
        <p:spPr bwMode="auto">
          <a:xfrm>
            <a:off x="6038850" y="2400300"/>
            <a:ext cx="346075" cy="103188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248" name="Group 432"/>
          <p:cNvGrpSpPr>
            <a:grpSpLocks/>
          </p:cNvGrpSpPr>
          <p:nvPr/>
        </p:nvGrpSpPr>
        <p:grpSpPr bwMode="auto">
          <a:xfrm>
            <a:off x="6122988" y="2422525"/>
            <a:ext cx="171450" cy="60325"/>
            <a:chOff x="2848" y="848"/>
            <a:chExt cx="140" cy="98"/>
          </a:xfrm>
        </p:grpSpPr>
        <p:sp>
          <p:nvSpPr>
            <p:cNvPr id="35249" name="Line 43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50" name="Line 43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51" name="Line 43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252" name="Group 436"/>
          <p:cNvGrpSpPr>
            <a:grpSpLocks/>
          </p:cNvGrpSpPr>
          <p:nvPr/>
        </p:nvGrpSpPr>
        <p:grpSpPr bwMode="auto">
          <a:xfrm flipV="1">
            <a:off x="6122988" y="2422525"/>
            <a:ext cx="171450" cy="58738"/>
            <a:chOff x="2848" y="848"/>
            <a:chExt cx="140" cy="98"/>
          </a:xfrm>
        </p:grpSpPr>
        <p:sp>
          <p:nvSpPr>
            <p:cNvPr id="35253" name="Line 43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54" name="Line 43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55" name="Line 43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256" name="Oval 440"/>
          <p:cNvSpPr>
            <a:spLocks noChangeArrowheads="1"/>
          </p:cNvSpPr>
          <p:nvPr/>
        </p:nvSpPr>
        <p:spPr bwMode="auto">
          <a:xfrm>
            <a:off x="5735638" y="3621088"/>
            <a:ext cx="346075" cy="87312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57" name="Line 441"/>
          <p:cNvSpPr>
            <a:spLocks noChangeShapeType="1"/>
          </p:cNvSpPr>
          <p:nvPr/>
        </p:nvSpPr>
        <p:spPr bwMode="auto">
          <a:xfrm>
            <a:off x="5735638" y="361315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58" name="Line 442"/>
          <p:cNvSpPr>
            <a:spLocks noChangeShapeType="1"/>
          </p:cNvSpPr>
          <p:nvPr/>
        </p:nvSpPr>
        <p:spPr bwMode="auto">
          <a:xfrm>
            <a:off x="6081713" y="361315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59" name="Rectangle 443"/>
          <p:cNvSpPr>
            <a:spLocks noChangeArrowheads="1"/>
          </p:cNvSpPr>
          <p:nvPr/>
        </p:nvSpPr>
        <p:spPr bwMode="auto">
          <a:xfrm>
            <a:off x="5735638" y="3613150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35260" name="Oval 444"/>
          <p:cNvSpPr>
            <a:spLocks noChangeArrowheads="1"/>
          </p:cNvSpPr>
          <p:nvPr/>
        </p:nvSpPr>
        <p:spPr bwMode="auto">
          <a:xfrm>
            <a:off x="5732463" y="3549650"/>
            <a:ext cx="346075" cy="103188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261" name="Group 445"/>
          <p:cNvGrpSpPr>
            <a:grpSpLocks/>
          </p:cNvGrpSpPr>
          <p:nvPr/>
        </p:nvGrpSpPr>
        <p:grpSpPr bwMode="auto">
          <a:xfrm>
            <a:off x="5816600" y="3571875"/>
            <a:ext cx="171450" cy="60325"/>
            <a:chOff x="2848" y="848"/>
            <a:chExt cx="140" cy="98"/>
          </a:xfrm>
        </p:grpSpPr>
        <p:sp>
          <p:nvSpPr>
            <p:cNvPr id="35262" name="Line 44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63" name="Line 44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64" name="Line 44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265" name="Group 449"/>
          <p:cNvGrpSpPr>
            <a:grpSpLocks/>
          </p:cNvGrpSpPr>
          <p:nvPr/>
        </p:nvGrpSpPr>
        <p:grpSpPr bwMode="auto">
          <a:xfrm flipV="1">
            <a:off x="5816600" y="3571875"/>
            <a:ext cx="171450" cy="58738"/>
            <a:chOff x="2848" y="848"/>
            <a:chExt cx="140" cy="98"/>
          </a:xfrm>
        </p:grpSpPr>
        <p:sp>
          <p:nvSpPr>
            <p:cNvPr id="35266" name="Line 45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67" name="Line 45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68" name="Line 45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269" name="Line 453"/>
          <p:cNvSpPr>
            <a:spLocks noChangeShapeType="1"/>
          </p:cNvSpPr>
          <p:nvPr/>
        </p:nvSpPr>
        <p:spPr bwMode="auto">
          <a:xfrm flipV="1">
            <a:off x="6934200" y="3978275"/>
            <a:ext cx="227013" cy="4365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0" name="Line 454"/>
          <p:cNvSpPr>
            <a:spLocks noChangeShapeType="1"/>
          </p:cNvSpPr>
          <p:nvPr/>
        </p:nvSpPr>
        <p:spPr bwMode="auto">
          <a:xfrm>
            <a:off x="7058025" y="3716338"/>
            <a:ext cx="163513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1" name="Line 455"/>
          <p:cNvSpPr>
            <a:spLocks noChangeShapeType="1"/>
          </p:cNvSpPr>
          <p:nvPr/>
        </p:nvSpPr>
        <p:spPr bwMode="auto">
          <a:xfrm>
            <a:off x="7154863" y="3636963"/>
            <a:ext cx="279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2" name="Line 456"/>
          <p:cNvSpPr>
            <a:spLocks noChangeShapeType="1"/>
          </p:cNvSpPr>
          <p:nvPr/>
        </p:nvSpPr>
        <p:spPr bwMode="auto">
          <a:xfrm flipV="1">
            <a:off x="7391400" y="3722688"/>
            <a:ext cx="134938" cy="104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3" name="Line 457"/>
          <p:cNvSpPr>
            <a:spLocks noChangeShapeType="1"/>
          </p:cNvSpPr>
          <p:nvPr/>
        </p:nvSpPr>
        <p:spPr bwMode="auto">
          <a:xfrm>
            <a:off x="6089650" y="3643313"/>
            <a:ext cx="6794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4" name="Line 458"/>
          <p:cNvSpPr>
            <a:spLocks noChangeShapeType="1"/>
          </p:cNvSpPr>
          <p:nvPr/>
        </p:nvSpPr>
        <p:spPr bwMode="auto">
          <a:xfrm>
            <a:off x="6384925" y="2490788"/>
            <a:ext cx="509588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5" name="Line 459"/>
          <p:cNvSpPr>
            <a:spLocks noChangeShapeType="1"/>
          </p:cNvSpPr>
          <p:nvPr/>
        </p:nvSpPr>
        <p:spPr bwMode="auto">
          <a:xfrm>
            <a:off x="5951538" y="2319338"/>
            <a:ext cx="15240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6" name="Freeform 460"/>
          <p:cNvSpPr>
            <a:spLocks/>
          </p:cNvSpPr>
          <p:nvPr/>
        </p:nvSpPr>
        <p:spPr bwMode="auto">
          <a:xfrm>
            <a:off x="5272088" y="4325938"/>
            <a:ext cx="2979737" cy="1455737"/>
          </a:xfrm>
          <a:custGeom>
            <a:avLst/>
            <a:gdLst/>
            <a:ahLst/>
            <a:cxnLst>
              <a:cxn ang="0">
                <a:pos x="889" y="23"/>
              </a:cxn>
              <a:cxn ang="0">
                <a:pos x="692" y="109"/>
              </a:cxn>
              <a:cxn ang="0">
                <a:pos x="415" y="91"/>
              </a:cxn>
              <a:cxn ang="0">
                <a:pos x="112" y="170"/>
              </a:cxn>
              <a:cxn ang="0">
                <a:pos x="50" y="353"/>
              </a:cxn>
              <a:cxn ang="0">
                <a:pos x="14" y="528"/>
              </a:cxn>
              <a:cxn ang="0">
                <a:pos x="139" y="650"/>
              </a:cxn>
              <a:cxn ang="0">
                <a:pos x="505" y="781"/>
              </a:cxn>
              <a:cxn ang="0">
                <a:pos x="933" y="886"/>
              </a:cxn>
              <a:cxn ang="0">
                <a:pos x="1370" y="901"/>
              </a:cxn>
              <a:cxn ang="0">
                <a:pos x="1676" y="793"/>
              </a:cxn>
              <a:cxn ang="0">
                <a:pos x="1860" y="624"/>
              </a:cxn>
              <a:cxn ang="0">
                <a:pos x="1776" y="219"/>
              </a:cxn>
              <a:cxn ang="0">
                <a:pos x="1503" y="100"/>
              </a:cxn>
              <a:cxn ang="0">
                <a:pos x="1200" y="13"/>
              </a:cxn>
              <a:cxn ang="0">
                <a:pos x="889" y="23"/>
              </a:cxn>
            </a:cxnLst>
            <a:rect l="0" t="0" r="r" b="b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277" name="Line 461"/>
          <p:cNvSpPr>
            <a:spLocks noChangeShapeType="1"/>
          </p:cNvSpPr>
          <p:nvPr/>
        </p:nvSpPr>
        <p:spPr bwMode="auto">
          <a:xfrm rot="-5400000">
            <a:off x="7507287" y="5062538"/>
            <a:ext cx="523875" cy="1397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78" name="Line 462"/>
          <p:cNvSpPr>
            <a:spLocks noChangeShapeType="1"/>
          </p:cNvSpPr>
          <p:nvPr/>
        </p:nvSpPr>
        <p:spPr bwMode="auto">
          <a:xfrm rot="5400000" flipV="1">
            <a:off x="7653338" y="5343525"/>
            <a:ext cx="3175" cy="85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79" name="Line 463"/>
          <p:cNvSpPr>
            <a:spLocks noChangeShapeType="1"/>
          </p:cNvSpPr>
          <p:nvPr/>
        </p:nvSpPr>
        <p:spPr bwMode="auto">
          <a:xfrm rot="-5400000">
            <a:off x="7839075" y="5019675"/>
            <a:ext cx="0" cy="1143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280" name="Group 464"/>
          <p:cNvGrpSpPr>
            <a:grpSpLocks/>
          </p:cNvGrpSpPr>
          <p:nvPr/>
        </p:nvGrpSpPr>
        <p:grpSpPr bwMode="auto">
          <a:xfrm>
            <a:off x="7418388" y="4729163"/>
            <a:ext cx="501650" cy="234950"/>
            <a:chOff x="4701" y="2996"/>
            <a:chExt cx="316" cy="148"/>
          </a:xfrm>
        </p:grpSpPr>
        <p:sp>
          <p:nvSpPr>
            <p:cNvPr id="35281" name="Oval 465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82" name="Line 466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83" name="Line 467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84" name="Rectangle 468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35285" name="Oval 469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286" name="Group 470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35287" name="Line 47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288" name="Line 47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289" name="Line 47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290" name="Group 474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35291" name="Line 47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292" name="Line 47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293" name="Line 47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5294" name="Group 478"/>
          <p:cNvGrpSpPr>
            <a:grpSpLocks/>
          </p:cNvGrpSpPr>
          <p:nvPr/>
        </p:nvGrpSpPr>
        <p:grpSpPr bwMode="auto">
          <a:xfrm>
            <a:off x="6602413" y="4452938"/>
            <a:ext cx="501650" cy="234950"/>
            <a:chOff x="3600" y="219"/>
            <a:chExt cx="360" cy="175"/>
          </a:xfrm>
        </p:grpSpPr>
        <p:sp>
          <p:nvSpPr>
            <p:cNvPr id="35295" name="Oval 479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96" name="Line 480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97" name="Line 481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98" name="Rectangle 482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35299" name="Oval 483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300" name="Group 484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35301" name="Line 48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02" name="Line 48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03" name="Line 48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304" name="Group 488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35305" name="Line 48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06" name="Line 49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07" name="Line 49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5308" name="Group 492"/>
          <p:cNvGrpSpPr>
            <a:grpSpLocks/>
          </p:cNvGrpSpPr>
          <p:nvPr/>
        </p:nvGrpSpPr>
        <p:grpSpPr bwMode="auto">
          <a:xfrm>
            <a:off x="5937250" y="4757738"/>
            <a:ext cx="501650" cy="234950"/>
            <a:chOff x="3600" y="219"/>
            <a:chExt cx="360" cy="175"/>
          </a:xfrm>
        </p:grpSpPr>
        <p:sp>
          <p:nvSpPr>
            <p:cNvPr id="35309" name="Oval 493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10" name="Line 494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11" name="Line 495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12" name="Rectangle 496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35313" name="Oval 497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314" name="Group 498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35315" name="Line 49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16" name="Line 50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17" name="Line 50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318" name="Group 502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35319" name="Line 50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20" name="Line 50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21" name="Line 50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5322" name="Line 506"/>
          <p:cNvSpPr>
            <a:spLocks noChangeShapeType="1"/>
          </p:cNvSpPr>
          <p:nvPr/>
        </p:nvSpPr>
        <p:spPr bwMode="auto">
          <a:xfrm>
            <a:off x="7051675" y="4664075"/>
            <a:ext cx="358775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3" name="Line 507"/>
          <p:cNvSpPr>
            <a:spLocks noChangeShapeType="1"/>
          </p:cNvSpPr>
          <p:nvPr/>
        </p:nvSpPr>
        <p:spPr bwMode="auto">
          <a:xfrm flipV="1">
            <a:off x="6399213" y="4676775"/>
            <a:ext cx="277812" cy="1095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4" name="Line 508"/>
          <p:cNvSpPr>
            <a:spLocks noChangeShapeType="1"/>
          </p:cNvSpPr>
          <p:nvPr/>
        </p:nvSpPr>
        <p:spPr bwMode="auto">
          <a:xfrm flipV="1">
            <a:off x="6442075" y="4879975"/>
            <a:ext cx="9715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5" name="Line 509"/>
          <p:cNvSpPr>
            <a:spLocks noChangeShapeType="1"/>
          </p:cNvSpPr>
          <p:nvPr/>
        </p:nvSpPr>
        <p:spPr bwMode="auto">
          <a:xfrm flipH="1">
            <a:off x="5737225" y="4625975"/>
            <a:ext cx="254000" cy="4699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6" name="Line 510"/>
          <p:cNvSpPr>
            <a:spLocks noChangeShapeType="1"/>
          </p:cNvSpPr>
          <p:nvPr/>
        </p:nvSpPr>
        <p:spPr bwMode="auto">
          <a:xfrm>
            <a:off x="5762625" y="4676775"/>
            <a:ext cx="1968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7" name="Line 511"/>
          <p:cNvSpPr>
            <a:spLocks noChangeShapeType="1"/>
          </p:cNvSpPr>
          <p:nvPr/>
        </p:nvSpPr>
        <p:spPr bwMode="auto">
          <a:xfrm>
            <a:off x="5622925" y="5013325"/>
            <a:ext cx="153988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8" name="Line 512"/>
          <p:cNvSpPr>
            <a:spLocks noChangeShapeType="1"/>
          </p:cNvSpPr>
          <p:nvPr/>
        </p:nvSpPr>
        <p:spPr bwMode="auto">
          <a:xfrm>
            <a:off x="5875338" y="5092700"/>
            <a:ext cx="4905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29" name="Line 513"/>
          <p:cNvSpPr>
            <a:spLocks noChangeShapeType="1"/>
          </p:cNvSpPr>
          <p:nvPr/>
        </p:nvSpPr>
        <p:spPr bwMode="auto">
          <a:xfrm flipH="1">
            <a:off x="6115050" y="5000625"/>
            <a:ext cx="53975" cy="857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30" name="Line 514"/>
          <p:cNvSpPr>
            <a:spLocks noChangeShapeType="1"/>
          </p:cNvSpPr>
          <p:nvPr/>
        </p:nvSpPr>
        <p:spPr bwMode="auto">
          <a:xfrm>
            <a:off x="5927725" y="5089525"/>
            <a:ext cx="1588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31" name="Line 515"/>
          <p:cNvSpPr>
            <a:spLocks noChangeShapeType="1"/>
          </p:cNvSpPr>
          <p:nvPr/>
        </p:nvSpPr>
        <p:spPr bwMode="auto">
          <a:xfrm flipH="1" flipV="1">
            <a:off x="6324600" y="5097463"/>
            <a:ext cx="0" cy="76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32" name="Line 516"/>
          <p:cNvSpPr>
            <a:spLocks noChangeShapeType="1"/>
          </p:cNvSpPr>
          <p:nvPr/>
        </p:nvSpPr>
        <p:spPr bwMode="auto">
          <a:xfrm>
            <a:off x="6405563" y="4956175"/>
            <a:ext cx="503237" cy="2698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33" name="Line 517"/>
          <p:cNvSpPr>
            <a:spLocks noChangeShapeType="1"/>
          </p:cNvSpPr>
          <p:nvPr/>
        </p:nvSpPr>
        <p:spPr bwMode="auto">
          <a:xfrm>
            <a:off x="5854700" y="4891088"/>
            <a:ext cx="8096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5334" name="Group 518"/>
          <p:cNvGrpSpPr>
            <a:grpSpLocks/>
          </p:cNvGrpSpPr>
          <p:nvPr/>
        </p:nvGrpSpPr>
        <p:grpSpPr bwMode="auto">
          <a:xfrm>
            <a:off x="5040313" y="1651000"/>
            <a:ext cx="3021012" cy="3981450"/>
            <a:chOff x="-1203" y="1352"/>
            <a:chExt cx="1903" cy="2508"/>
          </a:xfrm>
        </p:grpSpPr>
        <p:grpSp>
          <p:nvGrpSpPr>
            <p:cNvPr id="35335" name="Group 519"/>
            <p:cNvGrpSpPr>
              <a:grpSpLocks/>
            </p:cNvGrpSpPr>
            <p:nvPr/>
          </p:nvGrpSpPr>
          <p:grpSpPr bwMode="auto">
            <a:xfrm>
              <a:off x="-1203" y="1647"/>
              <a:ext cx="436" cy="114"/>
              <a:chOff x="3072" y="739"/>
              <a:chExt cx="652" cy="146"/>
            </a:xfrm>
          </p:grpSpPr>
          <p:pic>
            <p:nvPicPr>
              <p:cNvPr id="35336" name="Picture 520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</p:spPr>
          </p:pic>
          <p:sp>
            <p:nvSpPr>
              <p:cNvPr id="35337" name="Line 521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38" name="Line 522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5339" name="Picture 523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027" y="1466"/>
              <a:ext cx="232" cy="168"/>
            </a:xfrm>
            <a:prstGeom prst="rect">
              <a:avLst/>
            </a:prstGeom>
            <a:noFill/>
          </p:spPr>
        </p:pic>
        <p:grpSp>
          <p:nvGrpSpPr>
            <p:cNvPr id="35340" name="Group 524"/>
            <p:cNvGrpSpPr>
              <a:grpSpLocks/>
            </p:cNvGrpSpPr>
            <p:nvPr/>
          </p:nvGrpSpPr>
          <p:grpSpPr bwMode="auto">
            <a:xfrm>
              <a:off x="-546" y="1352"/>
              <a:ext cx="256" cy="269"/>
              <a:chOff x="2870" y="1518"/>
              <a:chExt cx="292" cy="320"/>
            </a:xfrm>
          </p:grpSpPr>
          <p:graphicFrame>
            <p:nvGraphicFramePr>
              <p:cNvPr id="35341" name="Object 525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35341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35342" name="Object 526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35342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35343" name="Group 527"/>
            <p:cNvGrpSpPr>
              <a:grpSpLocks/>
            </p:cNvGrpSpPr>
            <p:nvPr/>
          </p:nvGrpSpPr>
          <p:grpSpPr bwMode="auto">
            <a:xfrm>
              <a:off x="-1002" y="2262"/>
              <a:ext cx="209" cy="224"/>
              <a:chOff x="2870" y="1518"/>
              <a:chExt cx="292" cy="320"/>
            </a:xfrm>
          </p:grpSpPr>
          <p:graphicFrame>
            <p:nvGraphicFramePr>
              <p:cNvPr id="35344" name="Object 528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35344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35345" name="Object 529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35345" name="Clip" r:id="rId9" imgW="1266840" imgH="1200240" progId="">
                  <p:embed/>
                </p:oleObj>
              </a:graphicData>
            </a:graphic>
          </p:graphicFrame>
        </p:grpSp>
        <p:graphicFrame>
          <p:nvGraphicFramePr>
            <p:cNvPr id="35346" name="Object 530"/>
            <p:cNvGraphicFramePr>
              <a:graphicFrameLocks noChangeAspect="1"/>
            </p:cNvGraphicFramePr>
            <p:nvPr/>
          </p:nvGraphicFramePr>
          <p:xfrm>
            <a:off x="-732" y="2289"/>
            <a:ext cx="207" cy="173"/>
          </p:xfrm>
          <a:graphic>
            <a:graphicData uri="http://schemas.openxmlformats.org/presentationml/2006/ole">
              <p:oleObj spid="_x0000_s35346" name="Clip" r:id="rId10" imgW="1305000" imgH="1085760" progId="">
                <p:embed/>
              </p:oleObj>
            </a:graphicData>
          </a:graphic>
        </p:graphicFrame>
        <p:grpSp>
          <p:nvGrpSpPr>
            <p:cNvPr id="35347" name="Group 531"/>
            <p:cNvGrpSpPr>
              <a:grpSpLocks/>
            </p:cNvGrpSpPr>
            <p:nvPr/>
          </p:nvGrpSpPr>
          <p:grpSpPr bwMode="auto">
            <a:xfrm>
              <a:off x="310" y="3575"/>
              <a:ext cx="125" cy="230"/>
              <a:chOff x="4180" y="783"/>
              <a:chExt cx="150" cy="307"/>
            </a:xfrm>
          </p:grpSpPr>
          <p:sp>
            <p:nvSpPr>
              <p:cNvPr id="35348" name="AutoShape 532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49" name="Rectangle 533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50" name="Rectangle 534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51" name="AutoShape 535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52" name="Line 536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53" name="Line 537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54" name="Rectangle 538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55" name="Rectangle 539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35356" name="Object 540"/>
            <p:cNvGraphicFramePr>
              <a:graphicFrameLocks noChangeAspect="1"/>
            </p:cNvGraphicFramePr>
            <p:nvPr/>
          </p:nvGraphicFramePr>
          <p:xfrm>
            <a:off x="-975" y="3384"/>
            <a:ext cx="216" cy="180"/>
          </p:xfrm>
          <a:graphic>
            <a:graphicData uri="http://schemas.openxmlformats.org/presentationml/2006/ole">
              <p:oleObj spid="_x0000_s35356" name="Clip" r:id="rId11" imgW="1305000" imgH="1085760" progId="">
                <p:embed/>
              </p:oleObj>
            </a:graphicData>
          </a:graphic>
        </p:graphicFrame>
        <p:graphicFrame>
          <p:nvGraphicFramePr>
            <p:cNvPr id="35357" name="Object 541"/>
            <p:cNvGraphicFramePr>
              <a:graphicFrameLocks noChangeAspect="1"/>
            </p:cNvGraphicFramePr>
            <p:nvPr/>
          </p:nvGraphicFramePr>
          <p:xfrm>
            <a:off x="-871" y="3184"/>
            <a:ext cx="216" cy="180"/>
          </p:xfrm>
          <a:graphic>
            <a:graphicData uri="http://schemas.openxmlformats.org/presentationml/2006/ole">
              <p:oleObj spid="_x0000_s35357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35358" name="Object 542"/>
            <p:cNvGraphicFramePr>
              <a:graphicFrameLocks noChangeAspect="1"/>
            </p:cNvGraphicFramePr>
            <p:nvPr/>
          </p:nvGraphicFramePr>
          <p:xfrm>
            <a:off x="-703" y="3544"/>
            <a:ext cx="216" cy="180"/>
          </p:xfrm>
          <a:graphic>
            <a:graphicData uri="http://schemas.openxmlformats.org/presentationml/2006/ole">
              <p:oleObj spid="_x0000_s35358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35359" name="Object 543"/>
            <p:cNvGraphicFramePr>
              <a:graphicFrameLocks noChangeAspect="1"/>
            </p:cNvGraphicFramePr>
            <p:nvPr/>
          </p:nvGraphicFramePr>
          <p:xfrm>
            <a:off x="-489" y="3546"/>
            <a:ext cx="216" cy="180"/>
          </p:xfrm>
          <a:graphic>
            <a:graphicData uri="http://schemas.openxmlformats.org/presentationml/2006/ole">
              <p:oleObj spid="_x0000_s35359" name="Clip" r:id="rId14" imgW="1305000" imgH="1085760" progId="">
                <p:embed/>
              </p:oleObj>
            </a:graphicData>
          </a:graphic>
        </p:graphicFrame>
        <p:grpSp>
          <p:nvGrpSpPr>
            <p:cNvPr id="35360" name="Group 544"/>
            <p:cNvGrpSpPr>
              <a:grpSpLocks/>
            </p:cNvGrpSpPr>
            <p:nvPr/>
          </p:nvGrpSpPr>
          <p:grpSpPr bwMode="auto">
            <a:xfrm>
              <a:off x="83" y="3625"/>
              <a:ext cx="172" cy="215"/>
              <a:chOff x="2870" y="1518"/>
              <a:chExt cx="292" cy="320"/>
            </a:xfrm>
          </p:grpSpPr>
          <p:graphicFrame>
            <p:nvGraphicFramePr>
              <p:cNvPr id="35361" name="Object 545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35361" name="Clip" r:id="rId15" imgW="819000" imgH="847800" progId="">
                  <p:embed/>
                </p:oleObj>
              </a:graphicData>
            </a:graphic>
          </p:graphicFrame>
          <p:graphicFrame>
            <p:nvGraphicFramePr>
              <p:cNvPr id="35362" name="Object 546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35362" name="Clip" r:id="rId16" imgW="1266840" imgH="1200240" progId="">
                  <p:embed/>
                </p:oleObj>
              </a:graphicData>
            </a:graphic>
          </p:graphicFrame>
        </p:grpSp>
        <p:grpSp>
          <p:nvGrpSpPr>
            <p:cNvPr id="35363" name="Group 547"/>
            <p:cNvGrpSpPr>
              <a:grpSpLocks/>
            </p:cNvGrpSpPr>
            <p:nvPr/>
          </p:nvGrpSpPr>
          <p:grpSpPr bwMode="auto">
            <a:xfrm>
              <a:off x="-201" y="3657"/>
              <a:ext cx="220" cy="203"/>
              <a:chOff x="2870" y="1518"/>
              <a:chExt cx="292" cy="320"/>
            </a:xfrm>
          </p:grpSpPr>
          <p:graphicFrame>
            <p:nvGraphicFramePr>
              <p:cNvPr id="35364" name="Object 548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35364" name="Clip" r:id="rId17" imgW="819000" imgH="847800" progId="">
                  <p:embed/>
                </p:oleObj>
              </a:graphicData>
            </a:graphic>
          </p:graphicFrame>
          <p:graphicFrame>
            <p:nvGraphicFramePr>
              <p:cNvPr id="35365" name="Object 549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35365" name="Clip" r:id="rId18" imgW="1266840" imgH="1200240" progId="">
                  <p:embed/>
                </p:oleObj>
              </a:graphicData>
            </a:graphic>
          </p:graphicFrame>
        </p:grpSp>
        <p:grpSp>
          <p:nvGrpSpPr>
            <p:cNvPr id="35366" name="Group 550"/>
            <p:cNvGrpSpPr>
              <a:grpSpLocks/>
            </p:cNvGrpSpPr>
            <p:nvPr/>
          </p:nvGrpSpPr>
          <p:grpSpPr bwMode="auto">
            <a:xfrm>
              <a:off x="569" y="3419"/>
              <a:ext cx="131" cy="258"/>
              <a:chOff x="4180" y="783"/>
              <a:chExt cx="150" cy="307"/>
            </a:xfrm>
          </p:grpSpPr>
          <p:sp>
            <p:nvSpPr>
              <p:cNvPr id="35367" name="AutoShape 551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68" name="Rectangle 552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69" name="Rectangle 553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70" name="AutoShape 554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71" name="Line 555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72" name="Line 556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73" name="Rectangle 557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74" name="Rectangle 558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5375" name="Line 559"/>
          <p:cNvSpPr>
            <a:spLocks noChangeShapeType="1"/>
          </p:cNvSpPr>
          <p:nvPr/>
        </p:nvSpPr>
        <p:spPr bwMode="auto">
          <a:xfrm flipH="1">
            <a:off x="5943600" y="3413125"/>
            <a:ext cx="3175" cy="1444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76" name="Line 560"/>
          <p:cNvSpPr>
            <a:spLocks noChangeShapeType="1"/>
          </p:cNvSpPr>
          <p:nvPr/>
        </p:nvSpPr>
        <p:spPr bwMode="auto">
          <a:xfrm flipV="1">
            <a:off x="7240588" y="2395538"/>
            <a:ext cx="123825" cy="873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77" name="Line 561"/>
          <p:cNvSpPr>
            <a:spLocks noChangeShapeType="1"/>
          </p:cNvSpPr>
          <p:nvPr/>
        </p:nvSpPr>
        <p:spPr bwMode="auto">
          <a:xfrm>
            <a:off x="7067550" y="2568575"/>
            <a:ext cx="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78" name="Line 562"/>
          <p:cNvSpPr>
            <a:spLocks noChangeShapeType="1"/>
          </p:cNvSpPr>
          <p:nvPr/>
        </p:nvSpPr>
        <p:spPr bwMode="auto">
          <a:xfrm flipV="1">
            <a:off x="7239000" y="2465388"/>
            <a:ext cx="263525" cy="2889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79" name="Line 563"/>
          <p:cNvSpPr>
            <a:spLocks noChangeShapeType="1"/>
          </p:cNvSpPr>
          <p:nvPr/>
        </p:nvSpPr>
        <p:spPr bwMode="auto">
          <a:xfrm>
            <a:off x="7604125" y="2463800"/>
            <a:ext cx="0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80" name="Line 564"/>
          <p:cNvSpPr>
            <a:spLocks noChangeShapeType="1"/>
          </p:cNvSpPr>
          <p:nvPr/>
        </p:nvSpPr>
        <p:spPr bwMode="auto">
          <a:xfrm>
            <a:off x="7258050" y="2770188"/>
            <a:ext cx="18891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81" name="Line 565"/>
          <p:cNvSpPr>
            <a:spLocks noChangeShapeType="1"/>
          </p:cNvSpPr>
          <p:nvPr/>
        </p:nvSpPr>
        <p:spPr bwMode="auto">
          <a:xfrm flipV="1">
            <a:off x="5553075" y="3636963"/>
            <a:ext cx="168275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82" name="Line 566"/>
          <p:cNvSpPr>
            <a:spLocks noChangeShapeType="1"/>
          </p:cNvSpPr>
          <p:nvPr/>
        </p:nvSpPr>
        <p:spPr bwMode="auto">
          <a:xfrm flipV="1">
            <a:off x="7672388" y="2163763"/>
            <a:ext cx="238125" cy="1682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83" name="Line 567"/>
          <p:cNvSpPr>
            <a:spLocks noChangeShapeType="1"/>
          </p:cNvSpPr>
          <p:nvPr/>
        </p:nvSpPr>
        <p:spPr bwMode="auto">
          <a:xfrm>
            <a:off x="7812088" y="2760663"/>
            <a:ext cx="177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84" name="Line 568"/>
          <p:cNvSpPr>
            <a:spLocks noChangeShapeType="1"/>
          </p:cNvSpPr>
          <p:nvPr/>
        </p:nvSpPr>
        <p:spPr bwMode="auto">
          <a:xfrm flipH="1">
            <a:off x="6958013" y="2836863"/>
            <a:ext cx="98425" cy="704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385" name="Line 569"/>
          <p:cNvSpPr>
            <a:spLocks noChangeShapeType="1"/>
          </p:cNvSpPr>
          <p:nvPr/>
        </p:nvSpPr>
        <p:spPr bwMode="auto">
          <a:xfrm flipH="1">
            <a:off x="7548563" y="2836863"/>
            <a:ext cx="111125" cy="727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5386" name="Group 570"/>
          <p:cNvGrpSpPr>
            <a:grpSpLocks/>
          </p:cNvGrpSpPr>
          <p:nvPr/>
        </p:nvGrpSpPr>
        <p:grpSpPr bwMode="auto">
          <a:xfrm>
            <a:off x="6600825" y="4454525"/>
            <a:ext cx="501650" cy="234950"/>
            <a:chOff x="4701" y="2996"/>
            <a:chExt cx="316" cy="148"/>
          </a:xfrm>
        </p:grpSpPr>
        <p:sp>
          <p:nvSpPr>
            <p:cNvPr id="35387" name="Oval 571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88" name="Line 572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89" name="Line 573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90" name="Rectangle 574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35391" name="Oval 575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392" name="Group 576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35393" name="Line 57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94" name="Line 57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95" name="Line 57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396" name="Group 580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35397" name="Line 58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98" name="Line 58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399" name="Line 58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5400" name="Group 584"/>
          <p:cNvGrpSpPr>
            <a:grpSpLocks/>
          </p:cNvGrpSpPr>
          <p:nvPr/>
        </p:nvGrpSpPr>
        <p:grpSpPr bwMode="auto">
          <a:xfrm>
            <a:off x="5935663" y="4756150"/>
            <a:ext cx="501650" cy="234950"/>
            <a:chOff x="4701" y="2996"/>
            <a:chExt cx="316" cy="148"/>
          </a:xfrm>
        </p:grpSpPr>
        <p:sp>
          <p:nvSpPr>
            <p:cNvPr id="35401" name="Oval 585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02" name="Line 586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03" name="Line 587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04" name="Rectangle 588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35405" name="Oval 589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5406" name="Group 590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35407" name="Line 59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08" name="Line 59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09" name="Line 59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410" name="Group 594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35411" name="Line 59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12" name="Line 59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13" name="Line 59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5414" name="Group 598"/>
          <p:cNvGrpSpPr>
            <a:grpSpLocks/>
          </p:cNvGrpSpPr>
          <p:nvPr/>
        </p:nvGrpSpPr>
        <p:grpSpPr bwMode="auto">
          <a:xfrm>
            <a:off x="6765925" y="4941888"/>
            <a:ext cx="290513" cy="404812"/>
            <a:chOff x="4290" y="3130"/>
            <a:chExt cx="183" cy="255"/>
          </a:xfrm>
        </p:grpSpPr>
        <p:pic>
          <p:nvPicPr>
            <p:cNvPr id="35415" name="Picture 599" descr="31u_bnrz[1]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</p:spPr>
        </p:pic>
        <p:sp>
          <p:nvSpPr>
            <p:cNvPr id="35416" name="Freeform 600"/>
            <p:cNvSpPr>
              <a:spLocks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/>
              <a:ahLst/>
              <a:cxnLst>
                <a:cxn ang="0">
                  <a:pos x="70" y="29"/>
                </a:cxn>
                <a:cxn ang="0">
                  <a:pos x="55" y="39"/>
                </a:cxn>
                <a:cxn ang="0">
                  <a:pos x="42" y="50"/>
                </a:cxn>
                <a:cxn ang="0">
                  <a:pos x="30" y="63"/>
                </a:cxn>
                <a:cxn ang="0">
                  <a:pos x="20" y="77"/>
                </a:cxn>
                <a:cxn ang="0">
                  <a:pos x="12" y="91"/>
                </a:cxn>
                <a:cxn ang="0">
                  <a:pos x="6" y="108"/>
                </a:cxn>
                <a:cxn ang="0">
                  <a:pos x="2" y="125"/>
                </a:cxn>
                <a:cxn ang="0">
                  <a:pos x="0" y="142"/>
                </a:cxn>
                <a:cxn ang="0">
                  <a:pos x="2" y="166"/>
                </a:cxn>
                <a:cxn ang="0">
                  <a:pos x="12" y="186"/>
                </a:cxn>
                <a:cxn ang="0">
                  <a:pos x="26" y="203"/>
                </a:cxn>
                <a:cxn ang="0">
                  <a:pos x="45" y="216"/>
                </a:cxn>
                <a:cxn ang="0">
                  <a:pos x="66" y="226"/>
                </a:cxn>
                <a:cxn ang="0">
                  <a:pos x="88" y="230"/>
                </a:cxn>
                <a:cxn ang="0">
                  <a:pos x="111" y="232"/>
                </a:cxn>
                <a:cxn ang="0">
                  <a:pos x="134" y="228"/>
                </a:cxn>
                <a:cxn ang="0">
                  <a:pos x="138" y="228"/>
                </a:cxn>
                <a:cxn ang="0">
                  <a:pos x="143" y="226"/>
                </a:cxn>
                <a:cxn ang="0">
                  <a:pos x="147" y="222"/>
                </a:cxn>
                <a:cxn ang="0">
                  <a:pos x="148" y="218"/>
                </a:cxn>
                <a:cxn ang="0">
                  <a:pos x="145" y="212"/>
                </a:cxn>
                <a:cxn ang="0">
                  <a:pos x="141" y="207"/>
                </a:cxn>
                <a:cxn ang="0">
                  <a:pos x="135" y="203"/>
                </a:cxn>
                <a:cxn ang="0">
                  <a:pos x="129" y="201"/>
                </a:cxn>
                <a:cxn ang="0">
                  <a:pos x="117" y="197"/>
                </a:cxn>
                <a:cxn ang="0">
                  <a:pos x="105" y="195"/>
                </a:cxn>
                <a:cxn ang="0">
                  <a:pos x="94" y="193"/>
                </a:cxn>
                <a:cxn ang="0">
                  <a:pos x="83" y="190"/>
                </a:cxn>
                <a:cxn ang="0">
                  <a:pos x="73" y="187"/>
                </a:cxn>
                <a:cxn ang="0">
                  <a:pos x="62" y="182"/>
                </a:cxn>
                <a:cxn ang="0">
                  <a:pos x="53" y="176"/>
                </a:cxn>
                <a:cxn ang="0">
                  <a:pos x="43" y="167"/>
                </a:cxn>
                <a:cxn ang="0">
                  <a:pos x="40" y="128"/>
                </a:cxn>
                <a:cxn ang="0">
                  <a:pos x="49" y="96"/>
                </a:cxn>
                <a:cxn ang="0">
                  <a:pos x="68" y="71"/>
                </a:cxn>
                <a:cxn ang="0">
                  <a:pos x="94" y="50"/>
                </a:cxn>
                <a:cxn ang="0">
                  <a:pos x="122" y="34"/>
                </a:cxn>
                <a:cxn ang="0">
                  <a:pos x="151" y="21"/>
                </a:cxn>
                <a:cxn ang="0">
                  <a:pos x="178" y="12"/>
                </a:cxn>
                <a:cxn ang="0">
                  <a:pos x="199" y="4"/>
                </a:cxn>
                <a:cxn ang="0">
                  <a:pos x="186" y="1"/>
                </a:cxn>
                <a:cxn ang="0">
                  <a:pos x="172" y="0"/>
                </a:cxn>
                <a:cxn ang="0">
                  <a:pos x="156" y="2"/>
                </a:cxn>
                <a:cxn ang="0">
                  <a:pos x="138" y="4"/>
                </a:cxn>
                <a:cxn ang="0">
                  <a:pos x="121" y="10"/>
                </a:cxn>
                <a:cxn ang="0">
                  <a:pos x="103" y="16"/>
                </a:cxn>
                <a:cxn ang="0">
                  <a:pos x="86" y="23"/>
                </a:cxn>
                <a:cxn ang="0">
                  <a:pos x="70" y="29"/>
                </a:cxn>
              </a:cxnLst>
              <a:rect l="0" t="0" r="r" b="b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17" name="Freeform 601"/>
            <p:cNvSpPr>
              <a:spLocks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/>
              <a:ahLst/>
              <a:cxnLst>
                <a:cxn ang="0">
                  <a:pos x="108" y="59"/>
                </a:cxn>
                <a:cxn ang="0">
                  <a:pos x="113" y="77"/>
                </a:cxn>
                <a:cxn ang="0">
                  <a:pos x="111" y="94"/>
                </a:cxn>
                <a:cxn ang="0">
                  <a:pos x="103" y="108"/>
                </a:cxn>
                <a:cxn ang="0">
                  <a:pos x="91" y="121"/>
                </a:cxn>
                <a:cxn ang="0">
                  <a:pos x="77" y="132"/>
                </a:cxn>
                <a:cxn ang="0">
                  <a:pos x="61" y="144"/>
                </a:cxn>
                <a:cxn ang="0">
                  <a:pos x="45" y="154"/>
                </a:cxn>
                <a:cxn ang="0">
                  <a:pos x="30" y="164"/>
                </a:cxn>
                <a:cxn ang="0">
                  <a:pos x="28" y="168"/>
                </a:cxn>
                <a:cxn ang="0">
                  <a:pos x="27" y="170"/>
                </a:cxn>
                <a:cxn ang="0">
                  <a:pos x="27" y="174"/>
                </a:cxn>
                <a:cxn ang="0">
                  <a:pos x="28" y="177"/>
                </a:cxn>
                <a:cxn ang="0">
                  <a:pos x="32" y="179"/>
                </a:cxn>
                <a:cxn ang="0">
                  <a:pos x="35" y="180"/>
                </a:cxn>
                <a:cxn ang="0">
                  <a:pos x="37" y="180"/>
                </a:cxn>
                <a:cxn ang="0">
                  <a:pos x="41" y="179"/>
                </a:cxn>
                <a:cxn ang="0">
                  <a:pos x="60" y="169"/>
                </a:cxn>
                <a:cxn ang="0">
                  <a:pos x="77" y="158"/>
                </a:cxn>
                <a:cxn ang="0">
                  <a:pos x="94" y="145"/>
                </a:cxn>
                <a:cxn ang="0">
                  <a:pos x="109" y="130"/>
                </a:cxn>
                <a:cxn ang="0">
                  <a:pos x="120" y="114"/>
                </a:cxn>
                <a:cxn ang="0">
                  <a:pos x="127" y="95"/>
                </a:cxn>
                <a:cxn ang="0">
                  <a:pos x="128" y="76"/>
                </a:cxn>
                <a:cxn ang="0">
                  <a:pos x="123" y="55"/>
                </a:cxn>
                <a:cxn ang="0">
                  <a:pos x="113" y="39"/>
                </a:cxn>
                <a:cxn ang="0">
                  <a:pos x="97" y="25"/>
                </a:cxn>
                <a:cxn ang="0">
                  <a:pos x="79" y="15"/>
                </a:cxn>
                <a:cxn ang="0">
                  <a:pos x="57" y="7"/>
                </a:cxn>
                <a:cxn ang="0">
                  <a:pos x="36" y="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14" y="9"/>
                </a:cxn>
                <a:cxn ang="0">
                  <a:pos x="29" y="14"/>
                </a:cxn>
                <a:cxn ang="0">
                  <a:pos x="46" y="19"/>
                </a:cxn>
                <a:cxn ang="0">
                  <a:pos x="61" y="23"/>
                </a:cxn>
                <a:cxn ang="0">
                  <a:pos x="76" y="29"/>
                </a:cxn>
                <a:cxn ang="0">
                  <a:pos x="89" y="37"/>
                </a:cxn>
                <a:cxn ang="0">
                  <a:pos x="100" y="46"/>
                </a:cxn>
                <a:cxn ang="0">
                  <a:pos x="108" y="59"/>
                </a:cxn>
              </a:cxnLst>
              <a:rect l="0" t="0" r="r" b="b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18" name="Freeform 602"/>
            <p:cNvSpPr>
              <a:spLocks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/>
              <a:ahLst/>
              <a:cxnLst>
                <a:cxn ang="0">
                  <a:pos x="100" y="70"/>
                </a:cxn>
                <a:cxn ang="0">
                  <a:pos x="53" y="115"/>
                </a:cxn>
                <a:cxn ang="0">
                  <a:pos x="17" y="166"/>
                </a:cxn>
                <a:cxn ang="0">
                  <a:pos x="0" y="226"/>
                </a:cxn>
                <a:cxn ang="0">
                  <a:pos x="3" y="266"/>
                </a:cxn>
                <a:cxn ang="0">
                  <a:pos x="9" y="282"/>
                </a:cxn>
                <a:cxn ang="0">
                  <a:pos x="19" y="297"/>
                </a:cxn>
                <a:cxn ang="0">
                  <a:pos x="32" y="310"/>
                </a:cxn>
                <a:cxn ang="0">
                  <a:pos x="56" y="324"/>
                </a:cxn>
                <a:cxn ang="0">
                  <a:pos x="86" y="338"/>
                </a:cxn>
                <a:cxn ang="0">
                  <a:pos x="119" y="350"/>
                </a:cxn>
                <a:cxn ang="0">
                  <a:pos x="152" y="359"/>
                </a:cxn>
                <a:cxn ang="0">
                  <a:pos x="186" y="366"/>
                </a:cxn>
                <a:cxn ang="0">
                  <a:pos x="220" y="371"/>
                </a:cxn>
                <a:cxn ang="0">
                  <a:pos x="254" y="374"/>
                </a:cxn>
                <a:cxn ang="0">
                  <a:pos x="289" y="376"/>
                </a:cxn>
                <a:cxn ang="0">
                  <a:pos x="311" y="378"/>
                </a:cxn>
                <a:cxn ang="0">
                  <a:pos x="320" y="371"/>
                </a:cxn>
                <a:cxn ang="0">
                  <a:pos x="322" y="360"/>
                </a:cxn>
                <a:cxn ang="0">
                  <a:pos x="315" y="352"/>
                </a:cxn>
                <a:cxn ang="0">
                  <a:pos x="294" y="347"/>
                </a:cxn>
                <a:cxn ang="0">
                  <a:pos x="263" y="341"/>
                </a:cxn>
                <a:cxn ang="0">
                  <a:pos x="232" y="336"/>
                </a:cxn>
                <a:cxn ang="0">
                  <a:pos x="200" y="332"/>
                </a:cxn>
                <a:cxn ang="0">
                  <a:pos x="170" y="326"/>
                </a:cxn>
                <a:cxn ang="0">
                  <a:pos x="139" y="318"/>
                </a:cxn>
                <a:cxn ang="0">
                  <a:pos x="110" y="309"/>
                </a:cxn>
                <a:cxn ang="0">
                  <a:pos x="80" y="297"/>
                </a:cxn>
                <a:cxn ang="0">
                  <a:pos x="55" y="281"/>
                </a:cxn>
                <a:cxn ang="0">
                  <a:pos x="38" y="259"/>
                </a:cxn>
                <a:cxn ang="0">
                  <a:pos x="34" y="232"/>
                </a:cxn>
                <a:cxn ang="0">
                  <a:pos x="38" y="200"/>
                </a:cxn>
                <a:cxn ang="0">
                  <a:pos x="51" y="170"/>
                </a:cxn>
                <a:cxn ang="0">
                  <a:pos x="71" y="137"/>
                </a:cxn>
                <a:cxn ang="0">
                  <a:pos x="94" y="110"/>
                </a:cxn>
                <a:cxn ang="0">
                  <a:pos x="123" y="82"/>
                </a:cxn>
                <a:cxn ang="0">
                  <a:pos x="153" y="57"/>
                </a:cxn>
                <a:cxn ang="0">
                  <a:pos x="195" y="38"/>
                </a:cxn>
                <a:cxn ang="0">
                  <a:pos x="238" y="20"/>
                </a:cxn>
                <a:cxn ang="0">
                  <a:pos x="264" y="7"/>
                </a:cxn>
                <a:cxn ang="0">
                  <a:pos x="256" y="0"/>
                </a:cxn>
                <a:cxn ang="0">
                  <a:pos x="221" y="4"/>
                </a:cxn>
                <a:cxn ang="0">
                  <a:pos x="180" y="18"/>
                </a:cxn>
                <a:cxn ang="0">
                  <a:pos x="141" y="38"/>
                </a:cxn>
              </a:cxnLst>
              <a:rect l="0" t="0" r="r" b="b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19" name="Freeform 603"/>
            <p:cNvSpPr>
              <a:spLocks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/>
              <a:ahLst/>
              <a:cxnLst>
                <a:cxn ang="0">
                  <a:pos x="235" y="77"/>
                </a:cxn>
                <a:cxn ang="0">
                  <a:pos x="248" y="91"/>
                </a:cxn>
                <a:cxn ang="0">
                  <a:pos x="256" y="107"/>
                </a:cxn>
                <a:cxn ang="0">
                  <a:pos x="259" y="124"/>
                </a:cxn>
                <a:cxn ang="0">
                  <a:pos x="259" y="142"/>
                </a:cxn>
                <a:cxn ang="0">
                  <a:pos x="257" y="157"/>
                </a:cxn>
                <a:cxn ang="0">
                  <a:pos x="252" y="170"/>
                </a:cxn>
                <a:cxn ang="0">
                  <a:pos x="244" y="183"/>
                </a:cxn>
                <a:cxn ang="0">
                  <a:pos x="236" y="193"/>
                </a:cxn>
                <a:cxn ang="0">
                  <a:pos x="225" y="204"/>
                </a:cxn>
                <a:cxn ang="0">
                  <a:pos x="215" y="214"/>
                </a:cxn>
                <a:cxn ang="0">
                  <a:pos x="204" y="224"/>
                </a:cxn>
                <a:cxn ang="0">
                  <a:pos x="194" y="234"/>
                </a:cxn>
                <a:cxn ang="0">
                  <a:pos x="191" y="238"/>
                </a:cxn>
                <a:cxn ang="0">
                  <a:pos x="191" y="241"/>
                </a:cxn>
                <a:cxn ang="0">
                  <a:pos x="191" y="245"/>
                </a:cxn>
                <a:cxn ang="0">
                  <a:pos x="194" y="248"/>
                </a:cxn>
                <a:cxn ang="0">
                  <a:pos x="197" y="250"/>
                </a:cxn>
                <a:cxn ang="0">
                  <a:pos x="202" y="252"/>
                </a:cxn>
                <a:cxn ang="0">
                  <a:pos x="205" y="250"/>
                </a:cxn>
                <a:cxn ang="0">
                  <a:pos x="209" y="248"/>
                </a:cxn>
                <a:cxn ang="0">
                  <a:pos x="232" y="233"/>
                </a:cxn>
                <a:cxn ang="0">
                  <a:pos x="252" y="214"/>
                </a:cxn>
                <a:cxn ang="0">
                  <a:pos x="268" y="192"/>
                </a:cxn>
                <a:cxn ang="0">
                  <a:pos x="278" y="167"/>
                </a:cxn>
                <a:cxn ang="0">
                  <a:pos x="283" y="141"/>
                </a:cxn>
                <a:cxn ang="0">
                  <a:pos x="280" y="115"/>
                </a:cxn>
                <a:cxn ang="0">
                  <a:pos x="271" y="91"/>
                </a:cxn>
                <a:cxn ang="0">
                  <a:pos x="252" y="69"/>
                </a:cxn>
                <a:cxn ang="0">
                  <a:pos x="238" y="57"/>
                </a:cxn>
                <a:cxn ang="0">
                  <a:pos x="222" y="48"/>
                </a:cxn>
                <a:cxn ang="0">
                  <a:pos x="204" y="39"/>
                </a:cxn>
                <a:cxn ang="0">
                  <a:pos x="184" y="31"/>
                </a:cxn>
                <a:cxn ang="0">
                  <a:pos x="164" y="23"/>
                </a:cxn>
                <a:cxn ang="0">
                  <a:pos x="144" y="17"/>
                </a:cxn>
                <a:cxn ang="0">
                  <a:pos x="123" y="13"/>
                </a:cxn>
                <a:cxn ang="0">
                  <a:pos x="103" y="8"/>
                </a:cxn>
                <a:cxn ang="0">
                  <a:pos x="83" y="5"/>
                </a:cxn>
                <a:cxn ang="0">
                  <a:pos x="66" y="2"/>
                </a:cxn>
                <a:cxn ang="0">
                  <a:pos x="48" y="0"/>
                </a:cxn>
                <a:cxn ang="0">
                  <a:pos x="34" y="0"/>
                </a:cxn>
                <a:cxn ang="0">
                  <a:pos x="21" y="0"/>
                </a:cxn>
                <a:cxn ang="0">
                  <a:pos x="11" y="0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12" y="7"/>
                </a:cxn>
                <a:cxn ang="0">
                  <a:pos x="24" y="8"/>
                </a:cxn>
                <a:cxn ang="0">
                  <a:pos x="38" y="10"/>
                </a:cxn>
                <a:cxn ang="0">
                  <a:pos x="52" y="13"/>
                </a:cxn>
                <a:cxn ang="0">
                  <a:pos x="66" y="16"/>
                </a:cxn>
                <a:cxn ang="0">
                  <a:pos x="82" y="18"/>
                </a:cxn>
                <a:cxn ang="0">
                  <a:pos x="98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4"/>
                </a:cxn>
                <a:cxn ang="0">
                  <a:pos x="162" y="39"/>
                </a:cxn>
                <a:cxn ang="0">
                  <a:pos x="177" y="45"/>
                </a:cxn>
                <a:cxn ang="0">
                  <a:pos x="193" y="52"/>
                </a:cxn>
                <a:cxn ang="0">
                  <a:pos x="208" y="60"/>
                </a:cxn>
                <a:cxn ang="0">
                  <a:pos x="222" y="68"/>
                </a:cxn>
                <a:cxn ang="0">
                  <a:pos x="235" y="77"/>
                </a:cxn>
              </a:cxnLst>
              <a:rect l="0" t="0" r="r" b="b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0" name="Freeform 604"/>
            <p:cNvSpPr>
              <a:spLocks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149"/>
                </a:cxn>
                <a:cxn ang="0">
                  <a:pos x="4" y="168"/>
                </a:cxn>
                <a:cxn ang="0">
                  <a:pos x="12" y="185"/>
                </a:cxn>
                <a:cxn ang="0">
                  <a:pos x="24" y="200"/>
                </a:cxn>
                <a:cxn ang="0">
                  <a:pos x="38" y="213"/>
                </a:cxn>
                <a:cxn ang="0">
                  <a:pos x="55" y="224"/>
                </a:cxn>
                <a:cxn ang="0">
                  <a:pos x="73" y="232"/>
                </a:cxn>
                <a:cxn ang="0">
                  <a:pos x="92" y="237"/>
                </a:cxn>
                <a:cxn ang="0">
                  <a:pos x="98" y="238"/>
                </a:cxn>
                <a:cxn ang="0">
                  <a:pos x="104" y="235"/>
                </a:cxn>
                <a:cxn ang="0">
                  <a:pos x="109" y="232"/>
                </a:cxn>
                <a:cxn ang="0">
                  <a:pos x="111" y="227"/>
                </a:cxn>
                <a:cxn ang="0">
                  <a:pos x="111" y="222"/>
                </a:cxn>
                <a:cxn ang="0">
                  <a:pos x="110" y="216"/>
                </a:cxn>
                <a:cxn ang="0">
                  <a:pos x="106" y="211"/>
                </a:cxn>
                <a:cxn ang="0">
                  <a:pos x="100" y="209"/>
                </a:cxn>
                <a:cxn ang="0">
                  <a:pos x="82" y="202"/>
                </a:cxn>
                <a:cxn ang="0">
                  <a:pos x="64" y="193"/>
                </a:cxn>
                <a:cxn ang="0">
                  <a:pos x="50" y="180"/>
                </a:cxn>
                <a:cxn ang="0">
                  <a:pos x="39" y="167"/>
                </a:cxn>
                <a:cxn ang="0">
                  <a:pos x="32" y="149"/>
                </a:cxn>
                <a:cxn ang="0">
                  <a:pos x="29" y="131"/>
                </a:cxn>
                <a:cxn ang="0">
                  <a:pos x="29" y="111"/>
                </a:cxn>
                <a:cxn ang="0">
                  <a:pos x="35" y="91"/>
                </a:cxn>
                <a:cxn ang="0">
                  <a:pos x="42" y="76"/>
                </a:cxn>
                <a:cxn ang="0">
                  <a:pos x="51" y="62"/>
                </a:cxn>
                <a:cxn ang="0">
                  <a:pos x="62" y="49"/>
                </a:cxn>
                <a:cxn ang="0">
                  <a:pos x="73" y="38"/>
                </a:cxn>
                <a:cxn ang="0">
                  <a:pos x="84" y="28"/>
                </a:cxn>
                <a:cxn ang="0">
                  <a:pos x="96" y="18"/>
                </a:cxn>
                <a:cxn ang="0">
                  <a:pos x="106" y="9"/>
                </a:cxn>
                <a:cxn ang="0">
                  <a:pos x="114" y="1"/>
                </a:cxn>
                <a:cxn ang="0">
                  <a:pos x="106" y="0"/>
                </a:cxn>
                <a:cxn ang="0">
                  <a:pos x="93" y="6"/>
                </a:cxn>
                <a:cxn ang="0">
                  <a:pos x="76" y="18"/>
                </a:cxn>
                <a:cxn ang="0">
                  <a:pos x="56" y="36"/>
                </a:cxn>
                <a:cxn ang="0">
                  <a:pos x="37" y="57"/>
                </a:cxn>
                <a:cxn ang="0">
                  <a:pos x="20" y="80"/>
                </a:cxn>
                <a:cxn ang="0">
                  <a:pos x="7" y="106"/>
                </a:cxn>
                <a:cxn ang="0">
                  <a:pos x="0" y="130"/>
                </a:cxn>
              </a:cxnLst>
              <a:rect l="0" t="0" r="r" b="b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1" name="Freeform 605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/>
              <a:ahLst/>
              <a:cxnLst>
                <a:cxn ang="0">
                  <a:pos x="207" y="124"/>
                </a:cxn>
                <a:cxn ang="0">
                  <a:pos x="219" y="143"/>
                </a:cxn>
                <a:cxn ang="0">
                  <a:pos x="225" y="164"/>
                </a:cxn>
                <a:cxn ang="0">
                  <a:pos x="221" y="187"/>
                </a:cxn>
                <a:cxn ang="0">
                  <a:pos x="208" y="209"/>
                </a:cxn>
                <a:cxn ang="0">
                  <a:pos x="188" y="228"/>
                </a:cxn>
                <a:cxn ang="0">
                  <a:pos x="166" y="246"/>
                </a:cxn>
                <a:cxn ang="0">
                  <a:pos x="143" y="264"/>
                </a:cxn>
                <a:cxn ang="0">
                  <a:pos x="129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1" y="305"/>
                </a:cxn>
                <a:cxn ang="0">
                  <a:pos x="130" y="310"/>
                </a:cxn>
                <a:cxn ang="0">
                  <a:pos x="139" y="309"/>
                </a:cxn>
                <a:cxn ang="0">
                  <a:pos x="154" y="293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1" y="219"/>
                </a:cxn>
                <a:cxn ang="0">
                  <a:pos x="245" y="187"/>
                </a:cxn>
                <a:cxn ang="0">
                  <a:pos x="242" y="153"/>
                </a:cxn>
                <a:cxn ang="0">
                  <a:pos x="227" y="120"/>
                </a:cxn>
                <a:cxn ang="0">
                  <a:pos x="201" y="94"/>
                </a:cxn>
                <a:cxn ang="0">
                  <a:pos x="177" y="74"/>
                </a:cxn>
                <a:cxn ang="0">
                  <a:pos x="152" y="60"/>
                </a:cxn>
                <a:cxn ang="0">
                  <a:pos x="126" y="43"/>
                </a:cxn>
                <a:cxn ang="0">
                  <a:pos x="98" y="28"/>
                </a:cxn>
                <a:cxn ang="0">
                  <a:pos x="72" y="16"/>
                </a:cxn>
                <a:cxn ang="0">
                  <a:pos x="46" y="7"/>
                </a:cxn>
                <a:cxn ang="0">
                  <a:pos x="24" y="1"/>
                </a:cxn>
                <a:cxn ang="0">
                  <a:pos x="7" y="1"/>
                </a:cxn>
                <a:cxn ang="0">
                  <a:pos x="8" y="6"/>
                </a:cxn>
                <a:cxn ang="0">
                  <a:pos x="28" y="14"/>
                </a:cxn>
                <a:cxn ang="0">
                  <a:pos x="51" y="24"/>
                </a:cxn>
                <a:cxn ang="0">
                  <a:pos x="78" y="37"/>
                </a:cxn>
                <a:cxn ang="0">
                  <a:pos x="106" y="51"/>
                </a:cxn>
                <a:cxn ang="0">
                  <a:pos x="134" y="69"/>
                </a:cxn>
                <a:cxn ang="0">
                  <a:pos x="163" y="87"/>
                </a:cxn>
                <a:cxn ang="0">
                  <a:pos x="187" y="105"/>
                </a:cxn>
              </a:cxnLst>
              <a:rect l="0" t="0" r="r" b="b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2" name="Freeform 606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/>
              <a:ahLst/>
              <a:cxnLst>
                <a:cxn ang="0">
                  <a:pos x="31" y="14"/>
                </a:cxn>
                <a:cxn ang="0">
                  <a:pos x="29" y="8"/>
                </a:cxn>
                <a:cxn ang="0">
                  <a:pos x="25" y="3"/>
                </a:cxn>
                <a:cxn ang="0">
                  <a:pos x="19" y="1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0" y="11"/>
                </a:cxn>
                <a:cxn ang="0">
                  <a:pos x="0" y="17"/>
                </a:cxn>
                <a:cxn ang="0">
                  <a:pos x="5" y="42"/>
                </a:cxn>
                <a:cxn ang="0">
                  <a:pos x="15" y="71"/>
                </a:cxn>
                <a:cxn ang="0">
                  <a:pos x="27" y="100"/>
                </a:cxn>
                <a:cxn ang="0">
                  <a:pos x="41" y="127"/>
                </a:cxn>
                <a:cxn ang="0">
                  <a:pos x="55" y="151"/>
                </a:cxn>
                <a:cxn ang="0">
                  <a:pos x="68" y="171"/>
                </a:cxn>
                <a:cxn ang="0">
                  <a:pos x="77" y="184"/>
                </a:cxn>
                <a:cxn ang="0">
                  <a:pos x="83" y="187"/>
                </a:cxn>
                <a:cxn ang="0">
                  <a:pos x="80" y="174"/>
                </a:cxn>
                <a:cxn ang="0">
                  <a:pos x="75" y="158"/>
                </a:cxn>
                <a:cxn ang="0">
                  <a:pos x="68" y="138"/>
                </a:cxn>
                <a:cxn ang="0">
                  <a:pos x="59" y="113"/>
                </a:cxn>
                <a:cxn ang="0">
                  <a:pos x="51" y="88"/>
                </a:cxn>
                <a:cxn ang="0">
                  <a:pos x="43" y="63"/>
                </a:cxn>
                <a:cxn ang="0">
                  <a:pos x="36" y="38"/>
                </a:cxn>
                <a:cxn ang="0">
                  <a:pos x="31" y="14"/>
                </a:cxn>
              </a:cxnLst>
              <a:rect l="0" t="0" r="r" b="b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3" name="Freeform 607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1" y="6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4" y="38"/>
                </a:cxn>
                <a:cxn ang="0">
                  <a:pos x="8" y="52"/>
                </a:cxn>
                <a:cxn ang="0">
                  <a:pos x="14" y="65"/>
                </a:cxn>
                <a:cxn ang="0">
                  <a:pos x="21" y="78"/>
                </a:cxn>
                <a:cxn ang="0">
                  <a:pos x="28" y="87"/>
                </a:cxn>
                <a:cxn ang="0">
                  <a:pos x="37" y="93"/>
                </a:cxn>
                <a:cxn ang="0">
                  <a:pos x="42" y="94"/>
                </a:cxn>
                <a:cxn ang="0">
                  <a:pos x="44" y="76"/>
                </a:cxn>
                <a:cxn ang="0">
                  <a:pos x="38" y="54"/>
                </a:cxn>
                <a:cxn ang="0">
                  <a:pos x="31" y="32"/>
                </a:cxn>
                <a:cxn ang="0">
                  <a:pos x="22" y="10"/>
                </a:cxn>
              </a:cxnLst>
              <a:rect l="0" t="0" r="r" b="b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4" name="Freeform 608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9" y="4"/>
                </a:cxn>
                <a:cxn ang="0">
                  <a:pos x="15" y="1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1" y="4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1" y="17"/>
                </a:cxn>
                <a:cxn ang="0">
                  <a:pos x="4" y="24"/>
                </a:cxn>
                <a:cxn ang="0">
                  <a:pos x="8" y="32"/>
                </a:cxn>
                <a:cxn ang="0">
                  <a:pos x="14" y="39"/>
                </a:cxn>
                <a:cxn ang="0">
                  <a:pos x="20" y="46"/>
                </a:cxn>
                <a:cxn ang="0">
                  <a:pos x="27" y="50"/>
                </a:cxn>
                <a:cxn ang="0">
                  <a:pos x="33" y="54"/>
                </a:cxn>
                <a:cxn ang="0">
                  <a:pos x="38" y="54"/>
                </a:cxn>
                <a:cxn ang="0">
                  <a:pos x="36" y="42"/>
                </a:cxn>
                <a:cxn ang="0">
                  <a:pos x="32" y="29"/>
                </a:cxn>
                <a:cxn ang="0">
                  <a:pos x="25" y="16"/>
                </a:cxn>
                <a:cxn ang="0">
                  <a:pos x="20" y="7"/>
                </a:cxn>
              </a:cxnLst>
              <a:rect l="0" t="0" r="r" b="b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5" name="Freeform 609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/>
              <a:ahLst/>
              <a:cxnLst>
                <a:cxn ang="0">
                  <a:pos x="41" y="27"/>
                </a:cxn>
                <a:cxn ang="0">
                  <a:pos x="46" y="24"/>
                </a:cxn>
                <a:cxn ang="0">
                  <a:pos x="51" y="21"/>
                </a:cxn>
                <a:cxn ang="0">
                  <a:pos x="52" y="16"/>
                </a:cxn>
                <a:cxn ang="0">
                  <a:pos x="52" y="12"/>
                </a:cxn>
                <a:cxn ang="0">
                  <a:pos x="50" y="6"/>
                </a:cxn>
                <a:cxn ang="0">
                  <a:pos x="46" y="2"/>
                </a:cxn>
                <a:cxn ang="0">
                  <a:pos x="41" y="0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1" y="4"/>
                </a:cxn>
                <a:cxn ang="0">
                  <a:pos x="13" y="8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3" y="36"/>
                </a:cxn>
                <a:cxn ang="0">
                  <a:pos x="18" y="36"/>
                </a:cxn>
                <a:cxn ang="0">
                  <a:pos x="24" y="33"/>
                </a:cxn>
                <a:cxn ang="0">
                  <a:pos x="30" y="32"/>
                </a:cxn>
                <a:cxn ang="0">
                  <a:pos x="36" y="30"/>
                </a:cxn>
                <a:cxn ang="0">
                  <a:pos x="41" y="27"/>
                </a:cxn>
              </a:cxnLst>
              <a:rect l="0" t="0" r="r" b="b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6" name="Freeform 610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46"/>
                </a:cxn>
                <a:cxn ang="0">
                  <a:pos x="46" y="58"/>
                </a:cxn>
                <a:cxn ang="0">
                  <a:pos x="33" y="72"/>
                </a:cxn>
                <a:cxn ang="0">
                  <a:pos x="22" y="85"/>
                </a:cxn>
                <a:cxn ang="0">
                  <a:pos x="14" y="100"/>
                </a:cxn>
                <a:cxn ang="0">
                  <a:pos x="7" y="115"/>
                </a:cxn>
                <a:cxn ang="0">
                  <a:pos x="2" y="130"/>
                </a:cxn>
                <a:cxn ang="0">
                  <a:pos x="0" y="146"/>
                </a:cxn>
                <a:cxn ang="0">
                  <a:pos x="2" y="170"/>
                </a:cxn>
                <a:cxn ang="0">
                  <a:pos x="12" y="190"/>
                </a:cxn>
                <a:cxn ang="0">
                  <a:pos x="26" y="207"/>
                </a:cxn>
                <a:cxn ang="0">
                  <a:pos x="43" y="220"/>
                </a:cxn>
                <a:cxn ang="0">
                  <a:pos x="64" y="229"/>
                </a:cxn>
                <a:cxn ang="0">
                  <a:pos x="88" y="235"/>
                </a:cxn>
                <a:cxn ang="0">
                  <a:pos x="110" y="236"/>
                </a:cxn>
                <a:cxn ang="0">
                  <a:pos x="132" y="232"/>
                </a:cxn>
                <a:cxn ang="0">
                  <a:pos x="137" y="232"/>
                </a:cxn>
                <a:cxn ang="0">
                  <a:pos x="142" y="230"/>
                </a:cxn>
                <a:cxn ang="0">
                  <a:pos x="145" y="226"/>
                </a:cxn>
                <a:cxn ang="0">
                  <a:pos x="146" y="221"/>
                </a:cxn>
                <a:cxn ang="0">
                  <a:pos x="145" y="219"/>
                </a:cxn>
                <a:cxn ang="0">
                  <a:pos x="142" y="219"/>
                </a:cxn>
                <a:cxn ang="0">
                  <a:pos x="137" y="217"/>
                </a:cxn>
                <a:cxn ang="0">
                  <a:pos x="131" y="217"/>
                </a:cxn>
                <a:cxn ang="0">
                  <a:pos x="124" y="217"/>
                </a:cxn>
                <a:cxn ang="0">
                  <a:pos x="118" y="217"/>
                </a:cxn>
                <a:cxn ang="0">
                  <a:pos x="112" y="217"/>
                </a:cxn>
                <a:cxn ang="0">
                  <a:pos x="109" y="217"/>
                </a:cxn>
                <a:cxn ang="0">
                  <a:pos x="97" y="216"/>
                </a:cxn>
                <a:cxn ang="0">
                  <a:pos x="87" y="215"/>
                </a:cxn>
                <a:cxn ang="0">
                  <a:pos x="75" y="214"/>
                </a:cxn>
                <a:cxn ang="0">
                  <a:pos x="63" y="211"/>
                </a:cxn>
                <a:cxn ang="0">
                  <a:pos x="51" y="207"/>
                </a:cxn>
                <a:cxn ang="0">
                  <a:pos x="40" y="199"/>
                </a:cxn>
                <a:cxn ang="0">
                  <a:pos x="29" y="189"/>
                </a:cxn>
                <a:cxn ang="0">
                  <a:pos x="17" y="174"/>
                </a:cxn>
                <a:cxn ang="0">
                  <a:pos x="15" y="157"/>
                </a:cxn>
                <a:cxn ang="0">
                  <a:pos x="16" y="141"/>
                </a:cxn>
                <a:cxn ang="0">
                  <a:pos x="21" y="124"/>
                </a:cxn>
                <a:cxn ang="0">
                  <a:pos x="28" y="109"/>
                </a:cxn>
                <a:cxn ang="0">
                  <a:pos x="39" y="96"/>
                </a:cxn>
                <a:cxn ang="0">
                  <a:pos x="50" y="82"/>
                </a:cxn>
                <a:cxn ang="0">
                  <a:pos x="63" y="70"/>
                </a:cxn>
                <a:cxn ang="0">
                  <a:pos x="78" y="59"/>
                </a:cxn>
                <a:cxn ang="0">
                  <a:pos x="94" y="49"/>
                </a:cxn>
                <a:cxn ang="0">
                  <a:pos x="110" y="39"/>
                </a:cxn>
                <a:cxn ang="0">
                  <a:pos x="126" y="31"/>
                </a:cxn>
                <a:cxn ang="0">
                  <a:pos x="142" y="24"/>
                </a:cxn>
                <a:cxn ang="0">
                  <a:pos x="158" y="19"/>
                </a:cxn>
                <a:cxn ang="0">
                  <a:pos x="172" y="13"/>
                </a:cxn>
                <a:cxn ang="0">
                  <a:pos x="186" y="10"/>
                </a:cxn>
                <a:cxn ang="0">
                  <a:pos x="198" y="7"/>
                </a:cxn>
                <a:cxn ang="0">
                  <a:pos x="190" y="3"/>
                </a:cxn>
                <a:cxn ang="0">
                  <a:pos x="177" y="0"/>
                </a:cxn>
                <a:cxn ang="0">
                  <a:pos x="162" y="3"/>
                </a:cxn>
                <a:cxn ang="0">
                  <a:pos x="144" y="6"/>
                </a:cxn>
                <a:cxn ang="0">
                  <a:pos x="124" y="12"/>
                </a:cxn>
                <a:cxn ang="0">
                  <a:pos x="105" y="19"/>
                </a:cxn>
                <a:cxn ang="0">
                  <a:pos x="88" y="28"/>
                </a:cxn>
                <a:cxn ang="0">
                  <a:pos x="73" y="36"/>
                </a:cxn>
              </a:cxnLst>
              <a:rect l="0" t="0" r="r" b="b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7" name="Freeform 611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/>
              <a:ahLst/>
              <a:cxnLst>
                <a:cxn ang="0">
                  <a:pos x="108" y="61"/>
                </a:cxn>
                <a:cxn ang="0">
                  <a:pos x="111" y="80"/>
                </a:cxn>
                <a:cxn ang="0">
                  <a:pos x="109" y="97"/>
                </a:cxn>
                <a:cxn ang="0">
                  <a:pos x="101" y="110"/>
                </a:cxn>
                <a:cxn ang="0">
                  <a:pos x="89" y="123"/>
                </a:cxn>
                <a:cxn ang="0">
                  <a:pos x="75" y="134"/>
                </a:cxn>
                <a:cxn ang="0">
                  <a:pos x="60" y="145"/>
                </a:cxn>
                <a:cxn ang="0">
                  <a:pos x="43" y="156"/>
                </a:cxn>
                <a:cxn ang="0">
                  <a:pos x="29" y="167"/>
                </a:cxn>
                <a:cxn ang="0">
                  <a:pos x="27" y="170"/>
                </a:cxn>
                <a:cxn ang="0">
                  <a:pos x="26" y="172"/>
                </a:cxn>
                <a:cxn ang="0">
                  <a:pos x="26" y="176"/>
                </a:cxn>
                <a:cxn ang="0">
                  <a:pos x="28" y="179"/>
                </a:cxn>
                <a:cxn ang="0">
                  <a:pos x="30" y="182"/>
                </a:cxn>
                <a:cxn ang="0">
                  <a:pos x="34" y="183"/>
                </a:cxn>
                <a:cxn ang="0">
                  <a:pos x="37" y="183"/>
                </a:cxn>
                <a:cxn ang="0">
                  <a:pos x="41" y="182"/>
                </a:cxn>
                <a:cxn ang="0">
                  <a:pos x="58" y="171"/>
                </a:cxn>
                <a:cxn ang="0">
                  <a:pos x="76" y="160"/>
                </a:cxn>
                <a:cxn ang="0">
                  <a:pos x="92" y="147"/>
                </a:cxn>
                <a:cxn ang="0">
                  <a:pos x="108" y="132"/>
                </a:cxn>
                <a:cxn ang="0">
                  <a:pos x="118" y="116"/>
                </a:cxn>
                <a:cxn ang="0">
                  <a:pos x="125" y="98"/>
                </a:cxn>
                <a:cxn ang="0">
                  <a:pos x="128" y="78"/>
                </a:cxn>
                <a:cxn ang="0">
                  <a:pos x="123" y="58"/>
                </a:cxn>
                <a:cxn ang="0">
                  <a:pos x="112" y="41"/>
                </a:cxn>
                <a:cxn ang="0">
                  <a:pos x="98" y="28"/>
                </a:cxn>
                <a:cxn ang="0">
                  <a:pos x="80" y="16"/>
                </a:cxn>
                <a:cxn ang="0">
                  <a:pos x="61" y="8"/>
                </a:cxn>
                <a:cxn ang="0">
                  <a:pos x="41" y="2"/>
                </a:cxn>
                <a:cxn ang="0">
                  <a:pos x="23" y="0"/>
                </a:cxn>
                <a:cxn ang="0">
                  <a:pos x="9" y="1"/>
                </a:cxn>
                <a:cxn ang="0">
                  <a:pos x="0" y="6"/>
                </a:cxn>
                <a:cxn ang="0">
                  <a:pos x="16" y="10"/>
                </a:cxn>
                <a:cxn ang="0">
                  <a:pos x="33" y="14"/>
                </a:cxn>
                <a:cxn ang="0">
                  <a:pos x="48" y="17"/>
                </a:cxn>
                <a:cxn ang="0">
                  <a:pos x="63" y="22"/>
                </a:cxn>
                <a:cxn ang="0">
                  <a:pos x="77" y="28"/>
                </a:cxn>
                <a:cxn ang="0">
                  <a:pos x="90" y="36"/>
                </a:cxn>
                <a:cxn ang="0">
                  <a:pos x="101" y="46"/>
                </a:cxn>
                <a:cxn ang="0">
                  <a:pos x="108" y="61"/>
                </a:cxn>
              </a:cxnLst>
              <a:rect l="0" t="0" r="r" b="b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8" name="Freeform 612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/>
              <a:ahLst/>
              <a:cxnLst>
                <a:cxn ang="0">
                  <a:pos x="101" y="70"/>
                </a:cxn>
                <a:cxn ang="0">
                  <a:pos x="54" y="115"/>
                </a:cxn>
                <a:cxn ang="0">
                  <a:pos x="18" y="167"/>
                </a:cxn>
                <a:cxn ang="0">
                  <a:pos x="0" y="227"/>
                </a:cxn>
                <a:cxn ang="0">
                  <a:pos x="4" y="267"/>
                </a:cxn>
                <a:cxn ang="0">
                  <a:pos x="11" y="283"/>
                </a:cxn>
                <a:cxn ang="0">
                  <a:pos x="21" y="298"/>
                </a:cxn>
                <a:cxn ang="0">
                  <a:pos x="34" y="311"/>
                </a:cxn>
                <a:cxn ang="0">
                  <a:pos x="57" y="325"/>
                </a:cxn>
                <a:cxn ang="0">
                  <a:pos x="87" y="340"/>
                </a:cxn>
                <a:cxn ang="0">
                  <a:pos x="120" y="351"/>
                </a:cxn>
                <a:cxn ang="0">
                  <a:pos x="153" y="360"/>
                </a:cxn>
                <a:cxn ang="0">
                  <a:pos x="187" y="367"/>
                </a:cxn>
                <a:cxn ang="0">
                  <a:pos x="221" y="372"/>
                </a:cxn>
                <a:cxn ang="0">
                  <a:pos x="256" y="375"/>
                </a:cxn>
                <a:cxn ang="0">
                  <a:pos x="290" y="378"/>
                </a:cxn>
                <a:cxn ang="0">
                  <a:pos x="312" y="379"/>
                </a:cxn>
                <a:cxn ang="0">
                  <a:pos x="320" y="372"/>
                </a:cxn>
                <a:cxn ang="0">
                  <a:pos x="323" y="360"/>
                </a:cxn>
                <a:cxn ang="0">
                  <a:pos x="316" y="352"/>
                </a:cxn>
                <a:cxn ang="0">
                  <a:pos x="295" y="351"/>
                </a:cxn>
                <a:cxn ang="0">
                  <a:pos x="263" y="350"/>
                </a:cxn>
                <a:cxn ang="0">
                  <a:pos x="231" y="348"/>
                </a:cxn>
                <a:cxn ang="0">
                  <a:pos x="200" y="343"/>
                </a:cxn>
                <a:cxn ang="0">
                  <a:pos x="168" y="337"/>
                </a:cxn>
                <a:cxn ang="0">
                  <a:pos x="136" y="329"/>
                </a:cxn>
                <a:cxn ang="0">
                  <a:pos x="106" y="320"/>
                </a:cxn>
                <a:cxn ang="0">
                  <a:pos x="76" y="306"/>
                </a:cxn>
                <a:cxn ang="0">
                  <a:pos x="51" y="291"/>
                </a:cxn>
                <a:cxn ang="0">
                  <a:pos x="35" y="269"/>
                </a:cxn>
                <a:cxn ang="0">
                  <a:pos x="31" y="239"/>
                </a:cxn>
                <a:cxn ang="0">
                  <a:pos x="38" y="197"/>
                </a:cxn>
                <a:cxn ang="0">
                  <a:pos x="51" y="165"/>
                </a:cxn>
                <a:cxn ang="0">
                  <a:pos x="68" y="136"/>
                </a:cxn>
                <a:cxn ang="0">
                  <a:pos x="89" y="111"/>
                </a:cxn>
                <a:cxn ang="0">
                  <a:pos x="114" y="88"/>
                </a:cxn>
                <a:cxn ang="0">
                  <a:pos x="144" y="64"/>
                </a:cxn>
                <a:cxn ang="0">
                  <a:pos x="181" y="41"/>
                </a:cxn>
                <a:cxn ang="0">
                  <a:pos x="219" y="22"/>
                </a:cxn>
                <a:cxn ang="0">
                  <a:pos x="253" y="7"/>
                </a:cxn>
                <a:cxn ang="0">
                  <a:pos x="255" y="0"/>
                </a:cxn>
                <a:cxn ang="0">
                  <a:pos x="221" y="5"/>
                </a:cxn>
                <a:cxn ang="0">
                  <a:pos x="181" y="19"/>
                </a:cxn>
                <a:cxn ang="0">
                  <a:pos x="142" y="39"/>
                </a:cxn>
              </a:cxnLst>
              <a:rect l="0" t="0" r="r" b="b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29" name="Freeform 613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/>
              <a:ahLst/>
              <a:cxnLst>
                <a:cxn ang="0">
                  <a:pos x="235" y="78"/>
                </a:cxn>
                <a:cxn ang="0">
                  <a:pos x="248" y="92"/>
                </a:cxn>
                <a:cxn ang="0">
                  <a:pos x="255" y="108"/>
                </a:cxn>
                <a:cxn ang="0">
                  <a:pos x="259" y="125"/>
                </a:cxn>
                <a:cxn ang="0">
                  <a:pos x="259" y="144"/>
                </a:cxn>
                <a:cxn ang="0">
                  <a:pos x="257" y="159"/>
                </a:cxn>
                <a:cxn ang="0">
                  <a:pos x="252" y="171"/>
                </a:cxn>
                <a:cxn ang="0">
                  <a:pos x="244" y="184"/>
                </a:cxn>
                <a:cxn ang="0">
                  <a:pos x="236" y="194"/>
                </a:cxn>
                <a:cxn ang="0">
                  <a:pos x="225" y="206"/>
                </a:cxn>
                <a:cxn ang="0">
                  <a:pos x="215" y="215"/>
                </a:cxn>
                <a:cxn ang="0">
                  <a:pos x="204" y="225"/>
                </a:cxn>
                <a:cxn ang="0">
                  <a:pos x="194" y="236"/>
                </a:cxn>
                <a:cxn ang="0">
                  <a:pos x="191" y="239"/>
                </a:cxn>
                <a:cxn ang="0">
                  <a:pos x="190" y="242"/>
                </a:cxn>
                <a:cxn ang="0">
                  <a:pos x="191" y="246"/>
                </a:cxn>
                <a:cxn ang="0">
                  <a:pos x="194" y="249"/>
                </a:cxn>
                <a:cxn ang="0">
                  <a:pos x="197" y="252"/>
                </a:cxn>
                <a:cxn ang="0">
                  <a:pos x="201" y="253"/>
                </a:cxn>
                <a:cxn ang="0">
                  <a:pos x="205" y="252"/>
                </a:cxn>
                <a:cxn ang="0">
                  <a:pos x="209" y="249"/>
                </a:cxn>
                <a:cxn ang="0">
                  <a:pos x="232" y="234"/>
                </a:cxn>
                <a:cxn ang="0">
                  <a:pos x="251" y="215"/>
                </a:cxn>
                <a:cxn ang="0">
                  <a:pos x="267" y="192"/>
                </a:cxn>
                <a:cxn ang="0">
                  <a:pos x="278" y="168"/>
                </a:cxn>
                <a:cxn ang="0">
                  <a:pos x="282" y="141"/>
                </a:cxn>
                <a:cxn ang="0">
                  <a:pos x="279" y="116"/>
                </a:cxn>
                <a:cxn ang="0">
                  <a:pos x="270" y="92"/>
                </a:cxn>
                <a:cxn ang="0">
                  <a:pos x="251" y="70"/>
                </a:cxn>
                <a:cxn ang="0">
                  <a:pos x="237" y="59"/>
                </a:cxn>
                <a:cxn ang="0">
                  <a:pos x="221" y="48"/>
                </a:cxn>
                <a:cxn ang="0">
                  <a:pos x="202" y="39"/>
                </a:cxn>
                <a:cxn ang="0">
                  <a:pos x="183" y="31"/>
                </a:cxn>
                <a:cxn ang="0">
                  <a:pos x="163" y="24"/>
                </a:cxn>
                <a:cxn ang="0">
                  <a:pos x="142" y="18"/>
                </a:cxn>
                <a:cxn ang="0">
                  <a:pos x="122" y="13"/>
                </a:cxn>
                <a:cxn ang="0">
                  <a:pos x="101" y="8"/>
                </a:cxn>
                <a:cxn ang="0">
                  <a:pos x="82" y="5"/>
                </a:cxn>
                <a:cxn ang="0">
                  <a:pos x="63" y="2"/>
                </a:cxn>
                <a:cxn ang="0">
                  <a:pos x="47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0" y="1"/>
                </a:cxn>
                <a:cxn ang="0">
                  <a:pos x="4" y="4"/>
                </a:cxn>
                <a:cxn ang="0">
                  <a:pos x="0" y="6"/>
                </a:cxn>
                <a:cxn ang="0">
                  <a:pos x="12" y="8"/>
                </a:cxn>
                <a:cxn ang="0">
                  <a:pos x="25" y="9"/>
                </a:cxn>
                <a:cxn ang="0">
                  <a:pos x="38" y="12"/>
                </a:cxn>
                <a:cxn ang="0">
                  <a:pos x="52" y="14"/>
                </a:cxn>
                <a:cxn ang="0">
                  <a:pos x="67" y="16"/>
                </a:cxn>
                <a:cxn ang="0">
                  <a:pos x="82" y="18"/>
                </a:cxn>
                <a:cxn ang="0">
                  <a:pos x="97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5"/>
                </a:cxn>
                <a:cxn ang="0">
                  <a:pos x="162" y="40"/>
                </a:cxn>
                <a:cxn ang="0">
                  <a:pos x="177" y="46"/>
                </a:cxn>
                <a:cxn ang="0">
                  <a:pos x="192" y="53"/>
                </a:cxn>
                <a:cxn ang="0">
                  <a:pos x="208" y="60"/>
                </a:cxn>
                <a:cxn ang="0">
                  <a:pos x="222" y="69"/>
                </a:cxn>
                <a:cxn ang="0">
                  <a:pos x="235" y="78"/>
                </a:cxn>
              </a:cxnLst>
              <a:rect l="0" t="0" r="r" b="b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0" name="Freeform 614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48"/>
                </a:cxn>
                <a:cxn ang="0">
                  <a:pos x="5" y="166"/>
                </a:cxn>
                <a:cxn ang="0">
                  <a:pos x="13" y="184"/>
                </a:cxn>
                <a:cxn ang="0">
                  <a:pos x="24" y="198"/>
                </a:cxn>
                <a:cxn ang="0">
                  <a:pos x="39" y="211"/>
                </a:cxn>
                <a:cxn ang="0">
                  <a:pos x="55" y="223"/>
                </a:cxn>
                <a:cxn ang="0">
                  <a:pos x="74" y="231"/>
                </a:cxn>
                <a:cxn ang="0">
                  <a:pos x="92" y="235"/>
                </a:cxn>
                <a:cxn ang="0">
                  <a:pos x="98" y="236"/>
                </a:cxn>
                <a:cxn ang="0">
                  <a:pos x="104" y="234"/>
                </a:cxn>
                <a:cxn ang="0">
                  <a:pos x="109" y="231"/>
                </a:cxn>
                <a:cxn ang="0">
                  <a:pos x="111" y="226"/>
                </a:cxn>
                <a:cxn ang="0">
                  <a:pos x="111" y="220"/>
                </a:cxn>
                <a:cxn ang="0">
                  <a:pos x="110" y="215"/>
                </a:cxn>
                <a:cxn ang="0">
                  <a:pos x="107" y="210"/>
                </a:cxn>
                <a:cxn ang="0">
                  <a:pos x="101" y="208"/>
                </a:cxn>
                <a:cxn ang="0">
                  <a:pos x="82" y="201"/>
                </a:cxn>
                <a:cxn ang="0">
                  <a:pos x="64" y="192"/>
                </a:cxn>
                <a:cxn ang="0">
                  <a:pos x="50" y="179"/>
                </a:cxn>
                <a:cxn ang="0">
                  <a:pos x="40" y="165"/>
                </a:cxn>
                <a:cxn ang="0">
                  <a:pos x="33" y="148"/>
                </a:cxn>
                <a:cxn ang="0">
                  <a:pos x="29" y="130"/>
                </a:cxn>
                <a:cxn ang="0">
                  <a:pos x="29" y="110"/>
                </a:cxn>
                <a:cxn ang="0">
                  <a:pos x="35" y="89"/>
                </a:cxn>
                <a:cxn ang="0">
                  <a:pos x="43" y="74"/>
                </a:cxn>
                <a:cxn ang="0">
                  <a:pos x="56" y="60"/>
                </a:cxn>
                <a:cxn ang="0">
                  <a:pos x="70" y="46"/>
                </a:cxn>
                <a:cxn ang="0">
                  <a:pos x="85" y="33"/>
                </a:cxn>
                <a:cxn ang="0">
                  <a:pos x="98" y="23"/>
                </a:cxn>
                <a:cxn ang="0">
                  <a:pos x="109" y="12"/>
                </a:cxn>
                <a:cxn ang="0">
                  <a:pos x="115" y="6"/>
                </a:cxn>
                <a:cxn ang="0">
                  <a:pos x="115" y="0"/>
                </a:cxn>
                <a:cxn ang="0">
                  <a:pos x="102" y="4"/>
                </a:cxn>
                <a:cxn ang="0">
                  <a:pos x="85" y="12"/>
                </a:cxn>
                <a:cxn ang="0">
                  <a:pos x="68" y="26"/>
                </a:cxn>
                <a:cxn ang="0">
                  <a:pos x="49" y="42"/>
                </a:cxn>
                <a:cxn ang="0">
                  <a:pos x="32" y="61"/>
                </a:cxn>
                <a:cxn ang="0">
                  <a:pos x="17" y="82"/>
                </a:cxn>
                <a:cxn ang="0">
                  <a:pos x="6" y="105"/>
                </a:cxn>
                <a:cxn ang="0">
                  <a:pos x="0" y="128"/>
                </a:cxn>
              </a:cxnLst>
              <a:rect l="0" t="0" r="r" b="b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1" name="Freeform 615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/>
              <a:ahLst/>
              <a:cxnLst>
                <a:cxn ang="0">
                  <a:pos x="208" y="124"/>
                </a:cxn>
                <a:cxn ang="0">
                  <a:pos x="220" y="144"/>
                </a:cxn>
                <a:cxn ang="0">
                  <a:pos x="226" y="164"/>
                </a:cxn>
                <a:cxn ang="0">
                  <a:pos x="222" y="187"/>
                </a:cxn>
                <a:cxn ang="0">
                  <a:pos x="208" y="209"/>
                </a:cxn>
                <a:cxn ang="0">
                  <a:pos x="188" y="229"/>
                </a:cxn>
                <a:cxn ang="0">
                  <a:pos x="166" y="246"/>
                </a:cxn>
                <a:cxn ang="0">
                  <a:pos x="142" y="264"/>
                </a:cxn>
                <a:cxn ang="0">
                  <a:pos x="128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2" y="306"/>
                </a:cxn>
                <a:cxn ang="0">
                  <a:pos x="131" y="310"/>
                </a:cxn>
                <a:cxn ang="0">
                  <a:pos x="139" y="309"/>
                </a:cxn>
                <a:cxn ang="0">
                  <a:pos x="154" y="292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0" y="219"/>
                </a:cxn>
                <a:cxn ang="0">
                  <a:pos x="244" y="186"/>
                </a:cxn>
                <a:cxn ang="0">
                  <a:pos x="243" y="152"/>
                </a:cxn>
                <a:cxn ang="0">
                  <a:pos x="228" y="119"/>
                </a:cxn>
                <a:cxn ang="0">
                  <a:pos x="203" y="93"/>
                </a:cxn>
                <a:cxn ang="0">
                  <a:pos x="176" y="76"/>
                </a:cxn>
                <a:cxn ang="0">
                  <a:pos x="151" y="61"/>
                </a:cxn>
                <a:cxn ang="0">
                  <a:pos x="122" y="46"/>
                </a:cxn>
                <a:cxn ang="0">
                  <a:pos x="93" y="31"/>
                </a:cxn>
                <a:cxn ang="0">
                  <a:pos x="66" y="18"/>
                </a:cxn>
                <a:cxn ang="0">
                  <a:pos x="40" y="8"/>
                </a:cxn>
                <a:cxn ang="0">
                  <a:pos x="20" y="1"/>
                </a:cxn>
                <a:cxn ang="0">
                  <a:pos x="5" y="0"/>
                </a:cxn>
                <a:cxn ang="0">
                  <a:pos x="11" y="8"/>
                </a:cxn>
                <a:cxn ang="0">
                  <a:pos x="36" y="20"/>
                </a:cxn>
                <a:cxn ang="0">
                  <a:pos x="60" y="31"/>
                </a:cxn>
                <a:cxn ang="0">
                  <a:pos x="86" y="44"/>
                </a:cxn>
                <a:cxn ang="0">
                  <a:pos x="113" y="57"/>
                </a:cxn>
                <a:cxn ang="0">
                  <a:pos x="139" y="71"/>
                </a:cxn>
                <a:cxn ang="0">
                  <a:pos x="165" y="88"/>
                </a:cxn>
                <a:cxn ang="0">
                  <a:pos x="188" y="106"/>
                </a:cxn>
              </a:cxnLst>
              <a:rect l="0" t="0" r="r" b="b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2" name="Freeform 616"/>
            <p:cNvSpPr>
              <a:spLocks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44"/>
                </a:cxn>
                <a:cxn ang="0">
                  <a:pos x="11" y="144"/>
                </a:cxn>
                <a:cxn ang="0">
                  <a:pos x="11" y="118"/>
                </a:cxn>
                <a:cxn ang="0">
                  <a:pos x="23" y="114"/>
                </a:cxn>
                <a:cxn ang="0">
                  <a:pos x="20" y="88"/>
                </a:cxn>
                <a:cxn ang="0">
                  <a:pos x="30" y="84"/>
                </a:cxn>
                <a:cxn ang="0">
                  <a:pos x="30" y="58"/>
                </a:cxn>
                <a:cxn ang="0">
                  <a:pos x="39" y="54"/>
                </a:cxn>
                <a:cxn ang="0">
                  <a:pos x="39" y="28"/>
                </a:cxn>
                <a:cxn ang="0">
                  <a:pos x="48" y="28"/>
                </a:cxn>
                <a:cxn ang="0">
                  <a:pos x="56" y="0"/>
                </a:cxn>
                <a:cxn ang="0">
                  <a:pos x="80" y="0"/>
                </a:cxn>
                <a:cxn ang="0">
                  <a:pos x="81" y="25"/>
                </a:cxn>
                <a:cxn ang="0">
                  <a:pos x="92" y="24"/>
                </a:cxn>
                <a:cxn ang="0">
                  <a:pos x="93" y="49"/>
                </a:cxn>
                <a:cxn ang="0">
                  <a:pos x="102" y="54"/>
                </a:cxn>
                <a:cxn ang="0">
                  <a:pos x="99" y="81"/>
                </a:cxn>
                <a:cxn ang="0">
                  <a:pos x="114" y="82"/>
                </a:cxn>
                <a:cxn ang="0">
                  <a:pos x="107" y="81"/>
                </a:cxn>
                <a:cxn ang="0">
                  <a:pos x="108" y="114"/>
                </a:cxn>
                <a:cxn ang="0">
                  <a:pos x="117" y="117"/>
                </a:cxn>
                <a:cxn ang="0">
                  <a:pos x="122" y="142"/>
                </a:cxn>
                <a:cxn ang="0">
                  <a:pos x="125" y="175"/>
                </a:cxn>
                <a:cxn ang="0">
                  <a:pos x="0" y="175"/>
                </a:cxn>
              </a:cxnLst>
              <a:rect l="0" t="0" r="r" b="b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433" name="Group 617"/>
          <p:cNvGrpSpPr>
            <a:grpSpLocks/>
          </p:cNvGrpSpPr>
          <p:nvPr/>
        </p:nvGrpSpPr>
        <p:grpSpPr bwMode="auto">
          <a:xfrm>
            <a:off x="5322888" y="3403600"/>
            <a:ext cx="290512" cy="404813"/>
            <a:chOff x="4290" y="3130"/>
            <a:chExt cx="183" cy="255"/>
          </a:xfrm>
        </p:grpSpPr>
        <p:pic>
          <p:nvPicPr>
            <p:cNvPr id="35434" name="Picture 618" descr="31u_bnrz[1]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</p:spPr>
        </p:pic>
        <p:sp>
          <p:nvSpPr>
            <p:cNvPr id="35435" name="Freeform 619"/>
            <p:cNvSpPr>
              <a:spLocks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/>
              <a:ahLst/>
              <a:cxnLst>
                <a:cxn ang="0">
                  <a:pos x="70" y="29"/>
                </a:cxn>
                <a:cxn ang="0">
                  <a:pos x="55" y="39"/>
                </a:cxn>
                <a:cxn ang="0">
                  <a:pos x="42" y="50"/>
                </a:cxn>
                <a:cxn ang="0">
                  <a:pos x="30" y="63"/>
                </a:cxn>
                <a:cxn ang="0">
                  <a:pos x="20" y="77"/>
                </a:cxn>
                <a:cxn ang="0">
                  <a:pos x="12" y="91"/>
                </a:cxn>
                <a:cxn ang="0">
                  <a:pos x="6" y="108"/>
                </a:cxn>
                <a:cxn ang="0">
                  <a:pos x="2" y="125"/>
                </a:cxn>
                <a:cxn ang="0">
                  <a:pos x="0" y="142"/>
                </a:cxn>
                <a:cxn ang="0">
                  <a:pos x="2" y="166"/>
                </a:cxn>
                <a:cxn ang="0">
                  <a:pos x="12" y="186"/>
                </a:cxn>
                <a:cxn ang="0">
                  <a:pos x="26" y="203"/>
                </a:cxn>
                <a:cxn ang="0">
                  <a:pos x="45" y="216"/>
                </a:cxn>
                <a:cxn ang="0">
                  <a:pos x="66" y="226"/>
                </a:cxn>
                <a:cxn ang="0">
                  <a:pos x="88" y="230"/>
                </a:cxn>
                <a:cxn ang="0">
                  <a:pos x="111" y="232"/>
                </a:cxn>
                <a:cxn ang="0">
                  <a:pos x="134" y="228"/>
                </a:cxn>
                <a:cxn ang="0">
                  <a:pos x="138" y="228"/>
                </a:cxn>
                <a:cxn ang="0">
                  <a:pos x="143" y="226"/>
                </a:cxn>
                <a:cxn ang="0">
                  <a:pos x="147" y="222"/>
                </a:cxn>
                <a:cxn ang="0">
                  <a:pos x="148" y="218"/>
                </a:cxn>
                <a:cxn ang="0">
                  <a:pos x="145" y="212"/>
                </a:cxn>
                <a:cxn ang="0">
                  <a:pos x="141" y="207"/>
                </a:cxn>
                <a:cxn ang="0">
                  <a:pos x="135" y="203"/>
                </a:cxn>
                <a:cxn ang="0">
                  <a:pos x="129" y="201"/>
                </a:cxn>
                <a:cxn ang="0">
                  <a:pos x="117" y="197"/>
                </a:cxn>
                <a:cxn ang="0">
                  <a:pos x="105" y="195"/>
                </a:cxn>
                <a:cxn ang="0">
                  <a:pos x="94" y="193"/>
                </a:cxn>
                <a:cxn ang="0">
                  <a:pos x="83" y="190"/>
                </a:cxn>
                <a:cxn ang="0">
                  <a:pos x="73" y="187"/>
                </a:cxn>
                <a:cxn ang="0">
                  <a:pos x="62" y="182"/>
                </a:cxn>
                <a:cxn ang="0">
                  <a:pos x="53" y="176"/>
                </a:cxn>
                <a:cxn ang="0">
                  <a:pos x="43" y="167"/>
                </a:cxn>
                <a:cxn ang="0">
                  <a:pos x="40" y="128"/>
                </a:cxn>
                <a:cxn ang="0">
                  <a:pos x="49" y="96"/>
                </a:cxn>
                <a:cxn ang="0">
                  <a:pos x="68" y="71"/>
                </a:cxn>
                <a:cxn ang="0">
                  <a:pos x="94" y="50"/>
                </a:cxn>
                <a:cxn ang="0">
                  <a:pos x="122" y="34"/>
                </a:cxn>
                <a:cxn ang="0">
                  <a:pos x="151" y="21"/>
                </a:cxn>
                <a:cxn ang="0">
                  <a:pos x="178" y="12"/>
                </a:cxn>
                <a:cxn ang="0">
                  <a:pos x="199" y="4"/>
                </a:cxn>
                <a:cxn ang="0">
                  <a:pos x="186" y="1"/>
                </a:cxn>
                <a:cxn ang="0">
                  <a:pos x="172" y="0"/>
                </a:cxn>
                <a:cxn ang="0">
                  <a:pos x="156" y="2"/>
                </a:cxn>
                <a:cxn ang="0">
                  <a:pos x="138" y="4"/>
                </a:cxn>
                <a:cxn ang="0">
                  <a:pos x="121" y="10"/>
                </a:cxn>
                <a:cxn ang="0">
                  <a:pos x="103" y="16"/>
                </a:cxn>
                <a:cxn ang="0">
                  <a:pos x="86" y="23"/>
                </a:cxn>
                <a:cxn ang="0">
                  <a:pos x="70" y="29"/>
                </a:cxn>
              </a:cxnLst>
              <a:rect l="0" t="0" r="r" b="b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6" name="Freeform 620"/>
            <p:cNvSpPr>
              <a:spLocks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/>
              <a:ahLst/>
              <a:cxnLst>
                <a:cxn ang="0">
                  <a:pos x="108" y="59"/>
                </a:cxn>
                <a:cxn ang="0">
                  <a:pos x="113" y="77"/>
                </a:cxn>
                <a:cxn ang="0">
                  <a:pos x="111" y="94"/>
                </a:cxn>
                <a:cxn ang="0">
                  <a:pos x="103" y="108"/>
                </a:cxn>
                <a:cxn ang="0">
                  <a:pos x="91" y="121"/>
                </a:cxn>
                <a:cxn ang="0">
                  <a:pos x="77" y="132"/>
                </a:cxn>
                <a:cxn ang="0">
                  <a:pos x="61" y="144"/>
                </a:cxn>
                <a:cxn ang="0">
                  <a:pos x="45" y="154"/>
                </a:cxn>
                <a:cxn ang="0">
                  <a:pos x="30" y="164"/>
                </a:cxn>
                <a:cxn ang="0">
                  <a:pos x="28" y="168"/>
                </a:cxn>
                <a:cxn ang="0">
                  <a:pos x="27" y="170"/>
                </a:cxn>
                <a:cxn ang="0">
                  <a:pos x="27" y="174"/>
                </a:cxn>
                <a:cxn ang="0">
                  <a:pos x="28" y="177"/>
                </a:cxn>
                <a:cxn ang="0">
                  <a:pos x="32" y="179"/>
                </a:cxn>
                <a:cxn ang="0">
                  <a:pos x="35" y="180"/>
                </a:cxn>
                <a:cxn ang="0">
                  <a:pos x="37" y="180"/>
                </a:cxn>
                <a:cxn ang="0">
                  <a:pos x="41" y="179"/>
                </a:cxn>
                <a:cxn ang="0">
                  <a:pos x="60" y="169"/>
                </a:cxn>
                <a:cxn ang="0">
                  <a:pos x="77" y="158"/>
                </a:cxn>
                <a:cxn ang="0">
                  <a:pos x="94" y="145"/>
                </a:cxn>
                <a:cxn ang="0">
                  <a:pos x="109" y="130"/>
                </a:cxn>
                <a:cxn ang="0">
                  <a:pos x="120" y="114"/>
                </a:cxn>
                <a:cxn ang="0">
                  <a:pos x="127" y="95"/>
                </a:cxn>
                <a:cxn ang="0">
                  <a:pos x="128" y="76"/>
                </a:cxn>
                <a:cxn ang="0">
                  <a:pos x="123" y="55"/>
                </a:cxn>
                <a:cxn ang="0">
                  <a:pos x="113" y="39"/>
                </a:cxn>
                <a:cxn ang="0">
                  <a:pos x="97" y="25"/>
                </a:cxn>
                <a:cxn ang="0">
                  <a:pos x="79" y="15"/>
                </a:cxn>
                <a:cxn ang="0">
                  <a:pos x="57" y="7"/>
                </a:cxn>
                <a:cxn ang="0">
                  <a:pos x="36" y="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14" y="9"/>
                </a:cxn>
                <a:cxn ang="0">
                  <a:pos x="29" y="14"/>
                </a:cxn>
                <a:cxn ang="0">
                  <a:pos x="46" y="19"/>
                </a:cxn>
                <a:cxn ang="0">
                  <a:pos x="61" y="23"/>
                </a:cxn>
                <a:cxn ang="0">
                  <a:pos x="76" y="29"/>
                </a:cxn>
                <a:cxn ang="0">
                  <a:pos x="89" y="37"/>
                </a:cxn>
                <a:cxn ang="0">
                  <a:pos x="100" y="46"/>
                </a:cxn>
                <a:cxn ang="0">
                  <a:pos x="108" y="59"/>
                </a:cxn>
              </a:cxnLst>
              <a:rect l="0" t="0" r="r" b="b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7" name="Freeform 621"/>
            <p:cNvSpPr>
              <a:spLocks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/>
              <a:ahLst/>
              <a:cxnLst>
                <a:cxn ang="0">
                  <a:pos x="100" y="70"/>
                </a:cxn>
                <a:cxn ang="0">
                  <a:pos x="53" y="115"/>
                </a:cxn>
                <a:cxn ang="0">
                  <a:pos x="17" y="166"/>
                </a:cxn>
                <a:cxn ang="0">
                  <a:pos x="0" y="226"/>
                </a:cxn>
                <a:cxn ang="0">
                  <a:pos x="3" y="266"/>
                </a:cxn>
                <a:cxn ang="0">
                  <a:pos x="9" y="282"/>
                </a:cxn>
                <a:cxn ang="0">
                  <a:pos x="19" y="297"/>
                </a:cxn>
                <a:cxn ang="0">
                  <a:pos x="32" y="310"/>
                </a:cxn>
                <a:cxn ang="0">
                  <a:pos x="56" y="324"/>
                </a:cxn>
                <a:cxn ang="0">
                  <a:pos x="86" y="338"/>
                </a:cxn>
                <a:cxn ang="0">
                  <a:pos x="119" y="350"/>
                </a:cxn>
                <a:cxn ang="0">
                  <a:pos x="152" y="359"/>
                </a:cxn>
                <a:cxn ang="0">
                  <a:pos x="186" y="366"/>
                </a:cxn>
                <a:cxn ang="0">
                  <a:pos x="220" y="371"/>
                </a:cxn>
                <a:cxn ang="0">
                  <a:pos x="254" y="374"/>
                </a:cxn>
                <a:cxn ang="0">
                  <a:pos x="289" y="376"/>
                </a:cxn>
                <a:cxn ang="0">
                  <a:pos x="311" y="378"/>
                </a:cxn>
                <a:cxn ang="0">
                  <a:pos x="320" y="371"/>
                </a:cxn>
                <a:cxn ang="0">
                  <a:pos x="322" y="360"/>
                </a:cxn>
                <a:cxn ang="0">
                  <a:pos x="315" y="352"/>
                </a:cxn>
                <a:cxn ang="0">
                  <a:pos x="294" y="347"/>
                </a:cxn>
                <a:cxn ang="0">
                  <a:pos x="263" y="341"/>
                </a:cxn>
                <a:cxn ang="0">
                  <a:pos x="232" y="336"/>
                </a:cxn>
                <a:cxn ang="0">
                  <a:pos x="200" y="332"/>
                </a:cxn>
                <a:cxn ang="0">
                  <a:pos x="170" y="326"/>
                </a:cxn>
                <a:cxn ang="0">
                  <a:pos x="139" y="318"/>
                </a:cxn>
                <a:cxn ang="0">
                  <a:pos x="110" y="309"/>
                </a:cxn>
                <a:cxn ang="0">
                  <a:pos x="80" y="297"/>
                </a:cxn>
                <a:cxn ang="0">
                  <a:pos x="55" y="281"/>
                </a:cxn>
                <a:cxn ang="0">
                  <a:pos x="38" y="259"/>
                </a:cxn>
                <a:cxn ang="0">
                  <a:pos x="34" y="232"/>
                </a:cxn>
                <a:cxn ang="0">
                  <a:pos x="38" y="200"/>
                </a:cxn>
                <a:cxn ang="0">
                  <a:pos x="51" y="170"/>
                </a:cxn>
                <a:cxn ang="0">
                  <a:pos x="71" y="137"/>
                </a:cxn>
                <a:cxn ang="0">
                  <a:pos x="94" y="110"/>
                </a:cxn>
                <a:cxn ang="0">
                  <a:pos x="123" y="82"/>
                </a:cxn>
                <a:cxn ang="0">
                  <a:pos x="153" y="57"/>
                </a:cxn>
                <a:cxn ang="0">
                  <a:pos x="195" y="38"/>
                </a:cxn>
                <a:cxn ang="0">
                  <a:pos x="238" y="20"/>
                </a:cxn>
                <a:cxn ang="0">
                  <a:pos x="264" y="7"/>
                </a:cxn>
                <a:cxn ang="0">
                  <a:pos x="256" y="0"/>
                </a:cxn>
                <a:cxn ang="0">
                  <a:pos x="221" y="4"/>
                </a:cxn>
                <a:cxn ang="0">
                  <a:pos x="180" y="18"/>
                </a:cxn>
                <a:cxn ang="0">
                  <a:pos x="141" y="38"/>
                </a:cxn>
              </a:cxnLst>
              <a:rect l="0" t="0" r="r" b="b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8" name="Freeform 622"/>
            <p:cNvSpPr>
              <a:spLocks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/>
              <a:ahLst/>
              <a:cxnLst>
                <a:cxn ang="0">
                  <a:pos x="235" y="77"/>
                </a:cxn>
                <a:cxn ang="0">
                  <a:pos x="248" y="91"/>
                </a:cxn>
                <a:cxn ang="0">
                  <a:pos x="256" y="107"/>
                </a:cxn>
                <a:cxn ang="0">
                  <a:pos x="259" y="124"/>
                </a:cxn>
                <a:cxn ang="0">
                  <a:pos x="259" y="142"/>
                </a:cxn>
                <a:cxn ang="0">
                  <a:pos x="257" y="157"/>
                </a:cxn>
                <a:cxn ang="0">
                  <a:pos x="252" y="170"/>
                </a:cxn>
                <a:cxn ang="0">
                  <a:pos x="244" y="183"/>
                </a:cxn>
                <a:cxn ang="0">
                  <a:pos x="236" y="193"/>
                </a:cxn>
                <a:cxn ang="0">
                  <a:pos x="225" y="204"/>
                </a:cxn>
                <a:cxn ang="0">
                  <a:pos x="215" y="214"/>
                </a:cxn>
                <a:cxn ang="0">
                  <a:pos x="204" y="224"/>
                </a:cxn>
                <a:cxn ang="0">
                  <a:pos x="194" y="234"/>
                </a:cxn>
                <a:cxn ang="0">
                  <a:pos x="191" y="238"/>
                </a:cxn>
                <a:cxn ang="0">
                  <a:pos x="191" y="241"/>
                </a:cxn>
                <a:cxn ang="0">
                  <a:pos x="191" y="245"/>
                </a:cxn>
                <a:cxn ang="0">
                  <a:pos x="194" y="248"/>
                </a:cxn>
                <a:cxn ang="0">
                  <a:pos x="197" y="250"/>
                </a:cxn>
                <a:cxn ang="0">
                  <a:pos x="202" y="252"/>
                </a:cxn>
                <a:cxn ang="0">
                  <a:pos x="205" y="250"/>
                </a:cxn>
                <a:cxn ang="0">
                  <a:pos x="209" y="248"/>
                </a:cxn>
                <a:cxn ang="0">
                  <a:pos x="232" y="233"/>
                </a:cxn>
                <a:cxn ang="0">
                  <a:pos x="252" y="214"/>
                </a:cxn>
                <a:cxn ang="0">
                  <a:pos x="268" y="192"/>
                </a:cxn>
                <a:cxn ang="0">
                  <a:pos x="278" y="167"/>
                </a:cxn>
                <a:cxn ang="0">
                  <a:pos x="283" y="141"/>
                </a:cxn>
                <a:cxn ang="0">
                  <a:pos x="280" y="115"/>
                </a:cxn>
                <a:cxn ang="0">
                  <a:pos x="271" y="91"/>
                </a:cxn>
                <a:cxn ang="0">
                  <a:pos x="252" y="69"/>
                </a:cxn>
                <a:cxn ang="0">
                  <a:pos x="238" y="57"/>
                </a:cxn>
                <a:cxn ang="0">
                  <a:pos x="222" y="48"/>
                </a:cxn>
                <a:cxn ang="0">
                  <a:pos x="204" y="39"/>
                </a:cxn>
                <a:cxn ang="0">
                  <a:pos x="184" y="31"/>
                </a:cxn>
                <a:cxn ang="0">
                  <a:pos x="164" y="23"/>
                </a:cxn>
                <a:cxn ang="0">
                  <a:pos x="144" y="17"/>
                </a:cxn>
                <a:cxn ang="0">
                  <a:pos x="123" y="13"/>
                </a:cxn>
                <a:cxn ang="0">
                  <a:pos x="103" y="8"/>
                </a:cxn>
                <a:cxn ang="0">
                  <a:pos x="83" y="5"/>
                </a:cxn>
                <a:cxn ang="0">
                  <a:pos x="66" y="2"/>
                </a:cxn>
                <a:cxn ang="0">
                  <a:pos x="48" y="0"/>
                </a:cxn>
                <a:cxn ang="0">
                  <a:pos x="34" y="0"/>
                </a:cxn>
                <a:cxn ang="0">
                  <a:pos x="21" y="0"/>
                </a:cxn>
                <a:cxn ang="0">
                  <a:pos x="11" y="0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12" y="7"/>
                </a:cxn>
                <a:cxn ang="0">
                  <a:pos x="24" y="8"/>
                </a:cxn>
                <a:cxn ang="0">
                  <a:pos x="38" y="10"/>
                </a:cxn>
                <a:cxn ang="0">
                  <a:pos x="52" y="13"/>
                </a:cxn>
                <a:cxn ang="0">
                  <a:pos x="66" y="16"/>
                </a:cxn>
                <a:cxn ang="0">
                  <a:pos x="82" y="18"/>
                </a:cxn>
                <a:cxn ang="0">
                  <a:pos x="98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4"/>
                </a:cxn>
                <a:cxn ang="0">
                  <a:pos x="162" y="39"/>
                </a:cxn>
                <a:cxn ang="0">
                  <a:pos x="177" y="45"/>
                </a:cxn>
                <a:cxn ang="0">
                  <a:pos x="193" y="52"/>
                </a:cxn>
                <a:cxn ang="0">
                  <a:pos x="208" y="60"/>
                </a:cxn>
                <a:cxn ang="0">
                  <a:pos x="222" y="68"/>
                </a:cxn>
                <a:cxn ang="0">
                  <a:pos x="235" y="77"/>
                </a:cxn>
              </a:cxnLst>
              <a:rect l="0" t="0" r="r" b="b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39" name="Freeform 623"/>
            <p:cNvSpPr>
              <a:spLocks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149"/>
                </a:cxn>
                <a:cxn ang="0">
                  <a:pos x="4" y="168"/>
                </a:cxn>
                <a:cxn ang="0">
                  <a:pos x="12" y="185"/>
                </a:cxn>
                <a:cxn ang="0">
                  <a:pos x="24" y="200"/>
                </a:cxn>
                <a:cxn ang="0">
                  <a:pos x="38" y="213"/>
                </a:cxn>
                <a:cxn ang="0">
                  <a:pos x="55" y="224"/>
                </a:cxn>
                <a:cxn ang="0">
                  <a:pos x="73" y="232"/>
                </a:cxn>
                <a:cxn ang="0">
                  <a:pos x="92" y="237"/>
                </a:cxn>
                <a:cxn ang="0">
                  <a:pos x="98" y="238"/>
                </a:cxn>
                <a:cxn ang="0">
                  <a:pos x="104" y="235"/>
                </a:cxn>
                <a:cxn ang="0">
                  <a:pos x="109" y="232"/>
                </a:cxn>
                <a:cxn ang="0">
                  <a:pos x="111" y="227"/>
                </a:cxn>
                <a:cxn ang="0">
                  <a:pos x="111" y="222"/>
                </a:cxn>
                <a:cxn ang="0">
                  <a:pos x="110" y="216"/>
                </a:cxn>
                <a:cxn ang="0">
                  <a:pos x="106" y="211"/>
                </a:cxn>
                <a:cxn ang="0">
                  <a:pos x="100" y="209"/>
                </a:cxn>
                <a:cxn ang="0">
                  <a:pos x="82" y="202"/>
                </a:cxn>
                <a:cxn ang="0">
                  <a:pos x="64" y="193"/>
                </a:cxn>
                <a:cxn ang="0">
                  <a:pos x="50" y="180"/>
                </a:cxn>
                <a:cxn ang="0">
                  <a:pos x="39" y="167"/>
                </a:cxn>
                <a:cxn ang="0">
                  <a:pos x="32" y="149"/>
                </a:cxn>
                <a:cxn ang="0">
                  <a:pos x="29" y="131"/>
                </a:cxn>
                <a:cxn ang="0">
                  <a:pos x="29" y="111"/>
                </a:cxn>
                <a:cxn ang="0">
                  <a:pos x="35" y="91"/>
                </a:cxn>
                <a:cxn ang="0">
                  <a:pos x="42" y="76"/>
                </a:cxn>
                <a:cxn ang="0">
                  <a:pos x="51" y="62"/>
                </a:cxn>
                <a:cxn ang="0">
                  <a:pos x="62" y="49"/>
                </a:cxn>
                <a:cxn ang="0">
                  <a:pos x="73" y="38"/>
                </a:cxn>
                <a:cxn ang="0">
                  <a:pos x="84" y="28"/>
                </a:cxn>
                <a:cxn ang="0">
                  <a:pos x="96" y="18"/>
                </a:cxn>
                <a:cxn ang="0">
                  <a:pos x="106" y="9"/>
                </a:cxn>
                <a:cxn ang="0">
                  <a:pos x="114" y="1"/>
                </a:cxn>
                <a:cxn ang="0">
                  <a:pos x="106" y="0"/>
                </a:cxn>
                <a:cxn ang="0">
                  <a:pos x="93" y="6"/>
                </a:cxn>
                <a:cxn ang="0">
                  <a:pos x="76" y="18"/>
                </a:cxn>
                <a:cxn ang="0">
                  <a:pos x="56" y="36"/>
                </a:cxn>
                <a:cxn ang="0">
                  <a:pos x="37" y="57"/>
                </a:cxn>
                <a:cxn ang="0">
                  <a:pos x="20" y="80"/>
                </a:cxn>
                <a:cxn ang="0">
                  <a:pos x="7" y="106"/>
                </a:cxn>
                <a:cxn ang="0">
                  <a:pos x="0" y="130"/>
                </a:cxn>
              </a:cxnLst>
              <a:rect l="0" t="0" r="r" b="b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0" name="Freeform 624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/>
              <a:ahLst/>
              <a:cxnLst>
                <a:cxn ang="0">
                  <a:pos x="207" y="124"/>
                </a:cxn>
                <a:cxn ang="0">
                  <a:pos x="219" y="143"/>
                </a:cxn>
                <a:cxn ang="0">
                  <a:pos x="225" y="164"/>
                </a:cxn>
                <a:cxn ang="0">
                  <a:pos x="221" y="187"/>
                </a:cxn>
                <a:cxn ang="0">
                  <a:pos x="208" y="209"/>
                </a:cxn>
                <a:cxn ang="0">
                  <a:pos x="188" y="228"/>
                </a:cxn>
                <a:cxn ang="0">
                  <a:pos x="166" y="246"/>
                </a:cxn>
                <a:cxn ang="0">
                  <a:pos x="143" y="264"/>
                </a:cxn>
                <a:cxn ang="0">
                  <a:pos x="129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1" y="305"/>
                </a:cxn>
                <a:cxn ang="0">
                  <a:pos x="130" y="310"/>
                </a:cxn>
                <a:cxn ang="0">
                  <a:pos x="139" y="309"/>
                </a:cxn>
                <a:cxn ang="0">
                  <a:pos x="154" y="293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1" y="219"/>
                </a:cxn>
                <a:cxn ang="0">
                  <a:pos x="245" y="187"/>
                </a:cxn>
                <a:cxn ang="0">
                  <a:pos x="242" y="153"/>
                </a:cxn>
                <a:cxn ang="0">
                  <a:pos x="227" y="120"/>
                </a:cxn>
                <a:cxn ang="0">
                  <a:pos x="201" y="94"/>
                </a:cxn>
                <a:cxn ang="0">
                  <a:pos x="177" y="74"/>
                </a:cxn>
                <a:cxn ang="0">
                  <a:pos x="152" y="60"/>
                </a:cxn>
                <a:cxn ang="0">
                  <a:pos x="126" y="43"/>
                </a:cxn>
                <a:cxn ang="0">
                  <a:pos x="98" y="28"/>
                </a:cxn>
                <a:cxn ang="0">
                  <a:pos x="72" y="16"/>
                </a:cxn>
                <a:cxn ang="0">
                  <a:pos x="46" y="7"/>
                </a:cxn>
                <a:cxn ang="0">
                  <a:pos x="24" y="1"/>
                </a:cxn>
                <a:cxn ang="0">
                  <a:pos x="7" y="1"/>
                </a:cxn>
                <a:cxn ang="0">
                  <a:pos x="8" y="6"/>
                </a:cxn>
                <a:cxn ang="0">
                  <a:pos x="28" y="14"/>
                </a:cxn>
                <a:cxn ang="0">
                  <a:pos x="51" y="24"/>
                </a:cxn>
                <a:cxn ang="0">
                  <a:pos x="78" y="37"/>
                </a:cxn>
                <a:cxn ang="0">
                  <a:pos x="106" y="51"/>
                </a:cxn>
                <a:cxn ang="0">
                  <a:pos x="134" y="69"/>
                </a:cxn>
                <a:cxn ang="0">
                  <a:pos x="163" y="87"/>
                </a:cxn>
                <a:cxn ang="0">
                  <a:pos x="187" y="105"/>
                </a:cxn>
              </a:cxnLst>
              <a:rect l="0" t="0" r="r" b="b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1" name="Freeform 625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/>
              <a:ahLst/>
              <a:cxnLst>
                <a:cxn ang="0">
                  <a:pos x="31" y="14"/>
                </a:cxn>
                <a:cxn ang="0">
                  <a:pos x="29" y="8"/>
                </a:cxn>
                <a:cxn ang="0">
                  <a:pos x="25" y="3"/>
                </a:cxn>
                <a:cxn ang="0">
                  <a:pos x="19" y="1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0" y="11"/>
                </a:cxn>
                <a:cxn ang="0">
                  <a:pos x="0" y="17"/>
                </a:cxn>
                <a:cxn ang="0">
                  <a:pos x="5" y="42"/>
                </a:cxn>
                <a:cxn ang="0">
                  <a:pos x="15" y="71"/>
                </a:cxn>
                <a:cxn ang="0">
                  <a:pos x="27" y="100"/>
                </a:cxn>
                <a:cxn ang="0">
                  <a:pos x="41" y="127"/>
                </a:cxn>
                <a:cxn ang="0">
                  <a:pos x="55" y="151"/>
                </a:cxn>
                <a:cxn ang="0">
                  <a:pos x="68" y="171"/>
                </a:cxn>
                <a:cxn ang="0">
                  <a:pos x="77" y="184"/>
                </a:cxn>
                <a:cxn ang="0">
                  <a:pos x="83" y="187"/>
                </a:cxn>
                <a:cxn ang="0">
                  <a:pos x="80" y="174"/>
                </a:cxn>
                <a:cxn ang="0">
                  <a:pos x="75" y="158"/>
                </a:cxn>
                <a:cxn ang="0">
                  <a:pos x="68" y="138"/>
                </a:cxn>
                <a:cxn ang="0">
                  <a:pos x="59" y="113"/>
                </a:cxn>
                <a:cxn ang="0">
                  <a:pos x="51" y="88"/>
                </a:cxn>
                <a:cxn ang="0">
                  <a:pos x="43" y="63"/>
                </a:cxn>
                <a:cxn ang="0">
                  <a:pos x="36" y="38"/>
                </a:cxn>
                <a:cxn ang="0">
                  <a:pos x="31" y="14"/>
                </a:cxn>
              </a:cxnLst>
              <a:rect l="0" t="0" r="r" b="b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2" name="Freeform 626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1" y="6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4" y="38"/>
                </a:cxn>
                <a:cxn ang="0">
                  <a:pos x="8" y="52"/>
                </a:cxn>
                <a:cxn ang="0">
                  <a:pos x="14" y="65"/>
                </a:cxn>
                <a:cxn ang="0">
                  <a:pos x="21" y="78"/>
                </a:cxn>
                <a:cxn ang="0">
                  <a:pos x="28" y="87"/>
                </a:cxn>
                <a:cxn ang="0">
                  <a:pos x="37" y="93"/>
                </a:cxn>
                <a:cxn ang="0">
                  <a:pos x="42" y="94"/>
                </a:cxn>
                <a:cxn ang="0">
                  <a:pos x="44" y="76"/>
                </a:cxn>
                <a:cxn ang="0">
                  <a:pos x="38" y="54"/>
                </a:cxn>
                <a:cxn ang="0">
                  <a:pos x="31" y="32"/>
                </a:cxn>
                <a:cxn ang="0">
                  <a:pos x="22" y="10"/>
                </a:cxn>
              </a:cxnLst>
              <a:rect l="0" t="0" r="r" b="b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3" name="Freeform 627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9" y="4"/>
                </a:cxn>
                <a:cxn ang="0">
                  <a:pos x="15" y="1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1" y="4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1" y="17"/>
                </a:cxn>
                <a:cxn ang="0">
                  <a:pos x="4" y="24"/>
                </a:cxn>
                <a:cxn ang="0">
                  <a:pos x="8" y="32"/>
                </a:cxn>
                <a:cxn ang="0">
                  <a:pos x="14" y="39"/>
                </a:cxn>
                <a:cxn ang="0">
                  <a:pos x="20" y="46"/>
                </a:cxn>
                <a:cxn ang="0">
                  <a:pos x="27" y="50"/>
                </a:cxn>
                <a:cxn ang="0">
                  <a:pos x="33" y="54"/>
                </a:cxn>
                <a:cxn ang="0">
                  <a:pos x="38" y="54"/>
                </a:cxn>
                <a:cxn ang="0">
                  <a:pos x="36" y="42"/>
                </a:cxn>
                <a:cxn ang="0">
                  <a:pos x="32" y="29"/>
                </a:cxn>
                <a:cxn ang="0">
                  <a:pos x="25" y="16"/>
                </a:cxn>
                <a:cxn ang="0">
                  <a:pos x="20" y="7"/>
                </a:cxn>
              </a:cxnLst>
              <a:rect l="0" t="0" r="r" b="b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4" name="Freeform 628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/>
              <a:ahLst/>
              <a:cxnLst>
                <a:cxn ang="0">
                  <a:pos x="41" y="27"/>
                </a:cxn>
                <a:cxn ang="0">
                  <a:pos x="46" y="24"/>
                </a:cxn>
                <a:cxn ang="0">
                  <a:pos x="51" y="21"/>
                </a:cxn>
                <a:cxn ang="0">
                  <a:pos x="52" y="16"/>
                </a:cxn>
                <a:cxn ang="0">
                  <a:pos x="52" y="12"/>
                </a:cxn>
                <a:cxn ang="0">
                  <a:pos x="50" y="6"/>
                </a:cxn>
                <a:cxn ang="0">
                  <a:pos x="46" y="2"/>
                </a:cxn>
                <a:cxn ang="0">
                  <a:pos x="41" y="0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1" y="4"/>
                </a:cxn>
                <a:cxn ang="0">
                  <a:pos x="13" y="8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3" y="36"/>
                </a:cxn>
                <a:cxn ang="0">
                  <a:pos x="18" y="36"/>
                </a:cxn>
                <a:cxn ang="0">
                  <a:pos x="24" y="33"/>
                </a:cxn>
                <a:cxn ang="0">
                  <a:pos x="30" y="32"/>
                </a:cxn>
                <a:cxn ang="0">
                  <a:pos x="36" y="30"/>
                </a:cxn>
                <a:cxn ang="0">
                  <a:pos x="41" y="27"/>
                </a:cxn>
              </a:cxnLst>
              <a:rect l="0" t="0" r="r" b="b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5" name="Freeform 629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46"/>
                </a:cxn>
                <a:cxn ang="0">
                  <a:pos x="46" y="58"/>
                </a:cxn>
                <a:cxn ang="0">
                  <a:pos x="33" y="72"/>
                </a:cxn>
                <a:cxn ang="0">
                  <a:pos x="22" y="85"/>
                </a:cxn>
                <a:cxn ang="0">
                  <a:pos x="14" y="100"/>
                </a:cxn>
                <a:cxn ang="0">
                  <a:pos x="7" y="115"/>
                </a:cxn>
                <a:cxn ang="0">
                  <a:pos x="2" y="130"/>
                </a:cxn>
                <a:cxn ang="0">
                  <a:pos x="0" y="146"/>
                </a:cxn>
                <a:cxn ang="0">
                  <a:pos x="2" y="170"/>
                </a:cxn>
                <a:cxn ang="0">
                  <a:pos x="12" y="190"/>
                </a:cxn>
                <a:cxn ang="0">
                  <a:pos x="26" y="207"/>
                </a:cxn>
                <a:cxn ang="0">
                  <a:pos x="43" y="220"/>
                </a:cxn>
                <a:cxn ang="0">
                  <a:pos x="64" y="229"/>
                </a:cxn>
                <a:cxn ang="0">
                  <a:pos x="88" y="235"/>
                </a:cxn>
                <a:cxn ang="0">
                  <a:pos x="110" y="236"/>
                </a:cxn>
                <a:cxn ang="0">
                  <a:pos x="132" y="232"/>
                </a:cxn>
                <a:cxn ang="0">
                  <a:pos x="137" y="232"/>
                </a:cxn>
                <a:cxn ang="0">
                  <a:pos x="142" y="230"/>
                </a:cxn>
                <a:cxn ang="0">
                  <a:pos x="145" y="226"/>
                </a:cxn>
                <a:cxn ang="0">
                  <a:pos x="146" y="221"/>
                </a:cxn>
                <a:cxn ang="0">
                  <a:pos x="145" y="219"/>
                </a:cxn>
                <a:cxn ang="0">
                  <a:pos x="142" y="219"/>
                </a:cxn>
                <a:cxn ang="0">
                  <a:pos x="137" y="217"/>
                </a:cxn>
                <a:cxn ang="0">
                  <a:pos x="131" y="217"/>
                </a:cxn>
                <a:cxn ang="0">
                  <a:pos x="124" y="217"/>
                </a:cxn>
                <a:cxn ang="0">
                  <a:pos x="118" y="217"/>
                </a:cxn>
                <a:cxn ang="0">
                  <a:pos x="112" y="217"/>
                </a:cxn>
                <a:cxn ang="0">
                  <a:pos x="109" y="217"/>
                </a:cxn>
                <a:cxn ang="0">
                  <a:pos x="97" y="216"/>
                </a:cxn>
                <a:cxn ang="0">
                  <a:pos x="87" y="215"/>
                </a:cxn>
                <a:cxn ang="0">
                  <a:pos x="75" y="214"/>
                </a:cxn>
                <a:cxn ang="0">
                  <a:pos x="63" y="211"/>
                </a:cxn>
                <a:cxn ang="0">
                  <a:pos x="51" y="207"/>
                </a:cxn>
                <a:cxn ang="0">
                  <a:pos x="40" y="199"/>
                </a:cxn>
                <a:cxn ang="0">
                  <a:pos x="29" y="189"/>
                </a:cxn>
                <a:cxn ang="0">
                  <a:pos x="17" y="174"/>
                </a:cxn>
                <a:cxn ang="0">
                  <a:pos x="15" y="157"/>
                </a:cxn>
                <a:cxn ang="0">
                  <a:pos x="16" y="141"/>
                </a:cxn>
                <a:cxn ang="0">
                  <a:pos x="21" y="124"/>
                </a:cxn>
                <a:cxn ang="0">
                  <a:pos x="28" y="109"/>
                </a:cxn>
                <a:cxn ang="0">
                  <a:pos x="39" y="96"/>
                </a:cxn>
                <a:cxn ang="0">
                  <a:pos x="50" y="82"/>
                </a:cxn>
                <a:cxn ang="0">
                  <a:pos x="63" y="70"/>
                </a:cxn>
                <a:cxn ang="0">
                  <a:pos x="78" y="59"/>
                </a:cxn>
                <a:cxn ang="0">
                  <a:pos x="94" y="49"/>
                </a:cxn>
                <a:cxn ang="0">
                  <a:pos x="110" y="39"/>
                </a:cxn>
                <a:cxn ang="0">
                  <a:pos x="126" y="31"/>
                </a:cxn>
                <a:cxn ang="0">
                  <a:pos x="142" y="24"/>
                </a:cxn>
                <a:cxn ang="0">
                  <a:pos x="158" y="19"/>
                </a:cxn>
                <a:cxn ang="0">
                  <a:pos x="172" y="13"/>
                </a:cxn>
                <a:cxn ang="0">
                  <a:pos x="186" y="10"/>
                </a:cxn>
                <a:cxn ang="0">
                  <a:pos x="198" y="7"/>
                </a:cxn>
                <a:cxn ang="0">
                  <a:pos x="190" y="3"/>
                </a:cxn>
                <a:cxn ang="0">
                  <a:pos x="177" y="0"/>
                </a:cxn>
                <a:cxn ang="0">
                  <a:pos x="162" y="3"/>
                </a:cxn>
                <a:cxn ang="0">
                  <a:pos x="144" y="6"/>
                </a:cxn>
                <a:cxn ang="0">
                  <a:pos x="124" y="12"/>
                </a:cxn>
                <a:cxn ang="0">
                  <a:pos x="105" y="19"/>
                </a:cxn>
                <a:cxn ang="0">
                  <a:pos x="88" y="28"/>
                </a:cxn>
                <a:cxn ang="0">
                  <a:pos x="73" y="36"/>
                </a:cxn>
              </a:cxnLst>
              <a:rect l="0" t="0" r="r" b="b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6" name="Freeform 630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/>
              <a:ahLst/>
              <a:cxnLst>
                <a:cxn ang="0">
                  <a:pos x="108" y="61"/>
                </a:cxn>
                <a:cxn ang="0">
                  <a:pos x="111" y="80"/>
                </a:cxn>
                <a:cxn ang="0">
                  <a:pos x="109" y="97"/>
                </a:cxn>
                <a:cxn ang="0">
                  <a:pos x="101" y="110"/>
                </a:cxn>
                <a:cxn ang="0">
                  <a:pos x="89" y="123"/>
                </a:cxn>
                <a:cxn ang="0">
                  <a:pos x="75" y="134"/>
                </a:cxn>
                <a:cxn ang="0">
                  <a:pos x="60" y="145"/>
                </a:cxn>
                <a:cxn ang="0">
                  <a:pos x="43" y="156"/>
                </a:cxn>
                <a:cxn ang="0">
                  <a:pos x="29" y="167"/>
                </a:cxn>
                <a:cxn ang="0">
                  <a:pos x="27" y="170"/>
                </a:cxn>
                <a:cxn ang="0">
                  <a:pos x="26" y="172"/>
                </a:cxn>
                <a:cxn ang="0">
                  <a:pos x="26" y="176"/>
                </a:cxn>
                <a:cxn ang="0">
                  <a:pos x="28" y="179"/>
                </a:cxn>
                <a:cxn ang="0">
                  <a:pos x="30" y="182"/>
                </a:cxn>
                <a:cxn ang="0">
                  <a:pos x="34" y="183"/>
                </a:cxn>
                <a:cxn ang="0">
                  <a:pos x="37" y="183"/>
                </a:cxn>
                <a:cxn ang="0">
                  <a:pos x="41" y="182"/>
                </a:cxn>
                <a:cxn ang="0">
                  <a:pos x="58" y="171"/>
                </a:cxn>
                <a:cxn ang="0">
                  <a:pos x="76" y="160"/>
                </a:cxn>
                <a:cxn ang="0">
                  <a:pos x="92" y="147"/>
                </a:cxn>
                <a:cxn ang="0">
                  <a:pos x="108" y="132"/>
                </a:cxn>
                <a:cxn ang="0">
                  <a:pos x="118" y="116"/>
                </a:cxn>
                <a:cxn ang="0">
                  <a:pos x="125" y="98"/>
                </a:cxn>
                <a:cxn ang="0">
                  <a:pos x="128" y="78"/>
                </a:cxn>
                <a:cxn ang="0">
                  <a:pos x="123" y="58"/>
                </a:cxn>
                <a:cxn ang="0">
                  <a:pos x="112" y="41"/>
                </a:cxn>
                <a:cxn ang="0">
                  <a:pos x="98" y="28"/>
                </a:cxn>
                <a:cxn ang="0">
                  <a:pos x="80" y="16"/>
                </a:cxn>
                <a:cxn ang="0">
                  <a:pos x="61" y="8"/>
                </a:cxn>
                <a:cxn ang="0">
                  <a:pos x="41" y="2"/>
                </a:cxn>
                <a:cxn ang="0">
                  <a:pos x="23" y="0"/>
                </a:cxn>
                <a:cxn ang="0">
                  <a:pos x="9" y="1"/>
                </a:cxn>
                <a:cxn ang="0">
                  <a:pos x="0" y="6"/>
                </a:cxn>
                <a:cxn ang="0">
                  <a:pos x="16" y="10"/>
                </a:cxn>
                <a:cxn ang="0">
                  <a:pos x="33" y="14"/>
                </a:cxn>
                <a:cxn ang="0">
                  <a:pos x="48" y="17"/>
                </a:cxn>
                <a:cxn ang="0">
                  <a:pos x="63" y="22"/>
                </a:cxn>
                <a:cxn ang="0">
                  <a:pos x="77" y="28"/>
                </a:cxn>
                <a:cxn ang="0">
                  <a:pos x="90" y="36"/>
                </a:cxn>
                <a:cxn ang="0">
                  <a:pos x="101" y="46"/>
                </a:cxn>
                <a:cxn ang="0">
                  <a:pos x="108" y="61"/>
                </a:cxn>
              </a:cxnLst>
              <a:rect l="0" t="0" r="r" b="b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7" name="Freeform 631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/>
              <a:ahLst/>
              <a:cxnLst>
                <a:cxn ang="0">
                  <a:pos x="101" y="70"/>
                </a:cxn>
                <a:cxn ang="0">
                  <a:pos x="54" y="115"/>
                </a:cxn>
                <a:cxn ang="0">
                  <a:pos x="18" y="167"/>
                </a:cxn>
                <a:cxn ang="0">
                  <a:pos x="0" y="227"/>
                </a:cxn>
                <a:cxn ang="0">
                  <a:pos x="4" y="267"/>
                </a:cxn>
                <a:cxn ang="0">
                  <a:pos x="11" y="283"/>
                </a:cxn>
                <a:cxn ang="0">
                  <a:pos x="21" y="298"/>
                </a:cxn>
                <a:cxn ang="0">
                  <a:pos x="34" y="311"/>
                </a:cxn>
                <a:cxn ang="0">
                  <a:pos x="57" y="325"/>
                </a:cxn>
                <a:cxn ang="0">
                  <a:pos x="87" y="340"/>
                </a:cxn>
                <a:cxn ang="0">
                  <a:pos x="120" y="351"/>
                </a:cxn>
                <a:cxn ang="0">
                  <a:pos x="153" y="360"/>
                </a:cxn>
                <a:cxn ang="0">
                  <a:pos x="187" y="367"/>
                </a:cxn>
                <a:cxn ang="0">
                  <a:pos x="221" y="372"/>
                </a:cxn>
                <a:cxn ang="0">
                  <a:pos x="256" y="375"/>
                </a:cxn>
                <a:cxn ang="0">
                  <a:pos x="290" y="378"/>
                </a:cxn>
                <a:cxn ang="0">
                  <a:pos x="312" y="379"/>
                </a:cxn>
                <a:cxn ang="0">
                  <a:pos x="320" y="372"/>
                </a:cxn>
                <a:cxn ang="0">
                  <a:pos x="323" y="360"/>
                </a:cxn>
                <a:cxn ang="0">
                  <a:pos x="316" y="352"/>
                </a:cxn>
                <a:cxn ang="0">
                  <a:pos x="295" y="351"/>
                </a:cxn>
                <a:cxn ang="0">
                  <a:pos x="263" y="350"/>
                </a:cxn>
                <a:cxn ang="0">
                  <a:pos x="231" y="348"/>
                </a:cxn>
                <a:cxn ang="0">
                  <a:pos x="200" y="343"/>
                </a:cxn>
                <a:cxn ang="0">
                  <a:pos x="168" y="337"/>
                </a:cxn>
                <a:cxn ang="0">
                  <a:pos x="136" y="329"/>
                </a:cxn>
                <a:cxn ang="0">
                  <a:pos x="106" y="320"/>
                </a:cxn>
                <a:cxn ang="0">
                  <a:pos x="76" y="306"/>
                </a:cxn>
                <a:cxn ang="0">
                  <a:pos x="51" y="291"/>
                </a:cxn>
                <a:cxn ang="0">
                  <a:pos x="35" y="269"/>
                </a:cxn>
                <a:cxn ang="0">
                  <a:pos x="31" y="239"/>
                </a:cxn>
                <a:cxn ang="0">
                  <a:pos x="38" y="197"/>
                </a:cxn>
                <a:cxn ang="0">
                  <a:pos x="51" y="165"/>
                </a:cxn>
                <a:cxn ang="0">
                  <a:pos x="68" y="136"/>
                </a:cxn>
                <a:cxn ang="0">
                  <a:pos x="89" y="111"/>
                </a:cxn>
                <a:cxn ang="0">
                  <a:pos x="114" y="88"/>
                </a:cxn>
                <a:cxn ang="0">
                  <a:pos x="144" y="64"/>
                </a:cxn>
                <a:cxn ang="0">
                  <a:pos x="181" y="41"/>
                </a:cxn>
                <a:cxn ang="0">
                  <a:pos x="219" y="22"/>
                </a:cxn>
                <a:cxn ang="0">
                  <a:pos x="253" y="7"/>
                </a:cxn>
                <a:cxn ang="0">
                  <a:pos x="255" y="0"/>
                </a:cxn>
                <a:cxn ang="0">
                  <a:pos x="221" y="5"/>
                </a:cxn>
                <a:cxn ang="0">
                  <a:pos x="181" y="19"/>
                </a:cxn>
                <a:cxn ang="0">
                  <a:pos x="142" y="39"/>
                </a:cxn>
              </a:cxnLst>
              <a:rect l="0" t="0" r="r" b="b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8" name="Freeform 632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/>
              <a:ahLst/>
              <a:cxnLst>
                <a:cxn ang="0">
                  <a:pos x="235" y="78"/>
                </a:cxn>
                <a:cxn ang="0">
                  <a:pos x="248" y="92"/>
                </a:cxn>
                <a:cxn ang="0">
                  <a:pos x="255" y="108"/>
                </a:cxn>
                <a:cxn ang="0">
                  <a:pos x="259" y="125"/>
                </a:cxn>
                <a:cxn ang="0">
                  <a:pos x="259" y="144"/>
                </a:cxn>
                <a:cxn ang="0">
                  <a:pos x="257" y="159"/>
                </a:cxn>
                <a:cxn ang="0">
                  <a:pos x="252" y="171"/>
                </a:cxn>
                <a:cxn ang="0">
                  <a:pos x="244" y="184"/>
                </a:cxn>
                <a:cxn ang="0">
                  <a:pos x="236" y="194"/>
                </a:cxn>
                <a:cxn ang="0">
                  <a:pos x="225" y="206"/>
                </a:cxn>
                <a:cxn ang="0">
                  <a:pos x="215" y="215"/>
                </a:cxn>
                <a:cxn ang="0">
                  <a:pos x="204" y="225"/>
                </a:cxn>
                <a:cxn ang="0">
                  <a:pos x="194" y="236"/>
                </a:cxn>
                <a:cxn ang="0">
                  <a:pos x="191" y="239"/>
                </a:cxn>
                <a:cxn ang="0">
                  <a:pos x="190" y="242"/>
                </a:cxn>
                <a:cxn ang="0">
                  <a:pos x="191" y="246"/>
                </a:cxn>
                <a:cxn ang="0">
                  <a:pos x="194" y="249"/>
                </a:cxn>
                <a:cxn ang="0">
                  <a:pos x="197" y="252"/>
                </a:cxn>
                <a:cxn ang="0">
                  <a:pos x="201" y="253"/>
                </a:cxn>
                <a:cxn ang="0">
                  <a:pos x="205" y="252"/>
                </a:cxn>
                <a:cxn ang="0">
                  <a:pos x="209" y="249"/>
                </a:cxn>
                <a:cxn ang="0">
                  <a:pos x="232" y="234"/>
                </a:cxn>
                <a:cxn ang="0">
                  <a:pos x="251" y="215"/>
                </a:cxn>
                <a:cxn ang="0">
                  <a:pos x="267" y="192"/>
                </a:cxn>
                <a:cxn ang="0">
                  <a:pos x="278" y="168"/>
                </a:cxn>
                <a:cxn ang="0">
                  <a:pos x="282" y="141"/>
                </a:cxn>
                <a:cxn ang="0">
                  <a:pos x="279" y="116"/>
                </a:cxn>
                <a:cxn ang="0">
                  <a:pos x="270" y="92"/>
                </a:cxn>
                <a:cxn ang="0">
                  <a:pos x="251" y="70"/>
                </a:cxn>
                <a:cxn ang="0">
                  <a:pos x="237" y="59"/>
                </a:cxn>
                <a:cxn ang="0">
                  <a:pos x="221" y="48"/>
                </a:cxn>
                <a:cxn ang="0">
                  <a:pos x="202" y="39"/>
                </a:cxn>
                <a:cxn ang="0">
                  <a:pos x="183" y="31"/>
                </a:cxn>
                <a:cxn ang="0">
                  <a:pos x="163" y="24"/>
                </a:cxn>
                <a:cxn ang="0">
                  <a:pos x="142" y="18"/>
                </a:cxn>
                <a:cxn ang="0">
                  <a:pos x="122" y="13"/>
                </a:cxn>
                <a:cxn ang="0">
                  <a:pos x="101" y="8"/>
                </a:cxn>
                <a:cxn ang="0">
                  <a:pos x="82" y="5"/>
                </a:cxn>
                <a:cxn ang="0">
                  <a:pos x="63" y="2"/>
                </a:cxn>
                <a:cxn ang="0">
                  <a:pos x="47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0" y="1"/>
                </a:cxn>
                <a:cxn ang="0">
                  <a:pos x="4" y="4"/>
                </a:cxn>
                <a:cxn ang="0">
                  <a:pos x="0" y="6"/>
                </a:cxn>
                <a:cxn ang="0">
                  <a:pos x="12" y="8"/>
                </a:cxn>
                <a:cxn ang="0">
                  <a:pos x="25" y="9"/>
                </a:cxn>
                <a:cxn ang="0">
                  <a:pos x="38" y="12"/>
                </a:cxn>
                <a:cxn ang="0">
                  <a:pos x="52" y="14"/>
                </a:cxn>
                <a:cxn ang="0">
                  <a:pos x="67" y="16"/>
                </a:cxn>
                <a:cxn ang="0">
                  <a:pos x="82" y="18"/>
                </a:cxn>
                <a:cxn ang="0">
                  <a:pos x="97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5"/>
                </a:cxn>
                <a:cxn ang="0">
                  <a:pos x="162" y="40"/>
                </a:cxn>
                <a:cxn ang="0">
                  <a:pos x="177" y="46"/>
                </a:cxn>
                <a:cxn ang="0">
                  <a:pos x="192" y="53"/>
                </a:cxn>
                <a:cxn ang="0">
                  <a:pos x="208" y="60"/>
                </a:cxn>
                <a:cxn ang="0">
                  <a:pos x="222" y="69"/>
                </a:cxn>
                <a:cxn ang="0">
                  <a:pos x="235" y="78"/>
                </a:cxn>
              </a:cxnLst>
              <a:rect l="0" t="0" r="r" b="b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49" name="Freeform 633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48"/>
                </a:cxn>
                <a:cxn ang="0">
                  <a:pos x="5" y="166"/>
                </a:cxn>
                <a:cxn ang="0">
                  <a:pos x="13" y="184"/>
                </a:cxn>
                <a:cxn ang="0">
                  <a:pos x="24" y="198"/>
                </a:cxn>
                <a:cxn ang="0">
                  <a:pos x="39" y="211"/>
                </a:cxn>
                <a:cxn ang="0">
                  <a:pos x="55" y="223"/>
                </a:cxn>
                <a:cxn ang="0">
                  <a:pos x="74" y="231"/>
                </a:cxn>
                <a:cxn ang="0">
                  <a:pos x="92" y="235"/>
                </a:cxn>
                <a:cxn ang="0">
                  <a:pos x="98" y="236"/>
                </a:cxn>
                <a:cxn ang="0">
                  <a:pos x="104" y="234"/>
                </a:cxn>
                <a:cxn ang="0">
                  <a:pos x="109" y="231"/>
                </a:cxn>
                <a:cxn ang="0">
                  <a:pos x="111" y="226"/>
                </a:cxn>
                <a:cxn ang="0">
                  <a:pos x="111" y="220"/>
                </a:cxn>
                <a:cxn ang="0">
                  <a:pos x="110" y="215"/>
                </a:cxn>
                <a:cxn ang="0">
                  <a:pos x="107" y="210"/>
                </a:cxn>
                <a:cxn ang="0">
                  <a:pos x="101" y="208"/>
                </a:cxn>
                <a:cxn ang="0">
                  <a:pos x="82" y="201"/>
                </a:cxn>
                <a:cxn ang="0">
                  <a:pos x="64" y="192"/>
                </a:cxn>
                <a:cxn ang="0">
                  <a:pos x="50" y="179"/>
                </a:cxn>
                <a:cxn ang="0">
                  <a:pos x="40" y="165"/>
                </a:cxn>
                <a:cxn ang="0">
                  <a:pos x="33" y="148"/>
                </a:cxn>
                <a:cxn ang="0">
                  <a:pos x="29" y="130"/>
                </a:cxn>
                <a:cxn ang="0">
                  <a:pos x="29" y="110"/>
                </a:cxn>
                <a:cxn ang="0">
                  <a:pos x="35" y="89"/>
                </a:cxn>
                <a:cxn ang="0">
                  <a:pos x="43" y="74"/>
                </a:cxn>
                <a:cxn ang="0">
                  <a:pos x="56" y="60"/>
                </a:cxn>
                <a:cxn ang="0">
                  <a:pos x="70" y="46"/>
                </a:cxn>
                <a:cxn ang="0">
                  <a:pos x="85" y="33"/>
                </a:cxn>
                <a:cxn ang="0">
                  <a:pos x="98" y="23"/>
                </a:cxn>
                <a:cxn ang="0">
                  <a:pos x="109" y="12"/>
                </a:cxn>
                <a:cxn ang="0">
                  <a:pos x="115" y="6"/>
                </a:cxn>
                <a:cxn ang="0">
                  <a:pos x="115" y="0"/>
                </a:cxn>
                <a:cxn ang="0">
                  <a:pos x="102" y="4"/>
                </a:cxn>
                <a:cxn ang="0">
                  <a:pos x="85" y="12"/>
                </a:cxn>
                <a:cxn ang="0">
                  <a:pos x="68" y="26"/>
                </a:cxn>
                <a:cxn ang="0">
                  <a:pos x="49" y="42"/>
                </a:cxn>
                <a:cxn ang="0">
                  <a:pos x="32" y="61"/>
                </a:cxn>
                <a:cxn ang="0">
                  <a:pos x="17" y="82"/>
                </a:cxn>
                <a:cxn ang="0">
                  <a:pos x="6" y="105"/>
                </a:cxn>
                <a:cxn ang="0">
                  <a:pos x="0" y="128"/>
                </a:cxn>
              </a:cxnLst>
              <a:rect l="0" t="0" r="r" b="b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50" name="Freeform 634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/>
              <a:ahLst/>
              <a:cxnLst>
                <a:cxn ang="0">
                  <a:pos x="208" y="124"/>
                </a:cxn>
                <a:cxn ang="0">
                  <a:pos x="220" y="144"/>
                </a:cxn>
                <a:cxn ang="0">
                  <a:pos x="226" y="164"/>
                </a:cxn>
                <a:cxn ang="0">
                  <a:pos x="222" y="187"/>
                </a:cxn>
                <a:cxn ang="0">
                  <a:pos x="208" y="209"/>
                </a:cxn>
                <a:cxn ang="0">
                  <a:pos x="188" y="229"/>
                </a:cxn>
                <a:cxn ang="0">
                  <a:pos x="166" y="246"/>
                </a:cxn>
                <a:cxn ang="0">
                  <a:pos x="142" y="264"/>
                </a:cxn>
                <a:cxn ang="0">
                  <a:pos x="128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2" y="306"/>
                </a:cxn>
                <a:cxn ang="0">
                  <a:pos x="131" y="310"/>
                </a:cxn>
                <a:cxn ang="0">
                  <a:pos x="139" y="309"/>
                </a:cxn>
                <a:cxn ang="0">
                  <a:pos x="154" y="292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0" y="219"/>
                </a:cxn>
                <a:cxn ang="0">
                  <a:pos x="244" y="186"/>
                </a:cxn>
                <a:cxn ang="0">
                  <a:pos x="243" y="152"/>
                </a:cxn>
                <a:cxn ang="0">
                  <a:pos x="228" y="119"/>
                </a:cxn>
                <a:cxn ang="0">
                  <a:pos x="203" y="93"/>
                </a:cxn>
                <a:cxn ang="0">
                  <a:pos x="176" y="76"/>
                </a:cxn>
                <a:cxn ang="0">
                  <a:pos x="151" y="61"/>
                </a:cxn>
                <a:cxn ang="0">
                  <a:pos x="122" y="46"/>
                </a:cxn>
                <a:cxn ang="0">
                  <a:pos x="93" y="31"/>
                </a:cxn>
                <a:cxn ang="0">
                  <a:pos x="66" y="18"/>
                </a:cxn>
                <a:cxn ang="0">
                  <a:pos x="40" y="8"/>
                </a:cxn>
                <a:cxn ang="0">
                  <a:pos x="20" y="1"/>
                </a:cxn>
                <a:cxn ang="0">
                  <a:pos x="5" y="0"/>
                </a:cxn>
                <a:cxn ang="0">
                  <a:pos x="11" y="8"/>
                </a:cxn>
                <a:cxn ang="0">
                  <a:pos x="36" y="20"/>
                </a:cxn>
                <a:cxn ang="0">
                  <a:pos x="60" y="31"/>
                </a:cxn>
                <a:cxn ang="0">
                  <a:pos x="86" y="44"/>
                </a:cxn>
                <a:cxn ang="0">
                  <a:pos x="113" y="57"/>
                </a:cxn>
                <a:cxn ang="0">
                  <a:pos x="139" y="71"/>
                </a:cxn>
                <a:cxn ang="0">
                  <a:pos x="165" y="88"/>
                </a:cxn>
                <a:cxn ang="0">
                  <a:pos x="188" y="106"/>
                </a:cxn>
              </a:cxnLst>
              <a:rect l="0" t="0" r="r" b="b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451" name="Freeform 635"/>
            <p:cNvSpPr>
              <a:spLocks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44"/>
                </a:cxn>
                <a:cxn ang="0">
                  <a:pos x="11" y="144"/>
                </a:cxn>
                <a:cxn ang="0">
                  <a:pos x="11" y="118"/>
                </a:cxn>
                <a:cxn ang="0">
                  <a:pos x="23" y="114"/>
                </a:cxn>
                <a:cxn ang="0">
                  <a:pos x="20" y="88"/>
                </a:cxn>
                <a:cxn ang="0">
                  <a:pos x="30" y="84"/>
                </a:cxn>
                <a:cxn ang="0">
                  <a:pos x="30" y="58"/>
                </a:cxn>
                <a:cxn ang="0">
                  <a:pos x="39" y="54"/>
                </a:cxn>
                <a:cxn ang="0">
                  <a:pos x="39" y="28"/>
                </a:cxn>
                <a:cxn ang="0">
                  <a:pos x="48" y="28"/>
                </a:cxn>
                <a:cxn ang="0">
                  <a:pos x="56" y="0"/>
                </a:cxn>
                <a:cxn ang="0">
                  <a:pos x="80" y="0"/>
                </a:cxn>
                <a:cxn ang="0">
                  <a:pos x="81" y="25"/>
                </a:cxn>
                <a:cxn ang="0">
                  <a:pos x="92" y="24"/>
                </a:cxn>
                <a:cxn ang="0">
                  <a:pos x="93" y="49"/>
                </a:cxn>
                <a:cxn ang="0">
                  <a:pos x="102" y="54"/>
                </a:cxn>
                <a:cxn ang="0">
                  <a:pos x="99" y="81"/>
                </a:cxn>
                <a:cxn ang="0">
                  <a:pos x="114" y="82"/>
                </a:cxn>
                <a:cxn ang="0">
                  <a:pos x="107" y="81"/>
                </a:cxn>
                <a:cxn ang="0">
                  <a:pos x="108" y="114"/>
                </a:cxn>
                <a:cxn ang="0">
                  <a:pos x="117" y="117"/>
                </a:cxn>
                <a:cxn ang="0">
                  <a:pos x="122" y="142"/>
                </a:cxn>
                <a:cxn ang="0">
                  <a:pos x="125" y="175"/>
                </a:cxn>
                <a:cxn ang="0">
                  <a:pos x="0" y="175"/>
                </a:cxn>
              </a:cxnLst>
              <a:rect l="0" t="0" r="r" b="b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452" name="Group 636"/>
          <p:cNvGrpSpPr>
            <a:grpSpLocks/>
          </p:cNvGrpSpPr>
          <p:nvPr/>
        </p:nvGrpSpPr>
        <p:grpSpPr bwMode="auto">
          <a:xfrm>
            <a:off x="5329238" y="1181100"/>
            <a:ext cx="1057275" cy="957263"/>
            <a:chOff x="-153" y="1680"/>
            <a:chExt cx="666" cy="603"/>
          </a:xfrm>
        </p:grpSpPr>
        <p:grpSp>
          <p:nvGrpSpPr>
            <p:cNvPr id="35453" name="Group 637"/>
            <p:cNvGrpSpPr>
              <a:grpSpLocks/>
            </p:cNvGrpSpPr>
            <p:nvPr/>
          </p:nvGrpSpPr>
          <p:grpSpPr bwMode="auto">
            <a:xfrm>
              <a:off x="0" y="1680"/>
              <a:ext cx="513" cy="522"/>
              <a:chOff x="4180" y="744"/>
              <a:chExt cx="513" cy="522"/>
            </a:xfrm>
          </p:grpSpPr>
          <p:sp>
            <p:nvSpPr>
              <p:cNvPr id="35454" name="Rectangle 638"/>
              <p:cNvSpPr>
                <a:spLocks noChangeArrowheads="1"/>
              </p:cNvSpPr>
              <p:nvPr/>
            </p:nvSpPr>
            <p:spPr bwMode="auto">
              <a:xfrm>
                <a:off x="4242" y="747"/>
                <a:ext cx="426" cy="48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55" name="Rectangle 639"/>
              <p:cNvSpPr>
                <a:spLocks noChangeArrowheads="1"/>
              </p:cNvSpPr>
              <p:nvPr/>
            </p:nvSpPr>
            <p:spPr bwMode="auto">
              <a:xfrm>
                <a:off x="4221" y="762"/>
                <a:ext cx="435" cy="50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56" name="Rectangle 640"/>
              <p:cNvSpPr>
                <a:spLocks noChangeArrowheads="1"/>
              </p:cNvSpPr>
              <p:nvPr/>
            </p:nvSpPr>
            <p:spPr bwMode="auto">
              <a:xfrm>
                <a:off x="4224" y="873"/>
                <a:ext cx="426" cy="10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57" name="Text Box 641"/>
              <p:cNvSpPr txBox="1">
                <a:spLocks noChangeArrowheads="1"/>
              </p:cNvSpPr>
              <p:nvPr/>
            </p:nvSpPr>
            <p:spPr bwMode="auto">
              <a:xfrm>
                <a:off x="4180" y="744"/>
                <a:ext cx="513" cy="5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it-IT" sz="800" b="0"/>
                  <a:t>Applicazione</a:t>
                </a:r>
              </a:p>
              <a:p>
                <a:endParaRPr lang="en-US" altLang="it-IT" sz="400" b="0"/>
              </a:p>
              <a:p>
                <a:r>
                  <a:rPr lang="en-US" altLang="it-IT" sz="900" b="0">
                    <a:solidFill>
                      <a:schemeClr val="bg1"/>
                    </a:solidFill>
                  </a:rPr>
                  <a:t>trasporto</a:t>
                </a:r>
                <a:endParaRPr lang="en-US" altLang="it-IT" sz="900" b="0"/>
              </a:p>
              <a:p>
                <a:r>
                  <a:rPr lang="en-US" altLang="it-IT" sz="900" b="0"/>
                  <a:t>rete</a:t>
                </a:r>
              </a:p>
              <a:p>
                <a:r>
                  <a:rPr lang="en-US" altLang="it-IT" sz="800" b="0"/>
                  <a:t>collegamento</a:t>
                </a:r>
                <a:endParaRPr lang="en-US" altLang="it-IT" sz="900" b="0"/>
              </a:p>
              <a:p>
                <a:r>
                  <a:rPr lang="en-US" altLang="it-IT" sz="900" b="0"/>
                  <a:t>fisico</a:t>
                </a:r>
                <a:endParaRPr lang="en-US" altLang="it-IT" sz="800" b="0">
                  <a:latin typeface="Times New Roman" pitchFamily="18" charset="0"/>
                </a:endParaRPr>
              </a:p>
            </p:txBody>
          </p:sp>
          <p:sp>
            <p:nvSpPr>
              <p:cNvPr id="35458" name="Line 642"/>
              <p:cNvSpPr>
                <a:spLocks noChangeShapeType="1"/>
              </p:cNvSpPr>
              <p:nvPr/>
            </p:nvSpPr>
            <p:spPr bwMode="auto">
              <a:xfrm>
                <a:off x="4221" y="978"/>
                <a:ext cx="435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59" name="Line 643"/>
              <p:cNvSpPr>
                <a:spLocks noChangeShapeType="1"/>
              </p:cNvSpPr>
              <p:nvPr/>
            </p:nvSpPr>
            <p:spPr bwMode="auto">
              <a:xfrm>
                <a:off x="4227" y="1065"/>
                <a:ext cx="435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60" name="Line 644"/>
              <p:cNvSpPr>
                <a:spLocks noChangeShapeType="1"/>
              </p:cNvSpPr>
              <p:nvPr/>
            </p:nvSpPr>
            <p:spPr bwMode="auto">
              <a:xfrm>
                <a:off x="4227" y="1152"/>
                <a:ext cx="435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461" name="Freeform 645"/>
            <p:cNvSpPr>
              <a:spLocks/>
            </p:cNvSpPr>
            <p:nvPr/>
          </p:nvSpPr>
          <p:spPr bwMode="auto">
            <a:xfrm>
              <a:off x="-153" y="1689"/>
              <a:ext cx="192" cy="594"/>
            </a:xfrm>
            <a:custGeom>
              <a:avLst/>
              <a:gdLst/>
              <a:ahLst/>
              <a:cxnLst>
                <a:cxn ang="0">
                  <a:pos x="0" y="594"/>
                </a:cxn>
                <a:cxn ang="0">
                  <a:pos x="192" y="0"/>
                </a:cxn>
                <a:cxn ang="0">
                  <a:pos x="192" y="515"/>
                </a:cxn>
                <a:cxn ang="0">
                  <a:pos x="0" y="594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0" scaled="1"/>
            </a:gradFill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462" name="Group 646"/>
          <p:cNvGrpSpPr>
            <a:grpSpLocks/>
          </p:cNvGrpSpPr>
          <p:nvPr/>
        </p:nvGrpSpPr>
        <p:grpSpPr bwMode="auto">
          <a:xfrm>
            <a:off x="7894638" y="4087813"/>
            <a:ext cx="1057275" cy="957262"/>
            <a:chOff x="-153" y="1680"/>
            <a:chExt cx="666" cy="603"/>
          </a:xfrm>
        </p:grpSpPr>
        <p:grpSp>
          <p:nvGrpSpPr>
            <p:cNvPr id="35463" name="Group 647"/>
            <p:cNvGrpSpPr>
              <a:grpSpLocks/>
            </p:cNvGrpSpPr>
            <p:nvPr/>
          </p:nvGrpSpPr>
          <p:grpSpPr bwMode="auto">
            <a:xfrm>
              <a:off x="0" y="1680"/>
              <a:ext cx="513" cy="522"/>
              <a:chOff x="4180" y="744"/>
              <a:chExt cx="513" cy="522"/>
            </a:xfrm>
          </p:grpSpPr>
          <p:sp>
            <p:nvSpPr>
              <p:cNvPr id="35464" name="Rectangle 648"/>
              <p:cNvSpPr>
                <a:spLocks noChangeArrowheads="1"/>
              </p:cNvSpPr>
              <p:nvPr/>
            </p:nvSpPr>
            <p:spPr bwMode="auto">
              <a:xfrm>
                <a:off x="4242" y="747"/>
                <a:ext cx="426" cy="48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65" name="Rectangle 649"/>
              <p:cNvSpPr>
                <a:spLocks noChangeArrowheads="1"/>
              </p:cNvSpPr>
              <p:nvPr/>
            </p:nvSpPr>
            <p:spPr bwMode="auto">
              <a:xfrm>
                <a:off x="4221" y="762"/>
                <a:ext cx="435" cy="50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66" name="Rectangle 650"/>
              <p:cNvSpPr>
                <a:spLocks noChangeArrowheads="1"/>
              </p:cNvSpPr>
              <p:nvPr/>
            </p:nvSpPr>
            <p:spPr bwMode="auto">
              <a:xfrm>
                <a:off x="4224" y="873"/>
                <a:ext cx="426" cy="10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67" name="Text Box 651"/>
              <p:cNvSpPr txBox="1">
                <a:spLocks noChangeArrowheads="1"/>
              </p:cNvSpPr>
              <p:nvPr/>
            </p:nvSpPr>
            <p:spPr bwMode="auto">
              <a:xfrm>
                <a:off x="4180" y="744"/>
                <a:ext cx="513" cy="5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it-IT" sz="800" b="0"/>
                  <a:t>Applicazione</a:t>
                </a:r>
              </a:p>
              <a:p>
                <a:endParaRPr lang="en-US" altLang="it-IT" sz="400" b="0"/>
              </a:p>
              <a:p>
                <a:r>
                  <a:rPr lang="en-US" altLang="it-IT" sz="900" b="0">
                    <a:solidFill>
                      <a:schemeClr val="bg1"/>
                    </a:solidFill>
                  </a:rPr>
                  <a:t>trasporto</a:t>
                </a:r>
                <a:endParaRPr lang="en-US" altLang="it-IT" sz="900" b="0"/>
              </a:p>
              <a:p>
                <a:r>
                  <a:rPr lang="en-US" altLang="it-IT" sz="900" b="0"/>
                  <a:t>rete</a:t>
                </a:r>
              </a:p>
              <a:p>
                <a:r>
                  <a:rPr lang="en-US" altLang="it-IT" sz="800" b="0"/>
                  <a:t>collegamento</a:t>
                </a:r>
                <a:endParaRPr lang="en-US" altLang="it-IT" sz="900" b="0"/>
              </a:p>
              <a:p>
                <a:r>
                  <a:rPr lang="en-US" altLang="it-IT" sz="900" b="0"/>
                  <a:t>fisico</a:t>
                </a:r>
              </a:p>
            </p:txBody>
          </p:sp>
          <p:sp>
            <p:nvSpPr>
              <p:cNvPr id="35468" name="Line 652"/>
              <p:cNvSpPr>
                <a:spLocks noChangeShapeType="1"/>
              </p:cNvSpPr>
              <p:nvPr/>
            </p:nvSpPr>
            <p:spPr bwMode="auto">
              <a:xfrm>
                <a:off x="4221" y="978"/>
                <a:ext cx="435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69" name="Line 653"/>
              <p:cNvSpPr>
                <a:spLocks noChangeShapeType="1"/>
              </p:cNvSpPr>
              <p:nvPr/>
            </p:nvSpPr>
            <p:spPr bwMode="auto">
              <a:xfrm>
                <a:off x="4227" y="1065"/>
                <a:ext cx="435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470" name="Line 654"/>
              <p:cNvSpPr>
                <a:spLocks noChangeShapeType="1"/>
              </p:cNvSpPr>
              <p:nvPr/>
            </p:nvSpPr>
            <p:spPr bwMode="auto">
              <a:xfrm>
                <a:off x="4227" y="1152"/>
                <a:ext cx="435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471" name="Freeform 655"/>
            <p:cNvSpPr>
              <a:spLocks/>
            </p:cNvSpPr>
            <p:nvPr/>
          </p:nvSpPr>
          <p:spPr bwMode="auto">
            <a:xfrm>
              <a:off x="-153" y="1689"/>
              <a:ext cx="192" cy="594"/>
            </a:xfrm>
            <a:custGeom>
              <a:avLst/>
              <a:gdLst/>
              <a:ahLst/>
              <a:cxnLst>
                <a:cxn ang="0">
                  <a:pos x="0" y="594"/>
                </a:cxn>
                <a:cxn ang="0">
                  <a:pos x="192" y="0"/>
                </a:cxn>
                <a:cxn ang="0">
                  <a:pos x="192" y="515"/>
                </a:cxn>
                <a:cxn ang="0">
                  <a:pos x="0" y="594"/>
                </a:cxn>
              </a:cxnLst>
              <a:rect l="0" t="0" r="r" b="b"/>
              <a:pathLst>
                <a:path w="192" h="594">
                  <a:moveTo>
                    <a:pt x="0" y="594"/>
                  </a:moveTo>
                  <a:lnTo>
                    <a:pt x="192" y="0"/>
                  </a:lnTo>
                  <a:lnTo>
                    <a:pt x="192" y="515"/>
                  </a:lnTo>
                  <a:lnTo>
                    <a:pt x="0" y="594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0" scaled="1"/>
            </a:gradFill>
            <a:ln w="952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472" name="Group 656"/>
          <p:cNvGrpSpPr>
            <a:grpSpLocks/>
          </p:cNvGrpSpPr>
          <p:nvPr/>
        </p:nvGrpSpPr>
        <p:grpSpPr bwMode="auto">
          <a:xfrm rot="2937887">
            <a:off x="5259387" y="2624138"/>
            <a:ext cx="3781425" cy="647700"/>
            <a:chOff x="2885" y="3556"/>
            <a:chExt cx="2382" cy="408"/>
          </a:xfrm>
        </p:grpSpPr>
        <p:sp>
          <p:nvSpPr>
            <p:cNvPr id="35473" name="Rectangle 657"/>
            <p:cNvSpPr>
              <a:spLocks noChangeArrowheads="1"/>
            </p:cNvSpPr>
            <p:nvPr/>
          </p:nvSpPr>
          <p:spPr bwMode="auto">
            <a:xfrm>
              <a:off x="3116" y="3607"/>
              <a:ext cx="1920" cy="17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74" name="Text Box 658"/>
            <p:cNvSpPr txBox="1">
              <a:spLocks noChangeArrowheads="1"/>
            </p:cNvSpPr>
            <p:nvPr/>
          </p:nvSpPr>
          <p:spPr bwMode="auto">
            <a:xfrm>
              <a:off x="3219" y="3598"/>
              <a:ext cx="176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>
                  <a:solidFill>
                    <a:schemeClr val="bg1"/>
                  </a:solidFill>
                </a:rPr>
                <a:t>Trasporto logico end to end</a:t>
              </a:r>
            </a:p>
            <a:p>
              <a:endParaRPr lang="en-US" altLang="it-IT" b="0"/>
            </a:p>
          </p:txBody>
        </p:sp>
        <p:sp>
          <p:nvSpPr>
            <p:cNvPr id="35475" name="Freeform 659"/>
            <p:cNvSpPr>
              <a:spLocks/>
            </p:cNvSpPr>
            <p:nvPr/>
          </p:nvSpPr>
          <p:spPr bwMode="auto">
            <a:xfrm>
              <a:off x="2885" y="3556"/>
              <a:ext cx="282" cy="264"/>
            </a:xfrm>
            <a:custGeom>
              <a:avLst/>
              <a:gdLst/>
              <a:ahLst/>
              <a:cxnLst>
                <a:cxn ang="0">
                  <a:pos x="282" y="0"/>
                </a:cxn>
                <a:cxn ang="0">
                  <a:pos x="282" y="264"/>
                </a:cxn>
                <a:cxn ang="0">
                  <a:pos x="0" y="129"/>
                </a:cxn>
                <a:cxn ang="0">
                  <a:pos x="282" y="0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76" name="Freeform 660"/>
            <p:cNvSpPr>
              <a:spLocks/>
            </p:cNvSpPr>
            <p:nvPr/>
          </p:nvSpPr>
          <p:spPr bwMode="auto">
            <a:xfrm flipH="1">
              <a:off x="4985" y="3566"/>
              <a:ext cx="282" cy="264"/>
            </a:xfrm>
            <a:custGeom>
              <a:avLst/>
              <a:gdLst/>
              <a:ahLst/>
              <a:cxnLst>
                <a:cxn ang="0">
                  <a:pos x="282" y="0"/>
                </a:cxn>
                <a:cxn ang="0">
                  <a:pos x="282" y="264"/>
                </a:cxn>
                <a:cxn ang="0">
                  <a:pos x="0" y="129"/>
                </a:cxn>
                <a:cxn ang="0">
                  <a:pos x="282" y="0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5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CD44D95-188D-40E8-BC25-CB556D32F2C3}" type="slidenum">
              <a:rPr lang="en-US" altLang="it-IT"/>
              <a:pPr/>
              <a:t>40</a:t>
            </a:fld>
            <a:endParaRPr lang="en-US" altLang="it-IT"/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rdt3.0 in azione</a:t>
            </a:r>
            <a:endParaRPr lang="en-US" altLang="it-IT"/>
          </a:p>
        </p:txBody>
      </p:sp>
      <p:pic>
        <p:nvPicPr>
          <p:cNvPr id="299011" name="Picture 3" descr="rdt30_example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85900"/>
            <a:ext cx="8428038" cy="4389438"/>
          </a:xfrm>
          <a:prstGeom prst="rect">
            <a:avLst/>
          </a:prstGeom>
          <a:noFill/>
        </p:spPr>
      </p:pic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889000" y="151288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Mittente</a:t>
            </a: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2465388" y="151288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Ricevente</a:t>
            </a:r>
          </a:p>
        </p:txBody>
      </p:sp>
      <p:sp>
        <p:nvSpPr>
          <p:cNvPr id="299014" name="Rectangle 6"/>
          <p:cNvSpPr>
            <a:spLocks noChangeArrowheads="1"/>
          </p:cNvSpPr>
          <p:nvPr/>
        </p:nvSpPr>
        <p:spPr bwMode="auto">
          <a:xfrm>
            <a:off x="5905500" y="139223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Mittente</a:t>
            </a:r>
          </a:p>
        </p:txBody>
      </p:sp>
      <p:sp>
        <p:nvSpPr>
          <p:cNvPr id="299015" name="Rectangle 7"/>
          <p:cNvSpPr>
            <a:spLocks noChangeArrowheads="1"/>
          </p:cNvSpPr>
          <p:nvPr/>
        </p:nvSpPr>
        <p:spPr bwMode="auto">
          <a:xfrm>
            <a:off x="7380288" y="139223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Ricevente</a:t>
            </a:r>
          </a:p>
        </p:txBody>
      </p:sp>
      <p:sp>
        <p:nvSpPr>
          <p:cNvPr id="299016" name="Rectangle 8"/>
          <p:cNvSpPr>
            <a:spLocks noChangeArrowheads="1"/>
          </p:cNvSpPr>
          <p:nvPr/>
        </p:nvSpPr>
        <p:spPr bwMode="auto">
          <a:xfrm>
            <a:off x="965200" y="4764088"/>
            <a:ext cx="3009900" cy="403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a) Operazioni senza perdite</a:t>
            </a:r>
          </a:p>
        </p:txBody>
      </p:sp>
      <p:sp>
        <p:nvSpPr>
          <p:cNvPr id="299017" name="Rectangle 9"/>
          <p:cNvSpPr>
            <a:spLocks noChangeArrowheads="1"/>
          </p:cNvSpPr>
          <p:nvPr/>
        </p:nvSpPr>
        <p:spPr bwMode="auto">
          <a:xfrm>
            <a:off x="5524500" y="5564188"/>
            <a:ext cx="3009900" cy="403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b) Perdita di pacchetto</a:t>
            </a:r>
          </a:p>
        </p:txBody>
      </p:sp>
      <p:sp>
        <p:nvSpPr>
          <p:cNvPr id="299018" name="Rectangle 10"/>
          <p:cNvSpPr>
            <a:spLocks noChangeArrowheads="1"/>
          </p:cNvSpPr>
          <p:nvPr/>
        </p:nvSpPr>
        <p:spPr bwMode="auto">
          <a:xfrm>
            <a:off x="7162800" y="280193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>
                <a:solidFill>
                  <a:srgbClr val="FF0000"/>
                </a:solidFill>
              </a:rPr>
              <a:t>(perdita)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3E153ECF-60DA-4812-BB7F-1CC73B7AE104}" type="slidenum">
              <a:rPr lang="en-US" altLang="it-IT"/>
              <a:pPr/>
              <a:t>41</a:t>
            </a:fld>
            <a:endParaRPr lang="en-US" altLang="it-IT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rdt3.0 in azione</a:t>
            </a:r>
            <a:endParaRPr lang="en-US" altLang="it-IT"/>
          </a:p>
        </p:txBody>
      </p:sp>
      <p:pic>
        <p:nvPicPr>
          <p:cNvPr id="300035" name="Picture 3" descr="rdt30_examples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524000"/>
            <a:ext cx="8218488" cy="4254500"/>
          </a:xfrm>
          <a:prstGeom prst="rect">
            <a:avLst/>
          </a:prstGeom>
          <a:noFill/>
        </p:spPr>
      </p:pic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939800" y="5475288"/>
            <a:ext cx="3009900" cy="403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c) Perdita di ACK</a:t>
            </a: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5130800" y="5475288"/>
            <a:ext cx="3009900" cy="403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 dirty="0"/>
              <a:t>d) Timeout </a:t>
            </a:r>
            <a:r>
              <a:rPr lang="it-IT" b="0" dirty="0" smtClean="0"/>
              <a:t>prematuro </a:t>
            </a:r>
          </a:p>
          <a:p>
            <a:r>
              <a:rPr lang="it-IT" b="0" dirty="0" smtClean="0"/>
              <a:t>            (o pacchetto ritardato)</a:t>
            </a:r>
            <a:endParaRPr lang="it-IT" b="0" dirty="0"/>
          </a:p>
        </p:txBody>
      </p:sp>
      <p:sp>
        <p:nvSpPr>
          <p:cNvPr id="300038" name="Rectangle 6"/>
          <p:cNvSpPr>
            <a:spLocks noChangeArrowheads="1"/>
          </p:cNvSpPr>
          <p:nvPr/>
        </p:nvSpPr>
        <p:spPr bwMode="auto">
          <a:xfrm>
            <a:off x="1295400" y="139858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Mittente</a:t>
            </a:r>
          </a:p>
        </p:txBody>
      </p:sp>
      <p:sp>
        <p:nvSpPr>
          <p:cNvPr id="300039" name="Rectangle 7"/>
          <p:cNvSpPr>
            <a:spLocks noChangeArrowheads="1"/>
          </p:cNvSpPr>
          <p:nvPr/>
        </p:nvSpPr>
        <p:spPr bwMode="auto">
          <a:xfrm>
            <a:off x="2770188" y="139858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Ricevente</a:t>
            </a:r>
          </a:p>
        </p:txBody>
      </p:sp>
      <p:sp>
        <p:nvSpPr>
          <p:cNvPr id="300040" name="Rectangle 8"/>
          <p:cNvSpPr>
            <a:spLocks noChangeArrowheads="1"/>
          </p:cNvSpPr>
          <p:nvPr/>
        </p:nvSpPr>
        <p:spPr bwMode="auto">
          <a:xfrm>
            <a:off x="5600700" y="141763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Mittente</a:t>
            </a:r>
          </a:p>
        </p:txBody>
      </p:sp>
      <p:sp>
        <p:nvSpPr>
          <p:cNvPr id="300041" name="Rectangle 9"/>
          <p:cNvSpPr>
            <a:spLocks noChangeArrowheads="1"/>
          </p:cNvSpPr>
          <p:nvPr/>
        </p:nvSpPr>
        <p:spPr bwMode="auto">
          <a:xfrm>
            <a:off x="7050088" y="141763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b="0"/>
              <a:t>Ricevente</a:t>
            </a:r>
          </a:p>
        </p:txBody>
      </p:sp>
      <p:sp>
        <p:nvSpPr>
          <p:cNvPr id="300042" name="Rectangle 10"/>
          <p:cNvSpPr>
            <a:spLocks noChangeArrowheads="1"/>
          </p:cNvSpPr>
          <p:nvPr/>
        </p:nvSpPr>
        <p:spPr bwMode="auto">
          <a:xfrm>
            <a:off x="1663700" y="3119438"/>
            <a:ext cx="83820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sz="1200" b="0">
                <a:solidFill>
                  <a:srgbClr val="FF0000"/>
                </a:solidFill>
              </a:rPr>
              <a:t>(perdita)</a:t>
            </a:r>
            <a:r>
              <a:rPr lang="it-IT" sz="1200">
                <a:solidFill>
                  <a:srgbClr val="FF0000"/>
                </a:solidFill>
              </a:rPr>
              <a:t> 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5766940-2992-4D29-AC54-08C9DD2EDD43}" type="slidenum">
              <a:rPr lang="en-US" altLang="it-IT"/>
              <a:pPr/>
              <a:t>42</a:t>
            </a:fld>
            <a:endParaRPr lang="en-US" altLang="it-IT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Prestazioni di rdt3.0</a:t>
            </a:r>
            <a:endParaRPr lang="en-US" altLang="it-IT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1524000"/>
            <a:ext cx="8474075" cy="99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rdt3.0 funziona, ma le prestazioni non sono apprezzabili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esempio: collegamento da 1 Gbps, ritardo di propagazione 15 ms, pacchetti da 1 KB: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endParaRPr lang="it-IT" sz="2000"/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284163" y="2881313"/>
            <a:ext cx="35718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2000" b="0"/>
              <a:t>T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481013" y="3028950"/>
            <a:ext cx="109855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it-IT" sz="1800" b="0"/>
              <a:t>trasm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62" name="Text Box 6"/>
          <p:cNvSpPr txBox="1">
            <a:spLocks noChangeArrowheads="1"/>
          </p:cNvSpPr>
          <p:nvPr/>
        </p:nvSpPr>
        <p:spPr bwMode="auto">
          <a:xfrm>
            <a:off x="1138238" y="2900363"/>
            <a:ext cx="31432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2000" b="0"/>
              <a:t>=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63" name="Text Box 7"/>
          <p:cNvSpPr txBox="1">
            <a:spLocks noChangeArrowheads="1"/>
          </p:cNvSpPr>
          <p:nvPr/>
        </p:nvSpPr>
        <p:spPr bwMode="auto">
          <a:xfrm>
            <a:off x="5745163" y="2746375"/>
            <a:ext cx="13589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8 kb/pacc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64" name="Text Box 8"/>
          <p:cNvSpPr txBox="1">
            <a:spLocks noChangeArrowheads="1"/>
          </p:cNvSpPr>
          <p:nvPr/>
        </p:nvSpPr>
        <p:spPr bwMode="auto">
          <a:xfrm>
            <a:off x="5803900" y="3121025"/>
            <a:ext cx="13049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10</a:t>
            </a:r>
            <a:r>
              <a:rPr lang="en-US" altLang="it-IT" sz="2000" b="0" baseline="30000"/>
              <a:t>9</a:t>
            </a:r>
            <a:r>
              <a:rPr lang="en-US" altLang="it-IT" sz="2000" b="0"/>
              <a:t> b/sec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65" name="Text Box 9"/>
          <p:cNvSpPr txBox="1">
            <a:spLocks noChangeArrowheads="1"/>
          </p:cNvSpPr>
          <p:nvPr/>
        </p:nvSpPr>
        <p:spPr bwMode="auto">
          <a:xfrm>
            <a:off x="7072313" y="2959100"/>
            <a:ext cx="1668462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= 8 microsec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66" name="Line 10"/>
          <p:cNvSpPr>
            <a:spLocks noChangeShapeType="1"/>
          </p:cNvSpPr>
          <p:nvPr/>
        </p:nvSpPr>
        <p:spPr bwMode="auto">
          <a:xfrm>
            <a:off x="5835650" y="3141663"/>
            <a:ext cx="1206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67" name="Rectangle 11"/>
          <p:cNvSpPr>
            <a:spLocks noChangeArrowheads="1"/>
          </p:cNvSpPr>
          <p:nvPr/>
        </p:nvSpPr>
        <p:spPr bwMode="auto">
          <a:xfrm>
            <a:off x="496888" y="4608513"/>
            <a:ext cx="8372475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sz="2000" b="0" dirty="0" err="1"/>
              <a:t>U</a:t>
            </a:r>
            <a:r>
              <a:rPr lang="it-IT" sz="2000" b="0" baseline="-25000" dirty="0" err="1"/>
              <a:t>mitt</a:t>
            </a:r>
            <a:r>
              <a:rPr lang="it-IT" sz="2000" b="0" baseline="-25000" dirty="0"/>
              <a:t> </a:t>
            </a:r>
            <a:r>
              <a:rPr lang="it-IT" sz="2000" b="0" dirty="0"/>
              <a:t>: </a:t>
            </a:r>
            <a:r>
              <a:rPr lang="it-IT" sz="2000" b="0" dirty="0">
                <a:solidFill>
                  <a:srgbClr val="FF0000"/>
                </a:solidFill>
              </a:rPr>
              <a:t>utilizzo</a:t>
            </a:r>
            <a:r>
              <a:rPr lang="it-IT" sz="2000" b="0" dirty="0"/>
              <a:t> è la frazione di tempo in cui il mittente è occupato nell’invio di bit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sz="2000" b="0" dirty="0"/>
              <a:t>Un pacchetto da 1 KB ogni 30 </a:t>
            </a:r>
            <a:r>
              <a:rPr lang="it-IT" sz="2000" b="0" dirty="0" err="1"/>
              <a:t>msec</a:t>
            </a:r>
            <a:r>
              <a:rPr lang="it-IT" sz="2000" b="0" dirty="0"/>
              <a:t> -&gt; </a:t>
            </a:r>
            <a:r>
              <a:rPr lang="it-IT" sz="2000" b="0" dirty="0" err="1"/>
              <a:t>throughput</a:t>
            </a:r>
            <a:r>
              <a:rPr lang="it-IT" sz="2000" b="0" dirty="0"/>
              <a:t> di 33 </a:t>
            </a:r>
            <a:r>
              <a:rPr lang="it-IT" sz="2000" b="0" dirty="0" err="1"/>
              <a:t>kB</a:t>
            </a:r>
            <a:r>
              <a:rPr lang="it-IT" sz="2000" b="0" dirty="0"/>
              <a:t>/sec in un collegamento da 1 </a:t>
            </a:r>
            <a:r>
              <a:rPr lang="it-IT" sz="2000" b="0" dirty="0" err="1"/>
              <a:t>Gbps</a:t>
            </a:r>
            <a:endParaRPr lang="it-IT" sz="2000" b="0" dirty="0"/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sz="2000" b="0" dirty="0"/>
              <a:t>Il protocollo di rete limita l’uso delle risorse fisiche!</a:t>
            </a:r>
          </a:p>
        </p:txBody>
      </p:sp>
      <p:sp>
        <p:nvSpPr>
          <p:cNvPr id="301073" name="Rectangle 17"/>
          <p:cNvSpPr>
            <a:spLocks noChangeArrowheads="1"/>
          </p:cNvSpPr>
          <p:nvPr/>
        </p:nvSpPr>
        <p:spPr bwMode="auto">
          <a:xfrm>
            <a:off x="1331913" y="4513263"/>
            <a:ext cx="60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9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1074" name="Rectangle 18"/>
          <p:cNvSpPr>
            <a:spLocks noChangeArrowheads="1"/>
          </p:cNvSpPr>
          <p:nvPr/>
        </p:nvSpPr>
        <p:spPr bwMode="auto">
          <a:xfrm>
            <a:off x="1612900" y="3786188"/>
            <a:ext cx="1968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U</a:t>
            </a:r>
            <a:endParaRPr lang="it-IT" b="0"/>
          </a:p>
        </p:txBody>
      </p:sp>
      <p:sp>
        <p:nvSpPr>
          <p:cNvPr id="301076" name="Rectangle 20"/>
          <p:cNvSpPr>
            <a:spLocks noChangeArrowheads="1"/>
          </p:cNvSpPr>
          <p:nvPr/>
        </p:nvSpPr>
        <p:spPr bwMode="auto">
          <a:xfrm>
            <a:off x="1811338" y="4000500"/>
            <a:ext cx="4318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mitt</a:t>
            </a:r>
            <a:endParaRPr lang="it-IT" b="0"/>
          </a:p>
        </p:txBody>
      </p:sp>
      <p:sp>
        <p:nvSpPr>
          <p:cNvPr id="301077" name="Rectangle 21"/>
          <p:cNvSpPr>
            <a:spLocks noChangeArrowheads="1"/>
          </p:cNvSpPr>
          <p:nvPr/>
        </p:nvSpPr>
        <p:spPr bwMode="auto">
          <a:xfrm>
            <a:off x="2420938" y="4000500"/>
            <a:ext cx="6508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1078" name="Rectangle 22"/>
          <p:cNvSpPr>
            <a:spLocks noChangeArrowheads="1"/>
          </p:cNvSpPr>
          <p:nvPr/>
        </p:nvSpPr>
        <p:spPr bwMode="auto">
          <a:xfrm>
            <a:off x="2338388" y="3870325"/>
            <a:ext cx="1301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000" b="0">
                <a:solidFill>
                  <a:srgbClr val="000000"/>
                </a:solidFill>
              </a:rPr>
              <a:t>=</a:t>
            </a:r>
            <a:endParaRPr lang="it-IT" sz="2000" b="0"/>
          </a:p>
        </p:txBody>
      </p:sp>
      <p:sp>
        <p:nvSpPr>
          <p:cNvPr id="301079" name="Rectangle 23"/>
          <p:cNvSpPr>
            <a:spLocks noChangeArrowheads="1"/>
          </p:cNvSpPr>
          <p:nvPr/>
        </p:nvSpPr>
        <p:spPr bwMode="auto">
          <a:xfrm>
            <a:off x="2592388" y="3870325"/>
            <a:ext cx="66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1081" name="Rectangle 25"/>
          <p:cNvSpPr>
            <a:spLocks noChangeArrowheads="1"/>
          </p:cNvSpPr>
          <p:nvPr/>
        </p:nvSpPr>
        <p:spPr bwMode="auto">
          <a:xfrm>
            <a:off x="4689475" y="3681413"/>
            <a:ext cx="5873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0,008</a:t>
            </a:r>
            <a:endParaRPr lang="it-IT" b="0"/>
          </a:p>
        </p:txBody>
      </p:sp>
      <p:sp>
        <p:nvSpPr>
          <p:cNvPr id="301082" name="Rectangle 26"/>
          <p:cNvSpPr>
            <a:spLocks noChangeArrowheads="1"/>
          </p:cNvSpPr>
          <p:nvPr/>
        </p:nvSpPr>
        <p:spPr bwMode="auto">
          <a:xfrm>
            <a:off x="5210175" y="3681413"/>
            <a:ext cx="66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1083" name="Rectangle 27"/>
          <p:cNvSpPr>
            <a:spLocks noChangeArrowheads="1"/>
          </p:cNvSpPr>
          <p:nvPr/>
        </p:nvSpPr>
        <p:spPr bwMode="auto">
          <a:xfrm>
            <a:off x="4630738" y="4064000"/>
            <a:ext cx="71913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30,008</a:t>
            </a:r>
            <a:endParaRPr lang="it-IT" b="0"/>
          </a:p>
        </p:txBody>
      </p:sp>
      <p:sp>
        <p:nvSpPr>
          <p:cNvPr id="301084" name="Rectangle 28"/>
          <p:cNvSpPr>
            <a:spLocks noChangeArrowheads="1"/>
          </p:cNvSpPr>
          <p:nvPr/>
        </p:nvSpPr>
        <p:spPr bwMode="auto">
          <a:xfrm>
            <a:off x="5349875" y="4064000"/>
            <a:ext cx="6508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1085" name="Line 29"/>
          <p:cNvSpPr>
            <a:spLocks noChangeShapeType="1"/>
          </p:cNvSpPr>
          <p:nvPr/>
        </p:nvSpPr>
        <p:spPr bwMode="auto">
          <a:xfrm>
            <a:off x="4651375" y="4017963"/>
            <a:ext cx="657225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1086" name="Rectangle 30"/>
          <p:cNvSpPr>
            <a:spLocks noChangeArrowheads="1"/>
          </p:cNvSpPr>
          <p:nvPr/>
        </p:nvSpPr>
        <p:spPr bwMode="auto">
          <a:xfrm>
            <a:off x="5510213" y="3870325"/>
            <a:ext cx="1301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000" b="0">
                <a:solidFill>
                  <a:srgbClr val="000000"/>
                </a:solidFill>
              </a:rPr>
              <a:t>=</a:t>
            </a:r>
            <a:endParaRPr lang="it-IT" sz="2000" b="0"/>
          </a:p>
        </p:txBody>
      </p:sp>
      <p:sp>
        <p:nvSpPr>
          <p:cNvPr id="301088" name="Rectangle 32"/>
          <p:cNvSpPr>
            <a:spLocks noChangeArrowheads="1"/>
          </p:cNvSpPr>
          <p:nvPr/>
        </p:nvSpPr>
        <p:spPr bwMode="auto">
          <a:xfrm>
            <a:off x="5820820" y="3910013"/>
            <a:ext cx="85921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 dirty="0" smtClean="0">
                <a:solidFill>
                  <a:srgbClr val="000000"/>
                </a:solidFill>
              </a:rPr>
              <a:t>0,00027</a:t>
            </a:r>
            <a:endParaRPr lang="it-IT" b="0" dirty="0"/>
          </a:p>
        </p:txBody>
      </p:sp>
      <p:sp>
        <p:nvSpPr>
          <p:cNvPr id="301092" name="Rectangle 36"/>
          <p:cNvSpPr>
            <a:spLocks noChangeArrowheads="1"/>
          </p:cNvSpPr>
          <p:nvPr/>
        </p:nvSpPr>
        <p:spPr bwMode="auto">
          <a:xfrm>
            <a:off x="3184525" y="3665538"/>
            <a:ext cx="6096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 dirty="0">
                <a:solidFill>
                  <a:srgbClr val="000000"/>
                </a:solidFill>
              </a:rPr>
              <a:t>L / R</a:t>
            </a:r>
            <a:endParaRPr lang="it-IT" b="0" dirty="0"/>
          </a:p>
        </p:txBody>
      </p:sp>
      <p:sp>
        <p:nvSpPr>
          <p:cNvPr id="301093" name="Rectangle 37"/>
          <p:cNvSpPr>
            <a:spLocks noChangeArrowheads="1"/>
          </p:cNvSpPr>
          <p:nvPr/>
        </p:nvSpPr>
        <p:spPr bwMode="auto">
          <a:xfrm>
            <a:off x="3786188" y="3665538"/>
            <a:ext cx="793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1094" name="Rectangle 38"/>
          <p:cNvSpPr>
            <a:spLocks noChangeArrowheads="1"/>
          </p:cNvSpPr>
          <p:nvPr/>
        </p:nvSpPr>
        <p:spPr bwMode="auto">
          <a:xfrm>
            <a:off x="2816225" y="4081463"/>
            <a:ext cx="14287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RTT + L / R</a:t>
            </a:r>
            <a:endParaRPr lang="it-IT" b="0"/>
          </a:p>
        </p:txBody>
      </p:sp>
      <p:sp>
        <p:nvSpPr>
          <p:cNvPr id="301095" name="Rectangle 39"/>
          <p:cNvSpPr>
            <a:spLocks noChangeArrowheads="1"/>
          </p:cNvSpPr>
          <p:nvPr/>
        </p:nvSpPr>
        <p:spPr bwMode="auto">
          <a:xfrm>
            <a:off x="4210050" y="4081463"/>
            <a:ext cx="793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1096" name="Rectangle 40"/>
          <p:cNvSpPr>
            <a:spLocks noChangeArrowheads="1"/>
          </p:cNvSpPr>
          <p:nvPr/>
        </p:nvSpPr>
        <p:spPr bwMode="auto">
          <a:xfrm>
            <a:off x="4365625" y="3886200"/>
            <a:ext cx="1301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000" b="0">
                <a:solidFill>
                  <a:srgbClr val="000000"/>
                </a:solidFill>
              </a:rPr>
              <a:t>=</a:t>
            </a:r>
            <a:endParaRPr lang="it-IT" sz="2000" b="0"/>
          </a:p>
        </p:txBody>
      </p:sp>
      <p:sp>
        <p:nvSpPr>
          <p:cNvPr id="301097" name="Rectangle 41"/>
          <p:cNvSpPr>
            <a:spLocks noChangeArrowheads="1"/>
          </p:cNvSpPr>
          <p:nvPr/>
        </p:nvSpPr>
        <p:spPr bwMode="auto">
          <a:xfrm>
            <a:off x="4505325" y="3886200"/>
            <a:ext cx="66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1098" name="Line 42"/>
          <p:cNvSpPr>
            <a:spLocks noChangeShapeType="1"/>
          </p:cNvSpPr>
          <p:nvPr/>
        </p:nvSpPr>
        <p:spPr bwMode="auto">
          <a:xfrm>
            <a:off x="2644775" y="4017963"/>
            <a:ext cx="1570038" cy="11112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1069" name="Text Box 13"/>
          <p:cNvSpPr txBox="1">
            <a:spLocks noChangeArrowheads="1"/>
          </p:cNvSpPr>
          <p:nvPr/>
        </p:nvSpPr>
        <p:spPr bwMode="auto">
          <a:xfrm>
            <a:off x="1381125" y="2724150"/>
            <a:ext cx="4137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L (lunghezza del pacchetto in bit)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70" name="Text Box 14"/>
          <p:cNvSpPr txBox="1">
            <a:spLocks noChangeArrowheads="1"/>
          </p:cNvSpPr>
          <p:nvPr/>
        </p:nvSpPr>
        <p:spPr bwMode="auto">
          <a:xfrm>
            <a:off x="1930400" y="3098800"/>
            <a:ext cx="3208338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R (tasso trasmissivo, bps)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1071" name="Line 15"/>
          <p:cNvSpPr>
            <a:spLocks noChangeShapeType="1"/>
          </p:cNvSpPr>
          <p:nvPr/>
        </p:nvSpPr>
        <p:spPr bwMode="auto">
          <a:xfrm>
            <a:off x="1466850" y="3141663"/>
            <a:ext cx="4043363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72" name="Text Box 16"/>
          <p:cNvSpPr txBox="1">
            <a:spLocks noChangeArrowheads="1"/>
          </p:cNvSpPr>
          <p:nvPr/>
        </p:nvSpPr>
        <p:spPr bwMode="auto">
          <a:xfrm>
            <a:off x="5484813" y="2927350"/>
            <a:ext cx="3143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2000" b="0"/>
              <a:t>=</a:t>
            </a:r>
            <a:endParaRPr lang="en-US" altLang="it-IT" sz="24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2300D5C2-7471-448B-965A-2DA6A8CDD829}" type="slidenum">
              <a:rPr lang="en-US" altLang="it-IT"/>
              <a:pPr/>
              <a:t>43</a:t>
            </a:fld>
            <a:endParaRPr lang="en-US" altLang="it-IT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20100" cy="1028700"/>
          </a:xfrm>
        </p:spPr>
        <p:txBody>
          <a:bodyPr/>
          <a:lstStyle/>
          <a:p>
            <a:r>
              <a:rPr lang="en-US" altLang="it-IT" sz="3600"/>
              <a:t>rdt3.0: funzionamento con</a:t>
            </a:r>
            <a:br>
              <a:rPr lang="en-US" altLang="it-IT" sz="3600"/>
            </a:br>
            <a:r>
              <a:rPr lang="en-US" altLang="it-IT" sz="3600"/>
              <a:t>stop-and-wait</a:t>
            </a:r>
          </a:p>
        </p:txBody>
      </p:sp>
      <p:sp>
        <p:nvSpPr>
          <p:cNvPr id="302083" name="Line 3"/>
          <p:cNvSpPr>
            <a:spLocks noChangeShapeType="1"/>
          </p:cNvSpPr>
          <p:nvPr/>
        </p:nvSpPr>
        <p:spPr bwMode="auto">
          <a:xfrm>
            <a:off x="3557588" y="2001838"/>
            <a:ext cx="2227262" cy="922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114300" y="1797050"/>
            <a:ext cx="3224213" cy="352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r"/>
            <a:r>
              <a:rPr lang="it-IT" sz="1400" b="0">
                <a:latin typeface="Arial" pitchFamily="34" charset="0"/>
              </a:rPr>
              <a:t>Primo bit del pacchetto trasmesso, t = 0</a:t>
            </a:r>
          </a:p>
        </p:txBody>
      </p:sp>
      <p:sp>
        <p:nvSpPr>
          <p:cNvPr id="302085" name="Line 5"/>
          <p:cNvSpPr>
            <a:spLocks noChangeShapeType="1"/>
          </p:cNvSpPr>
          <p:nvPr/>
        </p:nvSpPr>
        <p:spPr bwMode="auto">
          <a:xfrm>
            <a:off x="3546475" y="1782763"/>
            <a:ext cx="23813" cy="2913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086" name="Line 6"/>
          <p:cNvSpPr>
            <a:spLocks noChangeShapeType="1"/>
          </p:cNvSpPr>
          <p:nvPr/>
        </p:nvSpPr>
        <p:spPr bwMode="auto">
          <a:xfrm>
            <a:off x="5773738" y="1795463"/>
            <a:ext cx="22225" cy="28908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2992438" y="1446213"/>
            <a:ext cx="1012825" cy="350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b="0">
                <a:latin typeface="Arial" pitchFamily="34" charset="0"/>
              </a:rPr>
              <a:t>Mittente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2088" name="Text Box 8"/>
          <p:cNvSpPr txBox="1">
            <a:spLocks noChangeArrowheads="1"/>
          </p:cNvSpPr>
          <p:nvPr/>
        </p:nvSpPr>
        <p:spPr bwMode="auto">
          <a:xfrm>
            <a:off x="5033963" y="1446213"/>
            <a:ext cx="1279525" cy="350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b="0">
                <a:latin typeface="Arial" pitchFamily="34" charset="0"/>
              </a:rPr>
              <a:t>Ricevente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3570288" y="1997075"/>
            <a:ext cx="2190750" cy="31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0" name="Line 10"/>
          <p:cNvSpPr>
            <a:spLocks noChangeShapeType="1"/>
          </p:cNvSpPr>
          <p:nvPr/>
        </p:nvSpPr>
        <p:spPr bwMode="auto">
          <a:xfrm>
            <a:off x="3575050" y="4108450"/>
            <a:ext cx="2192338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1" name="Line 11"/>
          <p:cNvSpPr>
            <a:spLocks noChangeShapeType="1"/>
          </p:cNvSpPr>
          <p:nvPr/>
        </p:nvSpPr>
        <p:spPr bwMode="auto">
          <a:xfrm flipV="1">
            <a:off x="3575050" y="3165475"/>
            <a:ext cx="2209800" cy="922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2" name="Freeform 12"/>
          <p:cNvSpPr>
            <a:spLocks/>
          </p:cNvSpPr>
          <p:nvPr/>
        </p:nvSpPr>
        <p:spPr bwMode="auto">
          <a:xfrm>
            <a:off x="3552825" y="1995488"/>
            <a:ext cx="2232025" cy="1155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95" y="937"/>
              </a:cxn>
              <a:cxn ang="0">
                <a:pos x="2902" y="1185"/>
              </a:cxn>
              <a:cxn ang="0">
                <a:pos x="0" y="247"/>
              </a:cxn>
              <a:cxn ang="0">
                <a:pos x="0" y="0"/>
              </a:cxn>
            </a:cxnLst>
            <a:rect l="0" t="0" r="r" b="b"/>
            <a:pathLst>
              <a:path w="2902" h="1185">
                <a:moveTo>
                  <a:pt x="0" y="0"/>
                </a:moveTo>
                <a:lnTo>
                  <a:pt x="2895" y="937"/>
                </a:lnTo>
                <a:lnTo>
                  <a:pt x="2902" y="1185"/>
                </a:lnTo>
                <a:lnTo>
                  <a:pt x="0" y="247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3" name="Line 13"/>
          <p:cNvSpPr>
            <a:spLocks noChangeShapeType="1"/>
          </p:cNvSpPr>
          <p:nvPr/>
        </p:nvSpPr>
        <p:spPr bwMode="auto">
          <a:xfrm flipH="1">
            <a:off x="3408363" y="1995488"/>
            <a:ext cx="1317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4" name="Line 14"/>
          <p:cNvSpPr>
            <a:spLocks noChangeShapeType="1"/>
          </p:cNvSpPr>
          <p:nvPr/>
        </p:nvSpPr>
        <p:spPr bwMode="auto">
          <a:xfrm flipH="1">
            <a:off x="1998663" y="2236788"/>
            <a:ext cx="15414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 flipH="1">
            <a:off x="3267075" y="4095750"/>
            <a:ext cx="285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096" name="Text Box 16"/>
          <p:cNvSpPr txBox="1">
            <a:spLocks noChangeArrowheads="1"/>
          </p:cNvSpPr>
          <p:nvPr/>
        </p:nvSpPr>
        <p:spPr bwMode="auto">
          <a:xfrm>
            <a:off x="2755900" y="2968625"/>
            <a:ext cx="847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b="0">
                <a:solidFill>
                  <a:srgbClr val="FF0000"/>
                </a:solidFill>
                <a:latin typeface="Arial" pitchFamily="34" charset="0"/>
              </a:rPr>
              <a:t>RTT</a:t>
            </a:r>
            <a:r>
              <a:rPr lang="en-US" altLang="it-IT" sz="1000" b="0">
                <a:latin typeface="Arial" pitchFamily="34" charset="0"/>
              </a:rPr>
              <a:t> 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2097" name="Line 17"/>
          <p:cNvSpPr>
            <a:spLocks noChangeShapeType="1"/>
          </p:cNvSpPr>
          <p:nvPr/>
        </p:nvSpPr>
        <p:spPr bwMode="auto">
          <a:xfrm>
            <a:off x="3443288" y="3276600"/>
            <a:ext cx="11112" cy="811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098" name="Line 18"/>
          <p:cNvSpPr>
            <a:spLocks noChangeShapeType="1"/>
          </p:cNvSpPr>
          <p:nvPr/>
        </p:nvSpPr>
        <p:spPr bwMode="auto">
          <a:xfrm flipV="1">
            <a:off x="3448050" y="2259013"/>
            <a:ext cx="3175" cy="7683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2099" name="Text Box 19"/>
          <p:cNvSpPr txBox="1">
            <a:spLocks noChangeArrowheads="1"/>
          </p:cNvSpPr>
          <p:nvPr/>
        </p:nvSpPr>
        <p:spPr bwMode="auto">
          <a:xfrm>
            <a:off x="723900" y="2074863"/>
            <a:ext cx="261461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Ultimo bit del</a:t>
            </a:r>
            <a:br>
              <a:rPr lang="en-US" altLang="it-IT" sz="1400" b="0">
                <a:latin typeface="Arial" pitchFamily="34" charset="0"/>
              </a:rPr>
            </a:br>
            <a:r>
              <a:rPr lang="en-US" altLang="it-IT" sz="1400" b="0">
                <a:latin typeface="Arial" pitchFamily="34" charset="0"/>
              </a:rPr>
              <a:t>pacchetto trasmesso, </a:t>
            </a:r>
            <a:r>
              <a:rPr lang="en-US" altLang="it-IT" sz="1400" b="0">
                <a:solidFill>
                  <a:srgbClr val="FF0000"/>
                </a:solidFill>
                <a:latin typeface="Arial" pitchFamily="34" charset="0"/>
              </a:rPr>
              <a:t>t = L / R</a:t>
            </a:r>
            <a:endParaRPr lang="en-US" altLang="it-IT" sz="14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2100" name="Line 20"/>
          <p:cNvSpPr>
            <a:spLocks noChangeShapeType="1"/>
          </p:cNvSpPr>
          <p:nvPr/>
        </p:nvSpPr>
        <p:spPr bwMode="auto">
          <a:xfrm flipH="1">
            <a:off x="5761038" y="2909888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101" name="Text Box 21"/>
          <p:cNvSpPr txBox="1">
            <a:spLocks noChangeArrowheads="1"/>
          </p:cNvSpPr>
          <p:nvPr/>
        </p:nvSpPr>
        <p:spPr bwMode="auto">
          <a:xfrm>
            <a:off x="5880100" y="2733675"/>
            <a:ext cx="24257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Arriva il primo bit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2102" name="Line 22"/>
          <p:cNvSpPr>
            <a:spLocks noChangeShapeType="1"/>
          </p:cNvSpPr>
          <p:nvPr/>
        </p:nvSpPr>
        <p:spPr bwMode="auto">
          <a:xfrm>
            <a:off x="5784850" y="3159125"/>
            <a:ext cx="127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103" name="Text Box 23"/>
          <p:cNvSpPr txBox="1">
            <a:spLocks noChangeArrowheads="1"/>
          </p:cNvSpPr>
          <p:nvPr/>
        </p:nvSpPr>
        <p:spPr bwMode="auto">
          <a:xfrm>
            <a:off x="5886450" y="2986088"/>
            <a:ext cx="288607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Arriva l’ultimo bit, invia ACK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2104" name="Text Box 24"/>
          <p:cNvSpPr txBox="1">
            <a:spLocks noChangeArrowheads="1"/>
          </p:cNvSpPr>
          <p:nvPr/>
        </p:nvSpPr>
        <p:spPr bwMode="auto">
          <a:xfrm>
            <a:off x="584200" y="3768725"/>
            <a:ext cx="26860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sz="1400" b="0">
                <a:latin typeface="Arial" pitchFamily="34" charset="0"/>
              </a:rPr>
              <a:t>Arriva ACK, invia il prossimo pacchetto, </a:t>
            </a:r>
            <a:r>
              <a:rPr lang="en-US" altLang="it-IT" sz="1400" b="0">
                <a:solidFill>
                  <a:srgbClr val="FF0000"/>
                </a:solidFill>
                <a:latin typeface="Arial" pitchFamily="34" charset="0"/>
              </a:rPr>
              <a:t>t = RTT + L / R</a:t>
            </a:r>
            <a:endParaRPr lang="en-US" altLang="it-IT" sz="14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2105" name="Freeform 25"/>
          <p:cNvSpPr>
            <a:spLocks/>
          </p:cNvSpPr>
          <p:nvPr/>
        </p:nvSpPr>
        <p:spPr bwMode="auto">
          <a:xfrm>
            <a:off x="3570288" y="4103688"/>
            <a:ext cx="1419225" cy="577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45" y="592"/>
              </a:cxn>
              <a:cxn ang="0">
                <a:pos x="1095" y="592"/>
              </a:cxn>
              <a:cxn ang="0">
                <a:pos x="0" y="247"/>
              </a:cxn>
              <a:cxn ang="0">
                <a:pos x="0" y="0"/>
              </a:cxn>
            </a:cxnLst>
            <a:rect l="0" t="0" r="r" b="b"/>
            <a:pathLst>
              <a:path w="1845" h="592">
                <a:moveTo>
                  <a:pt x="0" y="0"/>
                </a:moveTo>
                <a:lnTo>
                  <a:pt x="1845" y="592"/>
                </a:lnTo>
                <a:lnTo>
                  <a:pt x="1095" y="592"/>
                </a:lnTo>
                <a:lnTo>
                  <a:pt x="0" y="247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2106" name="Group 26"/>
          <p:cNvGrpSpPr>
            <a:grpSpLocks/>
          </p:cNvGrpSpPr>
          <p:nvPr/>
        </p:nvGrpSpPr>
        <p:grpSpPr bwMode="auto">
          <a:xfrm>
            <a:off x="3563938" y="4095750"/>
            <a:ext cx="1281112" cy="534988"/>
            <a:chOff x="12315" y="13225"/>
            <a:chExt cx="2775" cy="913"/>
          </a:xfrm>
        </p:grpSpPr>
        <p:sp>
          <p:nvSpPr>
            <p:cNvPr id="302107" name="Line 27"/>
            <p:cNvSpPr>
              <a:spLocks noChangeShapeType="1"/>
            </p:cNvSpPr>
            <p:nvPr/>
          </p:nvSpPr>
          <p:spPr bwMode="auto">
            <a:xfrm>
              <a:off x="12315" y="13225"/>
              <a:ext cx="1587" cy="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108" name="Line 28"/>
            <p:cNvSpPr>
              <a:spLocks noChangeShapeType="1"/>
            </p:cNvSpPr>
            <p:nvPr/>
          </p:nvSpPr>
          <p:spPr bwMode="auto">
            <a:xfrm>
              <a:off x="13915" y="13737"/>
              <a:ext cx="1175" cy="4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2109" name="Line 29"/>
          <p:cNvSpPr>
            <a:spLocks noChangeShapeType="1"/>
          </p:cNvSpPr>
          <p:nvPr/>
        </p:nvSpPr>
        <p:spPr bwMode="auto">
          <a:xfrm>
            <a:off x="3563938" y="4337050"/>
            <a:ext cx="317500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2110" name="Line 30"/>
          <p:cNvSpPr>
            <a:spLocks noChangeShapeType="1"/>
          </p:cNvSpPr>
          <p:nvPr/>
        </p:nvSpPr>
        <p:spPr bwMode="auto">
          <a:xfrm>
            <a:off x="3887788" y="4460875"/>
            <a:ext cx="541337" cy="234950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2131" name="Group 51"/>
          <p:cNvGrpSpPr>
            <a:grpSpLocks/>
          </p:cNvGrpSpPr>
          <p:nvPr/>
        </p:nvGrpSpPr>
        <p:grpSpPr bwMode="auto">
          <a:xfrm>
            <a:off x="1612900" y="5291138"/>
            <a:ext cx="5019675" cy="787400"/>
            <a:chOff x="1016" y="2309"/>
            <a:chExt cx="3162" cy="496"/>
          </a:xfrm>
        </p:grpSpPr>
        <p:sp>
          <p:nvSpPr>
            <p:cNvPr id="302112" name="Rectangle 32"/>
            <p:cNvSpPr>
              <a:spLocks noChangeArrowheads="1"/>
            </p:cNvSpPr>
            <p:nvPr/>
          </p:nvSpPr>
          <p:spPr bwMode="auto">
            <a:xfrm>
              <a:off x="1016" y="2385"/>
              <a:ext cx="124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</a:rPr>
                <a:t>U</a:t>
              </a:r>
              <a:endParaRPr lang="it-IT" b="0"/>
            </a:p>
          </p:txBody>
        </p:sp>
        <p:sp>
          <p:nvSpPr>
            <p:cNvPr id="302113" name="Rectangle 33"/>
            <p:cNvSpPr>
              <a:spLocks noChangeArrowheads="1"/>
            </p:cNvSpPr>
            <p:nvPr/>
          </p:nvSpPr>
          <p:spPr bwMode="auto">
            <a:xfrm>
              <a:off x="1141" y="2520"/>
              <a:ext cx="272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 b="0">
                  <a:solidFill>
                    <a:srgbClr val="000000"/>
                  </a:solidFill>
                </a:rPr>
                <a:t>mitt</a:t>
              </a:r>
              <a:endParaRPr lang="it-IT" b="0"/>
            </a:p>
          </p:txBody>
        </p:sp>
        <p:sp>
          <p:nvSpPr>
            <p:cNvPr id="302114" name="Rectangle 34"/>
            <p:cNvSpPr>
              <a:spLocks noChangeArrowheads="1"/>
            </p:cNvSpPr>
            <p:nvPr/>
          </p:nvSpPr>
          <p:spPr bwMode="auto">
            <a:xfrm>
              <a:off x="1525" y="2520"/>
              <a:ext cx="4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 b="0">
                  <a:solidFill>
                    <a:srgbClr val="000000"/>
                  </a:solidFill>
                </a:rPr>
                <a:t> </a:t>
              </a:r>
              <a:endParaRPr lang="it-IT" b="0"/>
            </a:p>
          </p:txBody>
        </p:sp>
        <p:sp>
          <p:nvSpPr>
            <p:cNvPr id="302115" name="Rectangle 35"/>
            <p:cNvSpPr>
              <a:spLocks noChangeArrowheads="1"/>
            </p:cNvSpPr>
            <p:nvPr/>
          </p:nvSpPr>
          <p:spPr bwMode="auto">
            <a:xfrm>
              <a:off x="1473" y="2438"/>
              <a:ext cx="82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000" b="0">
                  <a:solidFill>
                    <a:srgbClr val="000000"/>
                  </a:solidFill>
                </a:rPr>
                <a:t>=</a:t>
              </a:r>
              <a:endParaRPr lang="it-IT" sz="2000" b="0"/>
            </a:p>
          </p:txBody>
        </p:sp>
        <p:sp>
          <p:nvSpPr>
            <p:cNvPr id="302116" name="Rectangle 36"/>
            <p:cNvSpPr>
              <a:spLocks noChangeArrowheads="1"/>
            </p:cNvSpPr>
            <p:nvPr/>
          </p:nvSpPr>
          <p:spPr bwMode="auto">
            <a:xfrm>
              <a:off x="1633" y="2438"/>
              <a:ext cx="4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it-IT" b="0"/>
            </a:p>
          </p:txBody>
        </p:sp>
        <p:sp>
          <p:nvSpPr>
            <p:cNvPr id="302117" name="Rectangle 37"/>
            <p:cNvSpPr>
              <a:spLocks noChangeArrowheads="1"/>
            </p:cNvSpPr>
            <p:nvPr/>
          </p:nvSpPr>
          <p:spPr bwMode="auto">
            <a:xfrm>
              <a:off x="2954" y="2319"/>
              <a:ext cx="370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 b="0">
                  <a:solidFill>
                    <a:srgbClr val="000000"/>
                  </a:solidFill>
                </a:rPr>
                <a:t>0,008</a:t>
              </a:r>
              <a:endParaRPr lang="it-IT" b="0"/>
            </a:p>
          </p:txBody>
        </p:sp>
        <p:sp>
          <p:nvSpPr>
            <p:cNvPr id="302118" name="Rectangle 38"/>
            <p:cNvSpPr>
              <a:spLocks noChangeArrowheads="1"/>
            </p:cNvSpPr>
            <p:nvPr/>
          </p:nvSpPr>
          <p:spPr bwMode="auto">
            <a:xfrm>
              <a:off x="3282" y="2319"/>
              <a:ext cx="4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it-IT" b="0"/>
            </a:p>
          </p:txBody>
        </p:sp>
        <p:sp>
          <p:nvSpPr>
            <p:cNvPr id="302119" name="Rectangle 39"/>
            <p:cNvSpPr>
              <a:spLocks noChangeArrowheads="1"/>
            </p:cNvSpPr>
            <p:nvPr/>
          </p:nvSpPr>
          <p:spPr bwMode="auto">
            <a:xfrm>
              <a:off x="2917" y="2560"/>
              <a:ext cx="453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 b="0">
                  <a:solidFill>
                    <a:srgbClr val="000000"/>
                  </a:solidFill>
                </a:rPr>
                <a:t>30,008</a:t>
              </a:r>
              <a:endParaRPr lang="it-IT" b="0"/>
            </a:p>
          </p:txBody>
        </p:sp>
        <p:sp>
          <p:nvSpPr>
            <p:cNvPr id="302120" name="Rectangle 40"/>
            <p:cNvSpPr>
              <a:spLocks noChangeArrowheads="1"/>
            </p:cNvSpPr>
            <p:nvPr/>
          </p:nvSpPr>
          <p:spPr bwMode="auto">
            <a:xfrm>
              <a:off x="3370" y="2560"/>
              <a:ext cx="4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 b="0">
                  <a:solidFill>
                    <a:srgbClr val="000000"/>
                  </a:solidFill>
                </a:rPr>
                <a:t> </a:t>
              </a:r>
              <a:endParaRPr lang="it-IT" b="0"/>
            </a:p>
          </p:txBody>
        </p:sp>
        <p:sp>
          <p:nvSpPr>
            <p:cNvPr id="302121" name="Line 41"/>
            <p:cNvSpPr>
              <a:spLocks noChangeShapeType="1"/>
            </p:cNvSpPr>
            <p:nvPr/>
          </p:nvSpPr>
          <p:spPr bwMode="auto">
            <a:xfrm>
              <a:off x="2930" y="2531"/>
              <a:ext cx="414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122" name="Rectangle 42"/>
            <p:cNvSpPr>
              <a:spLocks noChangeArrowheads="1"/>
            </p:cNvSpPr>
            <p:nvPr/>
          </p:nvSpPr>
          <p:spPr bwMode="auto">
            <a:xfrm>
              <a:off x="3471" y="2438"/>
              <a:ext cx="82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000" b="0">
                  <a:solidFill>
                    <a:srgbClr val="000000"/>
                  </a:solidFill>
                </a:rPr>
                <a:t>=</a:t>
              </a:r>
              <a:endParaRPr lang="it-IT" sz="2000" b="0"/>
            </a:p>
          </p:txBody>
        </p:sp>
        <p:sp>
          <p:nvSpPr>
            <p:cNvPr id="302123" name="Rectangle 43"/>
            <p:cNvSpPr>
              <a:spLocks noChangeArrowheads="1"/>
            </p:cNvSpPr>
            <p:nvPr/>
          </p:nvSpPr>
          <p:spPr bwMode="auto">
            <a:xfrm>
              <a:off x="3637" y="2463"/>
              <a:ext cx="54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 b="0" dirty="0" smtClean="0">
                  <a:solidFill>
                    <a:srgbClr val="000000"/>
                  </a:solidFill>
                </a:rPr>
                <a:t>0,00027</a:t>
              </a:r>
              <a:endParaRPr lang="it-IT" b="0" dirty="0"/>
            </a:p>
          </p:txBody>
        </p:sp>
        <p:sp>
          <p:nvSpPr>
            <p:cNvPr id="302124" name="Rectangle 44"/>
            <p:cNvSpPr>
              <a:spLocks noChangeArrowheads="1"/>
            </p:cNvSpPr>
            <p:nvPr/>
          </p:nvSpPr>
          <p:spPr bwMode="auto">
            <a:xfrm>
              <a:off x="2006" y="2309"/>
              <a:ext cx="384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</a:rPr>
                <a:t>L / R</a:t>
              </a:r>
              <a:endParaRPr lang="it-IT" b="0"/>
            </a:p>
          </p:txBody>
        </p:sp>
        <p:sp>
          <p:nvSpPr>
            <p:cNvPr id="302125" name="Rectangle 45"/>
            <p:cNvSpPr>
              <a:spLocks noChangeArrowheads="1"/>
            </p:cNvSpPr>
            <p:nvPr/>
          </p:nvSpPr>
          <p:spPr bwMode="auto">
            <a:xfrm>
              <a:off x="2385" y="2309"/>
              <a:ext cx="50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</a:rPr>
                <a:t> </a:t>
              </a:r>
              <a:endParaRPr lang="it-IT" b="0"/>
            </a:p>
          </p:txBody>
        </p:sp>
        <p:sp>
          <p:nvSpPr>
            <p:cNvPr id="302126" name="Rectangle 46"/>
            <p:cNvSpPr>
              <a:spLocks noChangeArrowheads="1"/>
            </p:cNvSpPr>
            <p:nvPr/>
          </p:nvSpPr>
          <p:spPr bwMode="auto">
            <a:xfrm>
              <a:off x="1774" y="2571"/>
              <a:ext cx="900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</a:rPr>
                <a:t>RTT + L / R</a:t>
              </a:r>
              <a:endParaRPr lang="it-IT" b="0"/>
            </a:p>
          </p:txBody>
        </p:sp>
        <p:sp>
          <p:nvSpPr>
            <p:cNvPr id="302127" name="Rectangle 47"/>
            <p:cNvSpPr>
              <a:spLocks noChangeArrowheads="1"/>
            </p:cNvSpPr>
            <p:nvPr/>
          </p:nvSpPr>
          <p:spPr bwMode="auto">
            <a:xfrm>
              <a:off x="2652" y="2571"/>
              <a:ext cx="50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</a:rPr>
                <a:t> </a:t>
              </a:r>
              <a:endParaRPr lang="it-IT" b="0"/>
            </a:p>
          </p:txBody>
        </p:sp>
        <p:sp>
          <p:nvSpPr>
            <p:cNvPr id="302128" name="Rectangle 48"/>
            <p:cNvSpPr>
              <a:spLocks noChangeArrowheads="1"/>
            </p:cNvSpPr>
            <p:nvPr/>
          </p:nvSpPr>
          <p:spPr bwMode="auto">
            <a:xfrm>
              <a:off x="2750" y="2448"/>
              <a:ext cx="82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000" b="0">
                  <a:solidFill>
                    <a:srgbClr val="000000"/>
                  </a:solidFill>
                </a:rPr>
                <a:t>=</a:t>
              </a:r>
              <a:endParaRPr lang="it-IT" sz="2000" b="0"/>
            </a:p>
          </p:txBody>
        </p:sp>
        <p:sp>
          <p:nvSpPr>
            <p:cNvPr id="302129" name="Rectangle 49"/>
            <p:cNvSpPr>
              <a:spLocks noChangeArrowheads="1"/>
            </p:cNvSpPr>
            <p:nvPr/>
          </p:nvSpPr>
          <p:spPr bwMode="auto">
            <a:xfrm>
              <a:off x="2838" y="2448"/>
              <a:ext cx="4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2100" b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it-IT" b="0"/>
            </a:p>
          </p:txBody>
        </p:sp>
        <p:sp>
          <p:nvSpPr>
            <p:cNvPr id="302130" name="Line 50"/>
            <p:cNvSpPr>
              <a:spLocks noChangeShapeType="1"/>
            </p:cNvSpPr>
            <p:nvPr/>
          </p:nvSpPr>
          <p:spPr bwMode="auto">
            <a:xfrm>
              <a:off x="1666" y="2531"/>
              <a:ext cx="989" cy="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D9830DCF-EBA5-43B1-A603-2C92A3109844}" type="slidenum">
              <a:rPr lang="en-US" altLang="it-IT"/>
              <a:pPr/>
              <a:t>44</a:t>
            </a:fld>
            <a:endParaRPr lang="en-US" altLang="it-IT"/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9700"/>
            <a:ext cx="7772400" cy="800100"/>
          </a:xfrm>
        </p:spPr>
        <p:txBody>
          <a:bodyPr/>
          <a:lstStyle/>
          <a:p>
            <a:r>
              <a:rPr lang="en-US" altLang="it-IT" sz="3600"/>
              <a:t>Protocolli con pipeline</a:t>
            </a:r>
            <a:endParaRPr lang="en-US" altLang="it-IT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3875" y="923925"/>
            <a:ext cx="7591425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Pipelining:</a:t>
            </a:r>
            <a:r>
              <a:rPr lang="it-IT" sz="2400"/>
              <a:t> il mittente ammette più pacchetti in transito, ancora da notificare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l’intervallo dei numeri di sequenza deve essere incrementato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buffering dei pacchetti presso il mittente e/o ricevente</a:t>
            </a:r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90550" y="5686425"/>
            <a:ext cx="8286750" cy="949325"/>
          </a:xfrm>
        </p:spPr>
        <p:txBody>
          <a:bodyPr/>
          <a:lstStyle/>
          <a:p>
            <a:r>
              <a:rPr lang="it-IT" sz="2400"/>
              <a:t>Due forme generiche di protocolli con pipeline: </a:t>
            </a:r>
            <a:br>
              <a:rPr lang="it-IT" sz="2400"/>
            </a:br>
            <a:r>
              <a:rPr lang="it-IT" sz="2400" i="1">
                <a:solidFill>
                  <a:srgbClr val="FF0000"/>
                </a:solidFill>
              </a:rPr>
              <a:t>Go-Back-N</a:t>
            </a:r>
            <a:r>
              <a:rPr lang="it-IT" sz="2400" i="1"/>
              <a:t> e </a:t>
            </a:r>
            <a:r>
              <a:rPr lang="it-IT" sz="2400" i="1">
                <a:solidFill>
                  <a:srgbClr val="FF0000"/>
                </a:solidFill>
              </a:rPr>
              <a:t>ripetizione selettiva</a:t>
            </a:r>
          </a:p>
        </p:txBody>
      </p:sp>
      <p:pic>
        <p:nvPicPr>
          <p:cNvPr id="303110" name="Picture 6" descr="SL_3_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738" y="2563813"/>
            <a:ext cx="7607300" cy="2963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E9BE37F-76F3-4D83-90AE-FDF5BB7FDDF5}" type="slidenum">
              <a:rPr lang="en-US" altLang="it-IT"/>
              <a:pPr/>
              <a:t>45</a:t>
            </a:fld>
            <a:endParaRPr lang="en-US" altLang="it-IT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939800"/>
          </a:xfrm>
        </p:spPr>
        <p:txBody>
          <a:bodyPr/>
          <a:lstStyle/>
          <a:p>
            <a:r>
              <a:rPr lang="en-US" altLang="it-IT" sz="3600"/>
              <a:t>Pipelining: aumento dell’utilizzo</a:t>
            </a:r>
          </a:p>
        </p:txBody>
      </p:sp>
      <p:sp>
        <p:nvSpPr>
          <p:cNvPr id="304131" name="Line 3"/>
          <p:cNvSpPr>
            <a:spLocks noChangeShapeType="1"/>
          </p:cNvSpPr>
          <p:nvPr/>
        </p:nvSpPr>
        <p:spPr bwMode="auto">
          <a:xfrm>
            <a:off x="3171825" y="1778000"/>
            <a:ext cx="2082800" cy="9318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33" name="Line 5"/>
          <p:cNvSpPr>
            <a:spLocks noChangeShapeType="1"/>
          </p:cNvSpPr>
          <p:nvPr/>
        </p:nvSpPr>
        <p:spPr bwMode="auto">
          <a:xfrm>
            <a:off x="3162300" y="1555750"/>
            <a:ext cx="20638" cy="3284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2625725" y="1228725"/>
            <a:ext cx="1042988" cy="355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b="0">
                <a:latin typeface="Arial" pitchFamily="34" charset="0"/>
              </a:rPr>
              <a:t>Mittente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4136" name="Text Box 8"/>
          <p:cNvSpPr txBox="1">
            <a:spLocks noChangeArrowheads="1"/>
          </p:cNvSpPr>
          <p:nvPr/>
        </p:nvSpPr>
        <p:spPr bwMode="auto">
          <a:xfrm>
            <a:off x="4664075" y="1228725"/>
            <a:ext cx="1108075" cy="355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b="0">
                <a:latin typeface="Arial" pitchFamily="34" charset="0"/>
              </a:rPr>
              <a:t>Ricevente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4137" name="Line 9"/>
          <p:cNvSpPr>
            <a:spLocks noChangeShapeType="1"/>
          </p:cNvSpPr>
          <p:nvPr/>
        </p:nvSpPr>
        <p:spPr bwMode="auto">
          <a:xfrm>
            <a:off x="3182938" y="1773238"/>
            <a:ext cx="2049462" cy="31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38" name="Line 10"/>
          <p:cNvSpPr>
            <a:spLocks noChangeShapeType="1"/>
          </p:cNvSpPr>
          <p:nvPr/>
        </p:nvSpPr>
        <p:spPr bwMode="auto">
          <a:xfrm>
            <a:off x="3189288" y="3905250"/>
            <a:ext cx="2049462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39" name="Freeform 11"/>
          <p:cNvSpPr>
            <a:spLocks/>
          </p:cNvSpPr>
          <p:nvPr/>
        </p:nvSpPr>
        <p:spPr bwMode="auto">
          <a:xfrm>
            <a:off x="3167063" y="1770063"/>
            <a:ext cx="2087562" cy="11699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95" y="937"/>
              </a:cxn>
              <a:cxn ang="0">
                <a:pos x="2902" y="1185"/>
              </a:cxn>
              <a:cxn ang="0">
                <a:pos x="0" y="247"/>
              </a:cxn>
              <a:cxn ang="0">
                <a:pos x="0" y="0"/>
              </a:cxn>
            </a:cxnLst>
            <a:rect l="0" t="0" r="r" b="b"/>
            <a:pathLst>
              <a:path w="2902" h="1185">
                <a:moveTo>
                  <a:pt x="0" y="0"/>
                </a:moveTo>
                <a:lnTo>
                  <a:pt x="2895" y="937"/>
                </a:lnTo>
                <a:lnTo>
                  <a:pt x="2902" y="1185"/>
                </a:lnTo>
                <a:lnTo>
                  <a:pt x="0" y="247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40" name="Line 12"/>
          <p:cNvSpPr>
            <a:spLocks noChangeShapeType="1"/>
          </p:cNvSpPr>
          <p:nvPr/>
        </p:nvSpPr>
        <p:spPr bwMode="auto">
          <a:xfrm flipH="1">
            <a:off x="2803525" y="1770063"/>
            <a:ext cx="35242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41" name="Line 13"/>
          <p:cNvSpPr>
            <a:spLocks noChangeShapeType="1"/>
          </p:cNvSpPr>
          <p:nvPr/>
        </p:nvSpPr>
        <p:spPr bwMode="auto">
          <a:xfrm flipH="1" flipV="1">
            <a:off x="2270125" y="2014538"/>
            <a:ext cx="8858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42" name="Text Box 14"/>
          <p:cNvSpPr txBox="1">
            <a:spLocks noChangeArrowheads="1"/>
          </p:cNvSpPr>
          <p:nvPr/>
        </p:nvSpPr>
        <p:spPr bwMode="auto">
          <a:xfrm>
            <a:off x="2251075" y="2754313"/>
            <a:ext cx="9652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altLang="it-IT" b="0">
                <a:latin typeface="Arial" pitchFamily="34" charset="0"/>
              </a:rPr>
              <a:t>RTT 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4143" name="Line 15"/>
          <p:cNvSpPr>
            <a:spLocks noChangeShapeType="1"/>
          </p:cNvSpPr>
          <p:nvPr/>
        </p:nvSpPr>
        <p:spPr bwMode="auto">
          <a:xfrm>
            <a:off x="3065463" y="3065463"/>
            <a:ext cx="9525" cy="8207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4144" name="Line 16"/>
          <p:cNvSpPr>
            <a:spLocks noChangeShapeType="1"/>
          </p:cNvSpPr>
          <p:nvPr/>
        </p:nvSpPr>
        <p:spPr bwMode="auto">
          <a:xfrm flipV="1">
            <a:off x="3070225" y="2036763"/>
            <a:ext cx="1588" cy="7762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4145" name="Text Box 17"/>
          <p:cNvSpPr txBox="1">
            <a:spLocks noChangeArrowheads="1"/>
          </p:cNvSpPr>
          <p:nvPr/>
        </p:nvSpPr>
        <p:spPr bwMode="auto">
          <a:xfrm>
            <a:off x="558800" y="1865313"/>
            <a:ext cx="25812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it-IT" sz="1400" b="0">
                <a:latin typeface="Arial" pitchFamily="34" charset="0"/>
              </a:rPr>
              <a:t>Ultimo bit del primo</a:t>
            </a:r>
            <a:br>
              <a:rPr lang="it-IT" sz="1400" b="0">
                <a:latin typeface="Arial" pitchFamily="34" charset="0"/>
              </a:rPr>
            </a:br>
            <a:r>
              <a:rPr lang="it-IT" sz="1400" b="0">
                <a:latin typeface="Arial" pitchFamily="34" charset="0"/>
              </a:rPr>
              <a:t>pacchetto trasmesso</a:t>
            </a:r>
            <a:r>
              <a:rPr lang="en-US" sz="1400" b="0">
                <a:latin typeface="Arial" pitchFamily="34" charset="0"/>
              </a:rPr>
              <a:t>, t = L / R</a:t>
            </a:r>
            <a:endParaRPr lang="en-US" sz="1400" b="0">
              <a:latin typeface="Times New Roman" pitchFamily="18" charset="0"/>
            </a:endParaRPr>
          </a:p>
        </p:txBody>
      </p:sp>
      <p:sp>
        <p:nvSpPr>
          <p:cNvPr id="304146" name="Line 18"/>
          <p:cNvSpPr>
            <a:spLocks noChangeShapeType="1"/>
          </p:cNvSpPr>
          <p:nvPr/>
        </p:nvSpPr>
        <p:spPr bwMode="auto">
          <a:xfrm flipH="1">
            <a:off x="5232400" y="2524125"/>
            <a:ext cx="277813" cy="171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47" name="Text Box 19"/>
          <p:cNvSpPr txBox="1">
            <a:spLocks noChangeArrowheads="1"/>
          </p:cNvSpPr>
          <p:nvPr/>
        </p:nvSpPr>
        <p:spPr bwMode="auto">
          <a:xfrm>
            <a:off x="5480050" y="2279650"/>
            <a:ext cx="33940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it-IT" sz="1400" b="0">
                <a:latin typeface="Arial" pitchFamily="34" charset="0"/>
              </a:rPr>
              <a:t>Arriva il primo bit del primo pacchetto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304148" name="Line 20"/>
          <p:cNvSpPr>
            <a:spLocks noChangeShapeType="1"/>
          </p:cNvSpPr>
          <p:nvPr/>
        </p:nvSpPr>
        <p:spPr bwMode="auto">
          <a:xfrm flipV="1">
            <a:off x="5254625" y="2841625"/>
            <a:ext cx="271463" cy="104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49" name="Text Box 21"/>
          <p:cNvSpPr txBox="1">
            <a:spLocks noChangeArrowheads="1"/>
          </p:cNvSpPr>
          <p:nvPr/>
        </p:nvSpPr>
        <p:spPr bwMode="auto">
          <a:xfrm>
            <a:off x="5480050" y="2608263"/>
            <a:ext cx="32861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it-IT" sz="1400" b="0">
                <a:latin typeface="Arial" pitchFamily="34" charset="0"/>
              </a:rPr>
              <a:t>Arriva l’ultimo bit del primo pacchetto,</a:t>
            </a:r>
            <a:br>
              <a:rPr lang="it-IT" sz="1400" b="0">
                <a:latin typeface="Arial" pitchFamily="34" charset="0"/>
              </a:rPr>
            </a:br>
            <a:r>
              <a:rPr lang="it-IT" sz="1400" b="0">
                <a:latin typeface="Arial" pitchFamily="34" charset="0"/>
              </a:rPr>
              <a:t>invia ACK</a:t>
            </a:r>
          </a:p>
        </p:txBody>
      </p:sp>
      <p:sp>
        <p:nvSpPr>
          <p:cNvPr id="304150" name="Text Box 22"/>
          <p:cNvSpPr txBox="1">
            <a:spLocks noChangeArrowheads="1"/>
          </p:cNvSpPr>
          <p:nvPr/>
        </p:nvSpPr>
        <p:spPr bwMode="auto">
          <a:xfrm>
            <a:off x="236538" y="3543300"/>
            <a:ext cx="2501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it-IT" sz="1400" b="0">
                <a:latin typeface="Arial" pitchFamily="34" charset="0"/>
              </a:rPr>
              <a:t>Arriva ACK, invia il prossimo pacchetto, t = RTT + L / R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304152" name="Line 24"/>
          <p:cNvSpPr>
            <a:spLocks noChangeShapeType="1"/>
          </p:cNvSpPr>
          <p:nvPr/>
        </p:nvSpPr>
        <p:spPr bwMode="auto">
          <a:xfrm flipH="1">
            <a:off x="2471738" y="3892550"/>
            <a:ext cx="6953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53" name="Freeform 25"/>
          <p:cNvSpPr>
            <a:spLocks/>
          </p:cNvSpPr>
          <p:nvPr/>
        </p:nvSpPr>
        <p:spPr bwMode="auto">
          <a:xfrm>
            <a:off x="3182938" y="3900488"/>
            <a:ext cx="1327150" cy="5857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45" y="592"/>
              </a:cxn>
              <a:cxn ang="0">
                <a:pos x="1095" y="592"/>
              </a:cxn>
              <a:cxn ang="0">
                <a:pos x="0" y="247"/>
              </a:cxn>
              <a:cxn ang="0">
                <a:pos x="0" y="0"/>
              </a:cxn>
            </a:cxnLst>
            <a:rect l="0" t="0" r="r" b="b"/>
            <a:pathLst>
              <a:path w="1845" h="592">
                <a:moveTo>
                  <a:pt x="0" y="0"/>
                </a:moveTo>
                <a:lnTo>
                  <a:pt x="1845" y="592"/>
                </a:lnTo>
                <a:lnTo>
                  <a:pt x="1095" y="592"/>
                </a:lnTo>
                <a:lnTo>
                  <a:pt x="0" y="247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4154" name="Group 26"/>
          <p:cNvGrpSpPr>
            <a:grpSpLocks/>
          </p:cNvGrpSpPr>
          <p:nvPr/>
        </p:nvGrpSpPr>
        <p:grpSpPr bwMode="auto">
          <a:xfrm>
            <a:off x="3178175" y="3892550"/>
            <a:ext cx="1196975" cy="541338"/>
            <a:chOff x="12315" y="13225"/>
            <a:chExt cx="2775" cy="913"/>
          </a:xfrm>
        </p:grpSpPr>
        <p:sp>
          <p:nvSpPr>
            <p:cNvPr id="304155" name="Line 27"/>
            <p:cNvSpPr>
              <a:spLocks noChangeShapeType="1"/>
            </p:cNvSpPr>
            <p:nvPr/>
          </p:nvSpPr>
          <p:spPr bwMode="auto">
            <a:xfrm>
              <a:off x="12315" y="13225"/>
              <a:ext cx="1587" cy="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156" name="Line 28"/>
            <p:cNvSpPr>
              <a:spLocks noChangeShapeType="1"/>
            </p:cNvSpPr>
            <p:nvPr/>
          </p:nvSpPr>
          <p:spPr bwMode="auto">
            <a:xfrm>
              <a:off x="13915" y="13737"/>
              <a:ext cx="1175" cy="4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4157" name="Line 29"/>
          <p:cNvSpPr>
            <a:spLocks noChangeShapeType="1"/>
          </p:cNvSpPr>
          <p:nvPr/>
        </p:nvSpPr>
        <p:spPr bwMode="auto">
          <a:xfrm>
            <a:off x="3178175" y="4137025"/>
            <a:ext cx="296863" cy="127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58" name="Line 30"/>
          <p:cNvSpPr>
            <a:spLocks noChangeShapeType="1"/>
          </p:cNvSpPr>
          <p:nvPr/>
        </p:nvSpPr>
        <p:spPr bwMode="auto">
          <a:xfrm>
            <a:off x="3479800" y="4262438"/>
            <a:ext cx="508000" cy="238125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59" name="Freeform 31"/>
          <p:cNvSpPr>
            <a:spLocks/>
          </p:cNvSpPr>
          <p:nvPr/>
        </p:nvSpPr>
        <p:spPr bwMode="auto">
          <a:xfrm>
            <a:off x="3171825" y="2022475"/>
            <a:ext cx="2087563" cy="1168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95" y="937"/>
              </a:cxn>
              <a:cxn ang="0">
                <a:pos x="2902" y="1185"/>
              </a:cxn>
              <a:cxn ang="0">
                <a:pos x="0" y="247"/>
              </a:cxn>
              <a:cxn ang="0">
                <a:pos x="0" y="0"/>
              </a:cxn>
            </a:cxnLst>
            <a:rect l="0" t="0" r="r" b="b"/>
            <a:pathLst>
              <a:path w="2902" h="1185">
                <a:moveTo>
                  <a:pt x="0" y="0"/>
                </a:moveTo>
                <a:lnTo>
                  <a:pt x="2895" y="937"/>
                </a:lnTo>
                <a:lnTo>
                  <a:pt x="2902" y="1185"/>
                </a:lnTo>
                <a:lnTo>
                  <a:pt x="0" y="247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60" name="Freeform 32"/>
          <p:cNvSpPr>
            <a:spLocks/>
          </p:cNvSpPr>
          <p:nvPr/>
        </p:nvSpPr>
        <p:spPr bwMode="auto">
          <a:xfrm>
            <a:off x="3171825" y="2273300"/>
            <a:ext cx="2087563" cy="1168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95" y="937"/>
              </a:cxn>
              <a:cxn ang="0">
                <a:pos x="2902" y="1185"/>
              </a:cxn>
              <a:cxn ang="0">
                <a:pos x="0" y="247"/>
              </a:cxn>
              <a:cxn ang="0">
                <a:pos x="0" y="0"/>
              </a:cxn>
            </a:cxnLst>
            <a:rect l="0" t="0" r="r" b="b"/>
            <a:pathLst>
              <a:path w="2902" h="1185">
                <a:moveTo>
                  <a:pt x="0" y="0"/>
                </a:moveTo>
                <a:lnTo>
                  <a:pt x="2895" y="937"/>
                </a:lnTo>
                <a:lnTo>
                  <a:pt x="2902" y="1185"/>
                </a:lnTo>
                <a:lnTo>
                  <a:pt x="0" y="247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61" name="Line 33"/>
          <p:cNvSpPr>
            <a:spLocks noChangeShapeType="1"/>
          </p:cNvSpPr>
          <p:nvPr/>
        </p:nvSpPr>
        <p:spPr bwMode="auto">
          <a:xfrm flipV="1">
            <a:off x="3189288" y="2954338"/>
            <a:ext cx="2065337" cy="93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62" name="Line 34"/>
          <p:cNvSpPr>
            <a:spLocks noChangeShapeType="1"/>
          </p:cNvSpPr>
          <p:nvPr/>
        </p:nvSpPr>
        <p:spPr bwMode="auto">
          <a:xfrm flipV="1">
            <a:off x="3189288" y="3205163"/>
            <a:ext cx="2065337" cy="931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4163" name="Group 35"/>
          <p:cNvGrpSpPr>
            <a:grpSpLocks/>
          </p:cNvGrpSpPr>
          <p:nvPr/>
        </p:nvGrpSpPr>
        <p:grpSpPr bwMode="auto">
          <a:xfrm>
            <a:off x="3032125" y="4130675"/>
            <a:ext cx="1466850" cy="606425"/>
            <a:chOff x="12502" y="21425"/>
            <a:chExt cx="3400" cy="1025"/>
          </a:xfrm>
        </p:grpSpPr>
        <p:sp>
          <p:nvSpPr>
            <p:cNvPr id="304164" name="Line 36"/>
            <p:cNvSpPr>
              <a:spLocks noChangeShapeType="1"/>
            </p:cNvSpPr>
            <p:nvPr/>
          </p:nvSpPr>
          <p:spPr bwMode="auto">
            <a:xfrm flipH="1">
              <a:off x="12502" y="21425"/>
              <a:ext cx="28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165" name="Freeform 37"/>
            <p:cNvSpPr>
              <a:spLocks/>
            </p:cNvSpPr>
            <p:nvPr/>
          </p:nvSpPr>
          <p:spPr bwMode="auto">
            <a:xfrm>
              <a:off x="12827" y="21438"/>
              <a:ext cx="3075" cy="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45" y="592"/>
                </a:cxn>
                <a:cxn ang="0">
                  <a:pos x="1095" y="592"/>
                </a:cxn>
                <a:cxn ang="0">
                  <a:pos x="0" y="247"/>
                </a:cxn>
                <a:cxn ang="0">
                  <a:pos x="0" y="0"/>
                </a:cxn>
              </a:cxnLst>
              <a:rect l="0" t="0" r="r" b="b"/>
              <a:pathLst>
                <a:path w="1845" h="592">
                  <a:moveTo>
                    <a:pt x="0" y="0"/>
                  </a:moveTo>
                  <a:lnTo>
                    <a:pt x="1845" y="592"/>
                  </a:lnTo>
                  <a:lnTo>
                    <a:pt x="1095" y="592"/>
                  </a:lnTo>
                  <a:lnTo>
                    <a:pt x="0" y="24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4166" name="Group 38"/>
            <p:cNvGrpSpPr>
              <a:grpSpLocks/>
            </p:cNvGrpSpPr>
            <p:nvPr/>
          </p:nvGrpSpPr>
          <p:grpSpPr bwMode="auto">
            <a:xfrm>
              <a:off x="12815" y="21425"/>
              <a:ext cx="2776" cy="913"/>
              <a:chOff x="12315" y="13225"/>
              <a:chExt cx="2775" cy="913"/>
            </a:xfrm>
          </p:grpSpPr>
          <p:sp>
            <p:nvSpPr>
              <p:cNvPr id="304167" name="Line 39"/>
              <p:cNvSpPr>
                <a:spLocks noChangeShapeType="1"/>
              </p:cNvSpPr>
              <p:nvPr/>
            </p:nvSpPr>
            <p:spPr bwMode="auto">
              <a:xfrm>
                <a:off x="12315" y="13225"/>
                <a:ext cx="1587" cy="5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68" name="Line 40"/>
              <p:cNvSpPr>
                <a:spLocks noChangeShapeType="1"/>
              </p:cNvSpPr>
              <p:nvPr/>
            </p:nvSpPr>
            <p:spPr bwMode="auto">
              <a:xfrm>
                <a:off x="13915" y="13737"/>
                <a:ext cx="1175" cy="4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169" name="Line 41"/>
            <p:cNvSpPr>
              <a:spLocks noChangeShapeType="1"/>
            </p:cNvSpPr>
            <p:nvPr/>
          </p:nvSpPr>
          <p:spPr bwMode="auto">
            <a:xfrm>
              <a:off x="12815" y="21837"/>
              <a:ext cx="687" cy="2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170" name="Line 42"/>
            <p:cNvSpPr>
              <a:spLocks noChangeShapeType="1"/>
            </p:cNvSpPr>
            <p:nvPr/>
          </p:nvSpPr>
          <p:spPr bwMode="auto">
            <a:xfrm>
              <a:off x="13515" y="22048"/>
              <a:ext cx="1175" cy="4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4171" name="Group 43"/>
          <p:cNvGrpSpPr>
            <a:grpSpLocks/>
          </p:cNvGrpSpPr>
          <p:nvPr/>
        </p:nvGrpSpPr>
        <p:grpSpPr bwMode="auto">
          <a:xfrm>
            <a:off x="3043238" y="4381500"/>
            <a:ext cx="1466850" cy="606425"/>
            <a:chOff x="12502" y="21425"/>
            <a:chExt cx="3400" cy="1025"/>
          </a:xfrm>
        </p:grpSpPr>
        <p:sp>
          <p:nvSpPr>
            <p:cNvPr id="304172" name="Line 44"/>
            <p:cNvSpPr>
              <a:spLocks noChangeShapeType="1"/>
            </p:cNvSpPr>
            <p:nvPr/>
          </p:nvSpPr>
          <p:spPr bwMode="auto">
            <a:xfrm flipH="1">
              <a:off x="12502" y="21425"/>
              <a:ext cx="28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173" name="Freeform 45"/>
            <p:cNvSpPr>
              <a:spLocks/>
            </p:cNvSpPr>
            <p:nvPr/>
          </p:nvSpPr>
          <p:spPr bwMode="auto">
            <a:xfrm>
              <a:off x="12827" y="21438"/>
              <a:ext cx="3075" cy="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45" y="592"/>
                </a:cxn>
                <a:cxn ang="0">
                  <a:pos x="1095" y="592"/>
                </a:cxn>
                <a:cxn ang="0">
                  <a:pos x="0" y="247"/>
                </a:cxn>
                <a:cxn ang="0">
                  <a:pos x="0" y="0"/>
                </a:cxn>
              </a:cxnLst>
              <a:rect l="0" t="0" r="r" b="b"/>
              <a:pathLst>
                <a:path w="1845" h="592">
                  <a:moveTo>
                    <a:pt x="0" y="0"/>
                  </a:moveTo>
                  <a:lnTo>
                    <a:pt x="1845" y="592"/>
                  </a:lnTo>
                  <a:lnTo>
                    <a:pt x="1095" y="592"/>
                  </a:lnTo>
                  <a:lnTo>
                    <a:pt x="0" y="24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4174" name="Group 46"/>
            <p:cNvGrpSpPr>
              <a:grpSpLocks/>
            </p:cNvGrpSpPr>
            <p:nvPr/>
          </p:nvGrpSpPr>
          <p:grpSpPr bwMode="auto">
            <a:xfrm>
              <a:off x="12815" y="21425"/>
              <a:ext cx="2776" cy="913"/>
              <a:chOff x="12315" y="13225"/>
              <a:chExt cx="2775" cy="913"/>
            </a:xfrm>
          </p:grpSpPr>
          <p:sp>
            <p:nvSpPr>
              <p:cNvPr id="304175" name="Line 47"/>
              <p:cNvSpPr>
                <a:spLocks noChangeShapeType="1"/>
              </p:cNvSpPr>
              <p:nvPr/>
            </p:nvSpPr>
            <p:spPr bwMode="auto">
              <a:xfrm>
                <a:off x="12315" y="13225"/>
                <a:ext cx="1587" cy="5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76" name="Line 48"/>
              <p:cNvSpPr>
                <a:spLocks noChangeShapeType="1"/>
              </p:cNvSpPr>
              <p:nvPr/>
            </p:nvSpPr>
            <p:spPr bwMode="auto">
              <a:xfrm>
                <a:off x="13915" y="13737"/>
                <a:ext cx="1175" cy="4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177" name="Line 49"/>
            <p:cNvSpPr>
              <a:spLocks noChangeShapeType="1"/>
            </p:cNvSpPr>
            <p:nvPr/>
          </p:nvSpPr>
          <p:spPr bwMode="auto">
            <a:xfrm>
              <a:off x="12815" y="21837"/>
              <a:ext cx="687" cy="2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178" name="Line 50"/>
            <p:cNvSpPr>
              <a:spLocks noChangeShapeType="1"/>
            </p:cNvSpPr>
            <p:nvPr/>
          </p:nvSpPr>
          <p:spPr bwMode="auto">
            <a:xfrm>
              <a:off x="13515" y="22048"/>
              <a:ext cx="1175" cy="4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4179" name="Line 51"/>
          <p:cNvSpPr>
            <a:spLocks noChangeShapeType="1"/>
          </p:cNvSpPr>
          <p:nvPr/>
        </p:nvSpPr>
        <p:spPr bwMode="auto">
          <a:xfrm flipV="1">
            <a:off x="3194050" y="3457575"/>
            <a:ext cx="2065338" cy="9318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80" name="Text Box 52"/>
          <p:cNvSpPr txBox="1">
            <a:spLocks noChangeArrowheads="1"/>
          </p:cNvSpPr>
          <p:nvPr/>
        </p:nvSpPr>
        <p:spPr bwMode="auto">
          <a:xfrm>
            <a:off x="5480050" y="3071813"/>
            <a:ext cx="33670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it-IT" sz="1400" b="0">
                <a:latin typeface="Arial" pitchFamily="34" charset="0"/>
              </a:rPr>
              <a:t>Arriva l’ultimo bit del secondo pacchetto,</a:t>
            </a:r>
            <a:br>
              <a:rPr lang="it-IT" sz="1400" b="0">
                <a:latin typeface="Arial" pitchFamily="34" charset="0"/>
              </a:rPr>
            </a:br>
            <a:r>
              <a:rPr lang="it-IT" sz="1400" b="0">
                <a:latin typeface="Arial" pitchFamily="34" charset="0"/>
              </a:rPr>
              <a:t>invia ACK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304181" name="Line 53"/>
          <p:cNvSpPr>
            <a:spLocks noChangeShapeType="1"/>
          </p:cNvSpPr>
          <p:nvPr/>
        </p:nvSpPr>
        <p:spPr bwMode="auto">
          <a:xfrm>
            <a:off x="5254625" y="3192463"/>
            <a:ext cx="246063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82" name="Line 54"/>
          <p:cNvSpPr>
            <a:spLocks noChangeShapeType="1"/>
          </p:cNvSpPr>
          <p:nvPr/>
        </p:nvSpPr>
        <p:spPr bwMode="auto">
          <a:xfrm>
            <a:off x="5265738" y="3435350"/>
            <a:ext cx="255587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83" name="Text Box 55"/>
          <p:cNvSpPr txBox="1">
            <a:spLocks noChangeArrowheads="1"/>
          </p:cNvSpPr>
          <p:nvPr/>
        </p:nvSpPr>
        <p:spPr bwMode="auto">
          <a:xfrm>
            <a:off x="5480050" y="3581400"/>
            <a:ext cx="31623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it-IT" sz="1400" b="0">
                <a:latin typeface="Arial" pitchFamily="34" charset="0"/>
              </a:rPr>
              <a:t>Arriva l’ultimo bit del terzo pacchetto,</a:t>
            </a:r>
            <a:br>
              <a:rPr lang="it-IT" sz="1400" b="0">
                <a:latin typeface="Arial" pitchFamily="34" charset="0"/>
              </a:rPr>
            </a:br>
            <a:r>
              <a:rPr lang="it-IT" sz="1400" b="0">
                <a:latin typeface="Arial" pitchFamily="34" charset="0"/>
              </a:rPr>
              <a:t>invia ACK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304188" name="Rectangle 60"/>
          <p:cNvSpPr>
            <a:spLocks noChangeArrowheads="1"/>
          </p:cNvSpPr>
          <p:nvPr/>
        </p:nvSpPr>
        <p:spPr bwMode="auto">
          <a:xfrm>
            <a:off x="1512888" y="6051550"/>
            <a:ext cx="60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9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4189" name="Rectangle 61"/>
          <p:cNvSpPr>
            <a:spLocks noChangeArrowheads="1"/>
          </p:cNvSpPr>
          <p:nvPr/>
        </p:nvSpPr>
        <p:spPr bwMode="auto">
          <a:xfrm>
            <a:off x="1704975" y="5324475"/>
            <a:ext cx="1968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U</a:t>
            </a:r>
            <a:endParaRPr lang="it-IT" b="0"/>
          </a:p>
        </p:txBody>
      </p:sp>
      <p:sp>
        <p:nvSpPr>
          <p:cNvPr id="304190" name="Rectangle 62"/>
          <p:cNvSpPr>
            <a:spLocks noChangeArrowheads="1"/>
          </p:cNvSpPr>
          <p:nvPr/>
        </p:nvSpPr>
        <p:spPr bwMode="auto">
          <a:xfrm>
            <a:off x="1898650" y="5324475"/>
            <a:ext cx="793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4191" name="Rectangle 63"/>
          <p:cNvSpPr>
            <a:spLocks noChangeArrowheads="1"/>
          </p:cNvSpPr>
          <p:nvPr/>
        </p:nvSpPr>
        <p:spPr bwMode="auto">
          <a:xfrm>
            <a:off x="1900238" y="5500688"/>
            <a:ext cx="4318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mitt</a:t>
            </a:r>
            <a:endParaRPr lang="it-IT" b="0"/>
          </a:p>
        </p:txBody>
      </p:sp>
      <p:sp>
        <p:nvSpPr>
          <p:cNvPr id="304192" name="Rectangle 64"/>
          <p:cNvSpPr>
            <a:spLocks noChangeArrowheads="1"/>
          </p:cNvSpPr>
          <p:nvPr/>
        </p:nvSpPr>
        <p:spPr bwMode="auto">
          <a:xfrm>
            <a:off x="2601913" y="5538788"/>
            <a:ext cx="6508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4193" name="Rectangle 65"/>
          <p:cNvSpPr>
            <a:spLocks noChangeArrowheads="1"/>
          </p:cNvSpPr>
          <p:nvPr/>
        </p:nvSpPr>
        <p:spPr bwMode="auto">
          <a:xfrm>
            <a:off x="2452688" y="5408613"/>
            <a:ext cx="1301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000" b="0">
                <a:solidFill>
                  <a:srgbClr val="000000"/>
                </a:solidFill>
              </a:rPr>
              <a:t>=</a:t>
            </a:r>
            <a:endParaRPr lang="it-IT" sz="2000" b="0"/>
          </a:p>
        </p:txBody>
      </p:sp>
      <p:sp>
        <p:nvSpPr>
          <p:cNvPr id="304194" name="Rectangle 66"/>
          <p:cNvSpPr>
            <a:spLocks noChangeArrowheads="1"/>
          </p:cNvSpPr>
          <p:nvPr/>
        </p:nvSpPr>
        <p:spPr bwMode="auto">
          <a:xfrm>
            <a:off x="2649538" y="5408613"/>
            <a:ext cx="66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4196" name="Rectangle 68"/>
          <p:cNvSpPr>
            <a:spLocks noChangeArrowheads="1"/>
          </p:cNvSpPr>
          <p:nvPr/>
        </p:nvSpPr>
        <p:spPr bwMode="auto">
          <a:xfrm>
            <a:off x="4775200" y="5219700"/>
            <a:ext cx="5873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0,024</a:t>
            </a:r>
            <a:endParaRPr lang="it-IT" b="0"/>
          </a:p>
        </p:txBody>
      </p:sp>
      <p:sp>
        <p:nvSpPr>
          <p:cNvPr id="304198" name="Rectangle 70"/>
          <p:cNvSpPr>
            <a:spLocks noChangeArrowheads="1"/>
          </p:cNvSpPr>
          <p:nvPr/>
        </p:nvSpPr>
        <p:spPr bwMode="auto">
          <a:xfrm>
            <a:off x="5267325" y="5219700"/>
            <a:ext cx="66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4199" name="Rectangle 71"/>
          <p:cNvSpPr>
            <a:spLocks noChangeArrowheads="1"/>
          </p:cNvSpPr>
          <p:nvPr/>
        </p:nvSpPr>
        <p:spPr bwMode="auto">
          <a:xfrm>
            <a:off x="4687888" y="5602288"/>
            <a:ext cx="71913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30,008</a:t>
            </a:r>
            <a:endParaRPr lang="it-IT" b="0"/>
          </a:p>
        </p:txBody>
      </p:sp>
      <p:sp>
        <p:nvSpPr>
          <p:cNvPr id="304200" name="Rectangle 72"/>
          <p:cNvSpPr>
            <a:spLocks noChangeArrowheads="1"/>
          </p:cNvSpPr>
          <p:nvPr/>
        </p:nvSpPr>
        <p:spPr bwMode="auto">
          <a:xfrm>
            <a:off x="5407025" y="5602288"/>
            <a:ext cx="6508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4201" name="Line 73"/>
          <p:cNvSpPr>
            <a:spLocks noChangeShapeType="1"/>
          </p:cNvSpPr>
          <p:nvPr/>
        </p:nvSpPr>
        <p:spPr bwMode="auto">
          <a:xfrm flipV="1">
            <a:off x="4708525" y="5548313"/>
            <a:ext cx="739775" cy="79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202" name="Rectangle 74"/>
          <p:cNvSpPr>
            <a:spLocks noChangeArrowheads="1"/>
          </p:cNvSpPr>
          <p:nvPr/>
        </p:nvSpPr>
        <p:spPr bwMode="auto">
          <a:xfrm>
            <a:off x="5589588" y="5408613"/>
            <a:ext cx="1301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000" b="0">
                <a:solidFill>
                  <a:srgbClr val="000000"/>
                </a:solidFill>
              </a:rPr>
              <a:t>=</a:t>
            </a:r>
            <a:endParaRPr lang="it-IT" sz="2000" b="0"/>
          </a:p>
        </p:txBody>
      </p:sp>
      <p:sp>
        <p:nvSpPr>
          <p:cNvPr id="304204" name="Rectangle 76"/>
          <p:cNvSpPr>
            <a:spLocks noChangeArrowheads="1"/>
          </p:cNvSpPr>
          <p:nvPr/>
        </p:nvSpPr>
        <p:spPr bwMode="auto">
          <a:xfrm>
            <a:off x="5790508" y="5407135"/>
            <a:ext cx="72616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 dirty="0" smtClean="0">
                <a:solidFill>
                  <a:srgbClr val="000000"/>
                </a:solidFill>
              </a:rPr>
              <a:t>0,0008</a:t>
            </a:r>
            <a:endParaRPr lang="it-IT" b="0" dirty="0"/>
          </a:p>
        </p:txBody>
      </p:sp>
      <p:sp>
        <p:nvSpPr>
          <p:cNvPr id="304209" name="Rectangle 81"/>
          <p:cNvSpPr>
            <a:spLocks noChangeArrowheads="1"/>
          </p:cNvSpPr>
          <p:nvPr/>
        </p:nvSpPr>
        <p:spPr bwMode="auto">
          <a:xfrm>
            <a:off x="6499225" y="5983288"/>
            <a:ext cx="65088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7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4210" name="Rectangle 82"/>
          <p:cNvSpPr>
            <a:spLocks noChangeArrowheads="1"/>
          </p:cNvSpPr>
          <p:nvPr/>
        </p:nvSpPr>
        <p:spPr bwMode="auto">
          <a:xfrm>
            <a:off x="3070225" y="5203825"/>
            <a:ext cx="4635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3 * </a:t>
            </a:r>
            <a:endParaRPr lang="it-IT" b="0"/>
          </a:p>
        </p:txBody>
      </p:sp>
      <p:sp>
        <p:nvSpPr>
          <p:cNvPr id="304211" name="Rectangle 83"/>
          <p:cNvSpPr>
            <a:spLocks noChangeArrowheads="1"/>
          </p:cNvSpPr>
          <p:nvPr/>
        </p:nvSpPr>
        <p:spPr bwMode="auto">
          <a:xfrm>
            <a:off x="3540125" y="5203825"/>
            <a:ext cx="6096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L / R</a:t>
            </a:r>
            <a:endParaRPr lang="it-IT" b="0"/>
          </a:p>
        </p:txBody>
      </p:sp>
      <p:sp>
        <p:nvSpPr>
          <p:cNvPr id="304212" name="Rectangle 84"/>
          <p:cNvSpPr>
            <a:spLocks noChangeArrowheads="1"/>
          </p:cNvSpPr>
          <p:nvPr/>
        </p:nvSpPr>
        <p:spPr bwMode="auto">
          <a:xfrm>
            <a:off x="4135438" y="5203825"/>
            <a:ext cx="793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4213" name="Rectangle 85"/>
          <p:cNvSpPr>
            <a:spLocks noChangeArrowheads="1"/>
          </p:cNvSpPr>
          <p:nvPr/>
        </p:nvSpPr>
        <p:spPr bwMode="auto">
          <a:xfrm>
            <a:off x="2787650" y="5619750"/>
            <a:ext cx="14287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RTT + L / R</a:t>
            </a:r>
            <a:endParaRPr lang="it-IT" b="0"/>
          </a:p>
        </p:txBody>
      </p:sp>
      <p:sp>
        <p:nvSpPr>
          <p:cNvPr id="304214" name="Rectangle 86"/>
          <p:cNvSpPr>
            <a:spLocks noChangeArrowheads="1"/>
          </p:cNvSpPr>
          <p:nvPr/>
        </p:nvSpPr>
        <p:spPr bwMode="auto">
          <a:xfrm>
            <a:off x="4391025" y="5619750"/>
            <a:ext cx="793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</a:rPr>
              <a:t> </a:t>
            </a:r>
            <a:endParaRPr lang="it-IT" b="0"/>
          </a:p>
        </p:txBody>
      </p:sp>
      <p:sp>
        <p:nvSpPr>
          <p:cNvPr id="304215" name="Rectangle 87"/>
          <p:cNvSpPr>
            <a:spLocks noChangeArrowheads="1"/>
          </p:cNvSpPr>
          <p:nvPr/>
        </p:nvSpPr>
        <p:spPr bwMode="auto">
          <a:xfrm>
            <a:off x="4422775" y="5424488"/>
            <a:ext cx="1301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000" b="0">
                <a:solidFill>
                  <a:srgbClr val="000000"/>
                </a:solidFill>
              </a:rPr>
              <a:t>=</a:t>
            </a:r>
            <a:endParaRPr lang="it-IT" sz="2000" b="0"/>
          </a:p>
        </p:txBody>
      </p:sp>
      <p:sp>
        <p:nvSpPr>
          <p:cNvPr id="304216" name="Rectangle 88"/>
          <p:cNvSpPr>
            <a:spLocks noChangeArrowheads="1"/>
          </p:cNvSpPr>
          <p:nvPr/>
        </p:nvSpPr>
        <p:spPr bwMode="auto">
          <a:xfrm>
            <a:off x="4562475" y="5424488"/>
            <a:ext cx="66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21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it-IT" b="0"/>
          </a:p>
        </p:txBody>
      </p:sp>
      <p:sp>
        <p:nvSpPr>
          <p:cNvPr id="304217" name="Line 89"/>
          <p:cNvSpPr>
            <a:spLocks noChangeShapeType="1"/>
          </p:cNvSpPr>
          <p:nvPr/>
        </p:nvSpPr>
        <p:spPr bwMode="auto">
          <a:xfrm>
            <a:off x="2701925" y="5556250"/>
            <a:ext cx="1570038" cy="1111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4185" name="Text Box 57"/>
          <p:cNvSpPr txBox="1">
            <a:spLocks noChangeArrowheads="1"/>
          </p:cNvSpPr>
          <p:nvPr/>
        </p:nvSpPr>
        <p:spPr bwMode="auto">
          <a:xfrm>
            <a:off x="6245225" y="4437063"/>
            <a:ext cx="26447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>
                <a:solidFill>
                  <a:srgbClr val="FF0000"/>
                </a:solidFill>
              </a:rPr>
              <a:t>Aumento dell’utilizzo</a:t>
            </a:r>
            <a:br>
              <a:rPr lang="en-US" altLang="it-IT" sz="2000" b="0">
                <a:solidFill>
                  <a:srgbClr val="FF0000"/>
                </a:solidFill>
              </a:rPr>
            </a:br>
            <a:r>
              <a:rPr lang="en-US" altLang="it-IT" sz="2000" b="0">
                <a:solidFill>
                  <a:srgbClr val="FF0000"/>
                </a:solidFill>
              </a:rPr>
              <a:t>di un fattore 3!</a:t>
            </a:r>
          </a:p>
        </p:txBody>
      </p:sp>
      <p:sp>
        <p:nvSpPr>
          <p:cNvPr id="304186" name="Line 58"/>
          <p:cNvSpPr>
            <a:spLocks noChangeShapeType="1"/>
          </p:cNvSpPr>
          <p:nvPr/>
        </p:nvSpPr>
        <p:spPr bwMode="auto">
          <a:xfrm flipH="1">
            <a:off x="6386513" y="4821238"/>
            <a:ext cx="125412" cy="5127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87" name="Rectangle 59"/>
          <p:cNvSpPr>
            <a:spLocks noChangeArrowheads="1"/>
          </p:cNvSpPr>
          <p:nvPr/>
        </p:nvSpPr>
        <p:spPr bwMode="auto">
          <a:xfrm>
            <a:off x="550863" y="1384300"/>
            <a:ext cx="22748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1400" b="0">
                <a:latin typeface="Arial" pitchFamily="34" charset="0"/>
              </a:rPr>
              <a:t>Primo bit del primo</a:t>
            </a:r>
            <a:br>
              <a:rPr lang="it-IT" sz="1400" b="0">
                <a:latin typeface="Arial" pitchFamily="34" charset="0"/>
              </a:rPr>
            </a:br>
            <a:r>
              <a:rPr lang="it-IT" sz="1400" b="0">
                <a:latin typeface="Arial" pitchFamily="34" charset="0"/>
              </a:rPr>
              <a:t>pacchetto trasmesso, t = 0</a:t>
            </a:r>
          </a:p>
        </p:txBody>
      </p:sp>
      <p:sp>
        <p:nvSpPr>
          <p:cNvPr id="304134" name="Line 6"/>
          <p:cNvSpPr>
            <a:spLocks noChangeShapeType="1"/>
          </p:cNvSpPr>
          <p:nvPr/>
        </p:nvSpPr>
        <p:spPr bwMode="auto">
          <a:xfrm>
            <a:off x="5243513" y="1568450"/>
            <a:ext cx="22225" cy="3351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A0BDCB49-253A-4A86-81A0-E159BA66D28D}" type="slidenum">
              <a:rPr lang="en-US" altLang="it-IT"/>
              <a:pPr/>
              <a:t>46</a:t>
            </a:fld>
            <a:endParaRPr lang="en-US" altLang="it-IT"/>
          </a:p>
        </p:txBody>
      </p:sp>
      <p:sp>
        <p:nvSpPr>
          <p:cNvPr id="331778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it-IT" sz="4000" b="0" u="sng">
                <a:solidFill>
                  <a:schemeClr val="accent2"/>
                </a:solidFill>
              </a:rPr>
              <a:t>Protocolli con pipeline</a:t>
            </a:r>
          </a:p>
        </p:txBody>
      </p:sp>
      <p:sp>
        <p:nvSpPr>
          <p:cNvPr id="331779" name="Rectangle 3"/>
          <p:cNvSpPr>
            <a:spLocks noChangeArrowheads="1"/>
          </p:cNvSpPr>
          <p:nvPr/>
        </p:nvSpPr>
        <p:spPr bwMode="auto">
          <a:xfrm>
            <a:off x="533400" y="16002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altLang="it-IT" sz="2400" b="0" u="sng" dirty="0">
                <a:solidFill>
                  <a:srgbClr val="FF0000"/>
                </a:solidFill>
              </a:rPr>
              <a:t>Go-back-N: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en-US" altLang="it-IT" sz="2000" b="0" dirty="0"/>
              <a:t>Il </a:t>
            </a:r>
            <a:r>
              <a:rPr lang="en-US" altLang="it-IT" sz="2000" b="0" dirty="0" err="1"/>
              <a:t>mittente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può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avere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fino</a:t>
            </a:r>
            <a:r>
              <a:rPr lang="en-US" altLang="it-IT" sz="2000" b="0" dirty="0"/>
              <a:t> a </a:t>
            </a:r>
            <a:r>
              <a:rPr lang="en-US" altLang="it-IT" sz="2000" b="0" i="1" dirty="0"/>
              <a:t>N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pacchetti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senza</a:t>
            </a:r>
            <a:r>
              <a:rPr lang="en-US" altLang="it-IT" sz="2000" b="0" dirty="0"/>
              <a:t> ACK in pipeline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en-US" altLang="it-IT" sz="2000" b="0" dirty="0"/>
              <a:t>Il </a:t>
            </a:r>
            <a:r>
              <a:rPr lang="en-US" altLang="it-IT" sz="2000" b="0" dirty="0" err="1"/>
              <a:t>ricevente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invia</a:t>
            </a:r>
            <a:r>
              <a:rPr lang="en-US" altLang="it-IT" sz="2000" b="0" dirty="0"/>
              <a:t> solo ACK </a:t>
            </a:r>
            <a:r>
              <a:rPr lang="en-US" altLang="it-IT" sz="2000" b="0" dirty="0" err="1"/>
              <a:t>cumulativi</a:t>
            </a:r>
            <a:endParaRPr lang="en-US" altLang="it-IT" sz="2400" b="0" dirty="0"/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en-US" altLang="it-IT" sz="1800" b="0" dirty="0"/>
              <a:t>Non </a:t>
            </a:r>
            <a:r>
              <a:rPr lang="en-US" altLang="it-IT" sz="1800" b="0" dirty="0" err="1"/>
              <a:t>dà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l’ACK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di</a:t>
            </a:r>
            <a:r>
              <a:rPr lang="en-US" altLang="it-IT" sz="1800" b="0" dirty="0"/>
              <a:t> un </a:t>
            </a:r>
            <a:r>
              <a:rPr lang="en-US" altLang="it-IT" sz="1800" b="0" dirty="0" err="1"/>
              <a:t>pacchetto</a:t>
            </a:r>
            <a:r>
              <a:rPr lang="en-US" altLang="it-IT" sz="1800" b="0" dirty="0"/>
              <a:t> se </a:t>
            </a:r>
            <a:r>
              <a:rPr lang="en-US" altLang="it-IT" sz="1800" b="0" dirty="0" err="1"/>
              <a:t>c’è</a:t>
            </a:r>
            <a:r>
              <a:rPr lang="en-US" altLang="it-IT" sz="1800" b="0" dirty="0"/>
              <a:t> un gap</a:t>
            </a:r>
            <a:endParaRPr lang="en-US" altLang="it-IT" sz="2000" b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en-US" altLang="it-IT" sz="2000" b="0" dirty="0"/>
              <a:t>Il </a:t>
            </a:r>
            <a:r>
              <a:rPr lang="en-US" altLang="it-IT" sz="2000" b="0" dirty="0" err="1"/>
              <a:t>mittente</a:t>
            </a:r>
            <a:r>
              <a:rPr lang="en-US" altLang="it-IT" sz="2000" b="0" dirty="0"/>
              <a:t> ha un timer per </a:t>
            </a:r>
            <a:r>
              <a:rPr lang="en-US" altLang="it-IT" sz="2000" b="0" dirty="0" err="1"/>
              <a:t>il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più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vecchio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pacchetto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senza</a:t>
            </a:r>
            <a:r>
              <a:rPr lang="en-US" altLang="it-IT" sz="2000" b="0" dirty="0"/>
              <a:t> ACK</a:t>
            </a:r>
            <a:endParaRPr lang="en-US" altLang="it-IT" sz="2400" b="0" dirty="0"/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en-US" altLang="it-IT" sz="1800" b="0" dirty="0"/>
              <a:t>Se </a:t>
            </a:r>
            <a:r>
              <a:rPr lang="en-US" altLang="it-IT" sz="1800" b="0" dirty="0" err="1"/>
              <a:t>il</a:t>
            </a:r>
            <a:r>
              <a:rPr lang="en-US" altLang="it-IT" sz="1800" b="0" dirty="0"/>
              <a:t> timer </a:t>
            </a:r>
            <a:r>
              <a:rPr lang="en-US" altLang="it-IT" sz="1800" b="0" dirty="0" err="1"/>
              <a:t>scade</a:t>
            </a:r>
            <a:r>
              <a:rPr lang="en-US" altLang="it-IT" sz="1800" b="0" dirty="0"/>
              <a:t>, </a:t>
            </a:r>
            <a:r>
              <a:rPr lang="en-US" altLang="it-IT" sz="1800" b="0" dirty="0" err="1"/>
              <a:t>ritrasmette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tutti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i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pacchetti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senza</a:t>
            </a:r>
            <a:r>
              <a:rPr lang="en-US" altLang="it-IT" sz="1800" b="0" dirty="0"/>
              <a:t> ACK</a:t>
            </a:r>
            <a:endParaRPr lang="en-US" altLang="it-IT" sz="2000" b="0" dirty="0"/>
          </a:p>
        </p:txBody>
      </p:sp>
      <p:sp>
        <p:nvSpPr>
          <p:cNvPr id="331780" name="Rectangle 4"/>
          <p:cNvSpPr>
            <a:spLocks noChangeArrowheads="1"/>
          </p:cNvSpPr>
          <p:nvPr/>
        </p:nvSpPr>
        <p:spPr bwMode="auto">
          <a:xfrm>
            <a:off x="4495800" y="16002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altLang="it-IT" sz="2400" b="0" u="sng" dirty="0" err="1">
                <a:solidFill>
                  <a:srgbClr val="FF0000"/>
                </a:solidFill>
              </a:rPr>
              <a:t>Ripetizione</a:t>
            </a:r>
            <a:r>
              <a:rPr lang="en-US" altLang="it-IT" sz="2400" b="0" u="sng" dirty="0">
                <a:solidFill>
                  <a:srgbClr val="FF0000"/>
                </a:solidFill>
              </a:rPr>
              <a:t> </a:t>
            </a:r>
            <a:r>
              <a:rPr lang="en-US" altLang="it-IT" sz="2400" b="0" u="sng" dirty="0" err="1">
                <a:solidFill>
                  <a:srgbClr val="FF0000"/>
                </a:solidFill>
              </a:rPr>
              <a:t>selettiva</a:t>
            </a:r>
            <a:endParaRPr lang="en-US" altLang="it-IT" sz="2400" b="0" u="sng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en-US" altLang="it-IT" sz="2000" b="0" dirty="0"/>
              <a:t>Il </a:t>
            </a:r>
            <a:r>
              <a:rPr lang="en-US" altLang="it-IT" sz="2000" b="0" dirty="0" err="1"/>
              <a:t>mittente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può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avere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fino</a:t>
            </a:r>
            <a:r>
              <a:rPr lang="en-US" altLang="it-IT" sz="2000" b="0" dirty="0"/>
              <a:t> a </a:t>
            </a:r>
            <a:r>
              <a:rPr lang="en-US" altLang="it-IT" sz="2000" b="0" i="1" dirty="0"/>
              <a:t>N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pacchetti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senza</a:t>
            </a:r>
            <a:r>
              <a:rPr lang="en-US" altLang="it-IT" sz="2000" b="0" dirty="0"/>
              <a:t> ACK in pipeline</a:t>
            </a:r>
            <a:endParaRPr lang="en-US" altLang="it-IT" sz="2400" b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en-US" altLang="it-IT" sz="2000" b="0" dirty="0"/>
              <a:t>Il </a:t>
            </a:r>
            <a:r>
              <a:rPr lang="en-US" altLang="it-IT" sz="2000" b="0" dirty="0" err="1"/>
              <a:t>ricevende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dà</a:t>
            </a:r>
            <a:r>
              <a:rPr lang="en-US" altLang="it-IT" sz="2000" b="0" dirty="0"/>
              <a:t> </a:t>
            </a:r>
            <a:r>
              <a:rPr lang="en-US" altLang="it-IT" sz="2000" b="0" dirty="0" err="1" smtClean="0"/>
              <a:t>l’ACK</a:t>
            </a:r>
            <a:r>
              <a:rPr lang="en-US" altLang="it-IT" sz="2000" b="0" dirty="0" smtClean="0"/>
              <a:t> </a:t>
            </a:r>
            <a:r>
              <a:rPr lang="en-US" altLang="it-IT" sz="2000" b="0" dirty="0"/>
              <a:t>solo </a:t>
            </a:r>
            <a:r>
              <a:rPr lang="en-US" altLang="it-IT" sz="2000" b="0" dirty="0" err="1"/>
              <a:t>ai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singoli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pacchetti</a:t>
            </a:r>
            <a:endParaRPr lang="en-US" altLang="it-IT" sz="2400" b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en-US" altLang="it-IT" sz="2000" b="0" dirty="0"/>
              <a:t>Il </a:t>
            </a:r>
            <a:r>
              <a:rPr lang="en-US" altLang="it-IT" sz="2000" b="0" dirty="0" err="1"/>
              <a:t>mittente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mantiene</a:t>
            </a:r>
            <a:r>
              <a:rPr lang="en-US" altLang="it-IT" sz="2000" b="0" dirty="0"/>
              <a:t> un timer per </a:t>
            </a:r>
            <a:r>
              <a:rPr lang="en-US" altLang="it-IT" sz="2000" b="0" dirty="0" err="1"/>
              <a:t>ciascun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pacchetto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che</a:t>
            </a:r>
            <a:r>
              <a:rPr lang="en-US" altLang="it-IT" sz="2000" b="0" dirty="0"/>
              <a:t> non ha </a:t>
            </a:r>
            <a:r>
              <a:rPr lang="en-US" altLang="it-IT" sz="2000" b="0" dirty="0" err="1"/>
              <a:t>ancora</a:t>
            </a:r>
            <a:r>
              <a:rPr lang="en-US" altLang="it-IT" sz="2000" b="0" dirty="0"/>
              <a:t> </a:t>
            </a:r>
            <a:r>
              <a:rPr lang="en-US" altLang="it-IT" sz="2000" b="0" dirty="0" err="1"/>
              <a:t>ricevuto</a:t>
            </a:r>
            <a:r>
              <a:rPr lang="en-US" altLang="it-IT" sz="2000" b="0" dirty="0"/>
              <a:t> ACK</a:t>
            </a:r>
            <a:endParaRPr lang="en-US" altLang="it-IT" sz="2400" b="0" dirty="0"/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en-US" altLang="it-IT" sz="1800" b="0" dirty="0" err="1"/>
              <a:t>Quando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il</a:t>
            </a:r>
            <a:r>
              <a:rPr lang="en-US" altLang="it-IT" sz="1800" b="0" dirty="0"/>
              <a:t> timer </a:t>
            </a:r>
            <a:r>
              <a:rPr lang="en-US" altLang="it-IT" sz="1800" b="0" dirty="0" err="1"/>
              <a:t>scade</a:t>
            </a:r>
            <a:r>
              <a:rPr lang="en-US" altLang="it-IT" sz="1800" b="0" dirty="0"/>
              <a:t>, </a:t>
            </a:r>
            <a:r>
              <a:rPr lang="en-US" altLang="it-IT" sz="1800" b="0" dirty="0" err="1"/>
              <a:t>ritrasmette</a:t>
            </a:r>
            <a:r>
              <a:rPr lang="en-US" altLang="it-IT" sz="1800" b="0" dirty="0"/>
              <a:t> solo </a:t>
            </a:r>
            <a:r>
              <a:rPr lang="en-US" altLang="it-IT" sz="1800" b="0" dirty="0" err="1"/>
              <a:t>i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pacchetti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che</a:t>
            </a:r>
            <a:r>
              <a:rPr lang="en-US" altLang="it-IT" sz="1800" b="0" dirty="0"/>
              <a:t> non </a:t>
            </a:r>
            <a:r>
              <a:rPr lang="en-US" altLang="it-IT" sz="1800" b="0" dirty="0" err="1"/>
              <a:t>hanno</a:t>
            </a:r>
            <a:r>
              <a:rPr lang="en-US" altLang="it-IT" sz="1800" b="0" dirty="0"/>
              <a:t> </a:t>
            </a:r>
            <a:r>
              <a:rPr lang="en-US" altLang="it-IT" sz="1800" b="0" dirty="0" err="1"/>
              <a:t>avuto</a:t>
            </a:r>
            <a:r>
              <a:rPr lang="en-US" altLang="it-IT" sz="1800" b="0" dirty="0"/>
              <a:t> ACK</a:t>
            </a:r>
            <a:endParaRPr lang="en-US" altLang="it-IT" sz="2000" b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en-US" altLang="it-IT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2E419F0-BC8C-4DB2-8836-FF1AE875A3EA}" type="slidenum">
              <a:rPr lang="en-US" altLang="it-IT"/>
              <a:pPr/>
              <a:t>47</a:t>
            </a:fld>
            <a:endParaRPr lang="en-US" altLang="it-IT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7000"/>
            <a:ext cx="7772400" cy="927100"/>
          </a:xfrm>
        </p:spPr>
        <p:txBody>
          <a:bodyPr/>
          <a:lstStyle/>
          <a:p>
            <a:r>
              <a:rPr lang="en-US" altLang="it-IT"/>
              <a:t>Go-Back-N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7650" y="1073150"/>
            <a:ext cx="8324850" cy="1320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Mittente:</a:t>
            </a: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800"/>
              <a:t>Numero di sequenza a k bit nell’intestazione del pacchetto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800"/>
              <a:t>“Finestra” contenente fino a N pacchetti consecutivi non riscontrati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endParaRPr lang="it-IT" sz="2400"/>
          </a:p>
        </p:txBody>
      </p:sp>
      <p:sp>
        <p:nvSpPr>
          <p:cNvPr id="305157" name="Rectangle 5"/>
          <p:cNvSpPr>
            <a:spLocks noChangeArrowheads="1"/>
          </p:cNvSpPr>
          <p:nvPr/>
        </p:nvSpPr>
        <p:spPr bwMode="auto">
          <a:xfrm>
            <a:off x="247650" y="4321175"/>
            <a:ext cx="866775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 dirty="0"/>
              <a:t>ACK(n): riscontro di tutti i pacchetti con numero di sequenza minore o uguale a n - “riscontri cumulativi”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b="0" dirty="0"/>
              <a:t>pacchetti duplicati potrebbero essere scartati (vedere il ricevente)</a:t>
            </a:r>
            <a:endParaRPr lang="it-IT" sz="1800" b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 dirty="0"/>
              <a:t>timer per </a:t>
            </a:r>
            <a:r>
              <a:rPr lang="it-IT" sz="1800" b="0" dirty="0" smtClean="0"/>
              <a:t>il primo dei pacchetti </a:t>
            </a:r>
            <a:r>
              <a:rPr lang="it-IT" sz="1800" b="0" dirty="0"/>
              <a:t>in </a:t>
            </a:r>
            <a:r>
              <a:rPr lang="it-IT" sz="1800" b="0" dirty="0" smtClean="0"/>
              <a:t>transito (base)</a:t>
            </a:r>
            <a:endParaRPr lang="it-IT" sz="1800" b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 i="1" dirty="0" smtClean="0"/>
              <a:t>timeout:</a:t>
            </a:r>
            <a:r>
              <a:rPr lang="it-IT" sz="1800" b="0" dirty="0" smtClean="0"/>
              <a:t> </a:t>
            </a:r>
            <a:r>
              <a:rPr lang="it-IT" sz="1800" b="0" dirty="0"/>
              <a:t>ritrasmette il </a:t>
            </a:r>
            <a:r>
              <a:rPr lang="it-IT" sz="1800" b="0" dirty="0" smtClean="0"/>
              <a:t>pacchetto base e </a:t>
            </a:r>
            <a:r>
              <a:rPr lang="it-IT" sz="1800" b="0" dirty="0"/>
              <a:t>tutti i pacchetti con i numeri di sequenza più grandi nella finestra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endParaRPr lang="it-IT" sz="2400" b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endParaRPr lang="it-IT" sz="2400" b="0" dirty="0"/>
          </a:p>
        </p:txBody>
      </p:sp>
      <p:pic>
        <p:nvPicPr>
          <p:cNvPr id="305158" name="Picture 6" descr="SL_3_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75" y="2493963"/>
            <a:ext cx="7842250" cy="176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285F2C9D-9E6A-4A34-ABF5-DE1F22DFE4C9}" type="slidenum">
              <a:rPr lang="en-US" altLang="it-IT"/>
              <a:pPr/>
              <a:t>48</a:t>
            </a:fld>
            <a:endParaRPr lang="en-US" altLang="it-IT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77838" y="296863"/>
            <a:ext cx="7772400" cy="700087"/>
          </a:xfrm>
        </p:spPr>
        <p:txBody>
          <a:bodyPr/>
          <a:lstStyle/>
          <a:p>
            <a:r>
              <a:rPr lang="en-US" altLang="it-IT" sz="3200"/>
              <a:t>GBN: automa esteso del mittente</a:t>
            </a:r>
            <a:endParaRPr lang="en-US" altLang="it-IT"/>
          </a:p>
        </p:txBody>
      </p:sp>
      <p:sp>
        <p:nvSpPr>
          <p:cNvPr id="306180" name="Oval 4"/>
          <p:cNvSpPr>
            <a:spLocks noChangeArrowheads="1"/>
          </p:cNvSpPr>
          <p:nvPr/>
        </p:nvSpPr>
        <p:spPr bwMode="auto">
          <a:xfrm>
            <a:off x="3638550" y="3743325"/>
            <a:ext cx="666750" cy="6572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3560763" y="3895725"/>
            <a:ext cx="8001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b="0">
                <a:latin typeface="Arial" pitchFamily="34" charset="0"/>
              </a:rPr>
              <a:t>Attesa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6182" name="Line 6"/>
          <p:cNvSpPr>
            <a:spLocks noChangeShapeType="1"/>
          </p:cNvSpPr>
          <p:nvPr/>
        </p:nvSpPr>
        <p:spPr bwMode="auto">
          <a:xfrm>
            <a:off x="2028825" y="2830513"/>
            <a:ext cx="1624013" cy="1069975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6183" name="Text Box 7"/>
          <p:cNvSpPr txBox="1">
            <a:spLocks noChangeArrowheads="1"/>
          </p:cNvSpPr>
          <p:nvPr/>
        </p:nvSpPr>
        <p:spPr bwMode="auto">
          <a:xfrm>
            <a:off x="4751388" y="3810000"/>
            <a:ext cx="277653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start_timer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udt_send(sndpkt[base])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udt_send(sndpkt[base+1])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…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udt_send(sndpkt[nextseqnum-1])</a:t>
            </a:r>
          </a:p>
          <a:p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6184" name="Text Box 8"/>
          <p:cNvSpPr txBox="1">
            <a:spLocks noChangeArrowheads="1"/>
          </p:cNvSpPr>
          <p:nvPr/>
        </p:nvSpPr>
        <p:spPr bwMode="auto">
          <a:xfrm>
            <a:off x="4773613" y="3575050"/>
            <a:ext cx="11001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timeout</a:t>
            </a:r>
            <a:endParaRPr lang="en-US" altLang="it-IT" sz="1400" b="0">
              <a:latin typeface="Times New Roman" pitchFamily="18" charset="0"/>
            </a:endParaRPr>
          </a:p>
          <a:p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6185" name="Line 9"/>
          <p:cNvSpPr>
            <a:spLocks noChangeShapeType="1"/>
          </p:cNvSpPr>
          <p:nvPr/>
        </p:nvSpPr>
        <p:spPr bwMode="auto">
          <a:xfrm>
            <a:off x="4857750" y="3851275"/>
            <a:ext cx="16192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6186" name="Freeform 10"/>
          <p:cNvSpPr>
            <a:spLocks/>
          </p:cNvSpPr>
          <p:nvPr/>
        </p:nvSpPr>
        <p:spPr bwMode="auto">
          <a:xfrm>
            <a:off x="4360863" y="3498850"/>
            <a:ext cx="393700" cy="1152525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6187" name="Text Box 11"/>
          <p:cNvSpPr txBox="1">
            <a:spLocks noChangeArrowheads="1"/>
          </p:cNvSpPr>
          <p:nvPr/>
        </p:nvSpPr>
        <p:spPr bwMode="auto">
          <a:xfrm>
            <a:off x="3194050" y="1069975"/>
            <a:ext cx="23336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rdt_send(data)</a:t>
            </a:r>
            <a:r>
              <a:rPr lang="en-US" altLang="it-IT" sz="1000" b="0">
                <a:latin typeface="Arial" pitchFamily="34" charset="0"/>
              </a:rPr>
              <a:t> 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6188" name="Line 12"/>
          <p:cNvSpPr>
            <a:spLocks noChangeShapeType="1"/>
          </p:cNvSpPr>
          <p:nvPr/>
        </p:nvSpPr>
        <p:spPr bwMode="auto">
          <a:xfrm>
            <a:off x="3302000" y="1389063"/>
            <a:ext cx="19145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6189" name="Text Box 13"/>
          <p:cNvSpPr txBox="1">
            <a:spLocks noChangeArrowheads="1"/>
          </p:cNvSpPr>
          <p:nvPr/>
        </p:nvSpPr>
        <p:spPr bwMode="auto">
          <a:xfrm>
            <a:off x="3194050" y="1411288"/>
            <a:ext cx="55213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 dirty="0">
                <a:latin typeface="Arial" pitchFamily="34" charset="0"/>
              </a:rPr>
              <a:t>if (</a:t>
            </a:r>
            <a:r>
              <a:rPr lang="en-US" altLang="it-IT" sz="1400" b="0" dirty="0" err="1">
                <a:latin typeface="Arial" pitchFamily="34" charset="0"/>
              </a:rPr>
              <a:t>nextseqnum</a:t>
            </a:r>
            <a:r>
              <a:rPr lang="en-US" altLang="it-IT" sz="1400" b="0" dirty="0">
                <a:latin typeface="Arial" pitchFamily="34" charset="0"/>
              </a:rPr>
              <a:t> &lt; </a:t>
            </a:r>
            <a:r>
              <a:rPr lang="en-US" altLang="it-IT" sz="1400" b="0" dirty="0" err="1">
                <a:latin typeface="Arial" pitchFamily="34" charset="0"/>
              </a:rPr>
              <a:t>base+N</a:t>
            </a:r>
            <a:r>
              <a:rPr lang="en-US" altLang="it-IT" sz="1400" b="0" dirty="0">
                <a:latin typeface="Arial" pitchFamily="34" charset="0"/>
              </a:rPr>
              <a:t>) {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</a:t>
            </a:r>
            <a:r>
              <a:rPr lang="en-US" altLang="it-IT" sz="1400" b="0" dirty="0" err="1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[</a:t>
            </a:r>
            <a:r>
              <a:rPr lang="en-US" altLang="it-IT" sz="1400" b="0" dirty="0" err="1">
                <a:latin typeface="Arial" pitchFamily="34" charset="0"/>
              </a:rPr>
              <a:t>nextseqnum</a:t>
            </a:r>
            <a:r>
              <a:rPr lang="en-US" altLang="it-IT" sz="1400" b="0" dirty="0">
                <a:latin typeface="Arial" pitchFamily="34" charset="0"/>
              </a:rPr>
              <a:t>] = </a:t>
            </a:r>
            <a:r>
              <a:rPr lang="en-US" altLang="it-IT" sz="1400" b="0" dirty="0" err="1">
                <a:latin typeface="Arial" pitchFamily="34" charset="0"/>
              </a:rPr>
              <a:t>make_pkt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nextseqnum,data,chksum</a:t>
            </a:r>
            <a:r>
              <a:rPr lang="en-US" altLang="it-IT" sz="1400" b="0" dirty="0">
                <a:latin typeface="Arial" pitchFamily="34" charset="0"/>
              </a:rPr>
              <a:t>)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</a:t>
            </a:r>
            <a:r>
              <a:rPr lang="en-US" altLang="it-IT" sz="1400" b="0" dirty="0" err="1">
                <a:latin typeface="Arial" pitchFamily="34" charset="0"/>
              </a:rPr>
              <a:t>udt_send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[</a:t>
            </a:r>
            <a:r>
              <a:rPr lang="en-US" altLang="it-IT" sz="1400" b="0" dirty="0" err="1">
                <a:latin typeface="Arial" pitchFamily="34" charset="0"/>
              </a:rPr>
              <a:t>nextseqnum</a:t>
            </a:r>
            <a:r>
              <a:rPr lang="en-US" altLang="it-IT" sz="1400" b="0" dirty="0">
                <a:latin typeface="Arial" pitchFamily="34" charset="0"/>
              </a:rPr>
              <a:t>])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if (base == </a:t>
            </a:r>
            <a:r>
              <a:rPr lang="en-US" altLang="it-IT" sz="1400" b="0" dirty="0" err="1">
                <a:latin typeface="Arial" pitchFamily="34" charset="0"/>
              </a:rPr>
              <a:t>nextseqnum</a:t>
            </a:r>
            <a:r>
              <a:rPr lang="en-US" altLang="it-IT" sz="1400" b="0" dirty="0">
                <a:latin typeface="Arial" pitchFamily="34" charset="0"/>
              </a:rPr>
              <a:t>)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   </a:t>
            </a:r>
            <a:r>
              <a:rPr lang="en-US" altLang="it-IT" sz="1400" b="0" dirty="0" err="1">
                <a:latin typeface="Arial" pitchFamily="34" charset="0"/>
              </a:rPr>
              <a:t>start_timer</a:t>
            </a:r>
            <a:endParaRPr lang="en-US" altLang="it-IT" sz="1400" b="0" dirty="0">
              <a:latin typeface="Arial" pitchFamily="34" charset="0"/>
            </a:endParaRP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</a:t>
            </a:r>
            <a:r>
              <a:rPr lang="en-US" altLang="it-IT" sz="1400" b="0" dirty="0" err="1">
                <a:latin typeface="Arial" pitchFamily="34" charset="0"/>
              </a:rPr>
              <a:t>nextseqnum</a:t>
            </a:r>
            <a:r>
              <a:rPr lang="en-US" altLang="it-IT" sz="1400" b="0" dirty="0">
                <a:latin typeface="Arial" pitchFamily="34" charset="0"/>
              </a:rPr>
              <a:t>++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}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else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</a:t>
            </a:r>
            <a:r>
              <a:rPr lang="en-US" altLang="it-IT" sz="1400" b="0" dirty="0" err="1">
                <a:latin typeface="Arial" pitchFamily="34" charset="0"/>
              </a:rPr>
              <a:t>refuse_data</a:t>
            </a:r>
            <a:r>
              <a:rPr lang="en-US" altLang="it-IT" sz="1400" b="0" dirty="0">
                <a:latin typeface="Arial" pitchFamily="34" charset="0"/>
              </a:rPr>
              <a:t>(data)</a:t>
            </a:r>
            <a:endParaRPr lang="en-US" altLang="it-IT" sz="1400" b="0" dirty="0">
              <a:latin typeface="Times New Roman" pitchFamily="18" charset="0"/>
            </a:endParaRPr>
          </a:p>
        </p:txBody>
      </p:sp>
      <p:sp>
        <p:nvSpPr>
          <p:cNvPr id="306190" name="Freeform 14"/>
          <p:cNvSpPr>
            <a:spLocks/>
          </p:cNvSpPr>
          <p:nvPr/>
        </p:nvSpPr>
        <p:spPr bwMode="auto">
          <a:xfrm rot="5142103" flipH="1">
            <a:off x="3787776" y="2933700"/>
            <a:ext cx="393700" cy="1152525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6191" name="Text Box 15"/>
          <p:cNvSpPr txBox="1">
            <a:spLocks noChangeArrowheads="1"/>
          </p:cNvSpPr>
          <p:nvPr/>
        </p:nvSpPr>
        <p:spPr bwMode="auto">
          <a:xfrm>
            <a:off x="3343275" y="5478463"/>
            <a:ext cx="36861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 dirty="0">
                <a:latin typeface="Arial" pitchFamily="34" charset="0"/>
              </a:rPr>
              <a:t>base = </a:t>
            </a:r>
            <a:r>
              <a:rPr lang="en-US" altLang="it-IT" sz="1400" b="0" dirty="0" err="1">
                <a:latin typeface="Arial" pitchFamily="34" charset="0"/>
              </a:rPr>
              <a:t>getacknum</a:t>
            </a:r>
            <a:r>
              <a:rPr lang="en-US" altLang="it-IT" sz="1400" b="0" dirty="0">
                <a:latin typeface="Arial" pitchFamily="34" charset="0"/>
              </a:rPr>
              <a:t>(</a:t>
            </a:r>
            <a:r>
              <a:rPr lang="en-US" altLang="it-IT" sz="1400" b="0" dirty="0" err="1">
                <a:latin typeface="Arial" pitchFamily="34" charset="0"/>
              </a:rPr>
              <a:t>rcvpkt</a:t>
            </a:r>
            <a:r>
              <a:rPr lang="en-US" altLang="it-IT" sz="1400" b="0" dirty="0">
                <a:latin typeface="Arial" pitchFamily="34" charset="0"/>
              </a:rPr>
              <a:t>)+1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If (base == </a:t>
            </a:r>
            <a:r>
              <a:rPr lang="en-US" altLang="it-IT" sz="1400" b="0" dirty="0" err="1">
                <a:latin typeface="Arial" pitchFamily="34" charset="0"/>
              </a:rPr>
              <a:t>nextseqnum</a:t>
            </a:r>
            <a:r>
              <a:rPr lang="en-US" altLang="it-IT" sz="1400" b="0" dirty="0">
                <a:latin typeface="Arial" pitchFamily="34" charset="0"/>
              </a:rPr>
              <a:t>)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</a:t>
            </a:r>
            <a:r>
              <a:rPr lang="en-US" altLang="it-IT" sz="1400" b="0" dirty="0" err="1">
                <a:latin typeface="Arial" pitchFamily="34" charset="0"/>
              </a:rPr>
              <a:t>stop_timer</a:t>
            </a:r>
            <a:endParaRPr lang="en-US" altLang="it-IT" sz="1400" b="0" dirty="0">
              <a:latin typeface="Arial" pitchFamily="34" charset="0"/>
            </a:endParaRPr>
          </a:p>
          <a:p>
            <a:pPr algn="l"/>
            <a:r>
              <a:rPr lang="en-US" altLang="it-IT" sz="1400" b="0" dirty="0">
                <a:latin typeface="Arial" pitchFamily="34" charset="0"/>
              </a:rPr>
              <a:t>  else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  </a:t>
            </a:r>
            <a:r>
              <a:rPr lang="en-US" altLang="it-IT" sz="1400" b="0" dirty="0" err="1" smtClean="0">
                <a:latin typeface="Arial" pitchFamily="34" charset="0"/>
              </a:rPr>
              <a:t>restart_timer</a:t>
            </a:r>
            <a:endParaRPr lang="en-US" altLang="it-IT" sz="1400" b="0" dirty="0">
              <a:latin typeface="Times New Roman" pitchFamily="18" charset="0"/>
            </a:endParaRPr>
          </a:p>
        </p:txBody>
      </p:sp>
      <p:sp>
        <p:nvSpPr>
          <p:cNvPr id="306192" name="Text Box 16"/>
          <p:cNvSpPr txBox="1">
            <a:spLocks noChangeArrowheads="1"/>
          </p:cNvSpPr>
          <p:nvPr/>
        </p:nvSpPr>
        <p:spPr bwMode="auto">
          <a:xfrm>
            <a:off x="3355975" y="4978400"/>
            <a:ext cx="283368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&amp;&amp;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 notcorrupt(rcvpkt) </a:t>
            </a:r>
          </a:p>
          <a:p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6193" name="Line 17"/>
          <p:cNvSpPr>
            <a:spLocks noChangeShapeType="1"/>
          </p:cNvSpPr>
          <p:nvPr/>
        </p:nvSpPr>
        <p:spPr bwMode="auto">
          <a:xfrm>
            <a:off x="3448050" y="5502275"/>
            <a:ext cx="16192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6194" name="Freeform 18"/>
          <p:cNvSpPr>
            <a:spLocks/>
          </p:cNvSpPr>
          <p:nvPr/>
        </p:nvSpPr>
        <p:spPr bwMode="auto">
          <a:xfrm>
            <a:off x="3505200" y="4446588"/>
            <a:ext cx="1054100" cy="674687"/>
          </a:xfrm>
          <a:custGeom>
            <a:avLst/>
            <a:gdLst/>
            <a:ahLst/>
            <a:cxnLst>
              <a:cxn ang="0">
                <a:pos x="241" y="20"/>
              </a:cxn>
              <a:cxn ang="0">
                <a:pos x="388" y="0"/>
              </a:cxn>
            </a:cxnLst>
            <a:rect l="0" t="0" r="r" b="b"/>
            <a:pathLst>
              <a:path w="664" h="425">
                <a:moveTo>
                  <a:pt x="241" y="20"/>
                </a:moveTo>
                <a:cubicBezTo>
                  <a:pt x="0" y="393"/>
                  <a:pt x="664" y="425"/>
                  <a:pt x="388" y="0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6195" name="Line 19"/>
          <p:cNvSpPr>
            <a:spLocks noChangeShapeType="1"/>
          </p:cNvSpPr>
          <p:nvPr/>
        </p:nvSpPr>
        <p:spPr bwMode="auto">
          <a:xfrm>
            <a:off x="1614488" y="3257550"/>
            <a:ext cx="803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6196" name="Text Box 20"/>
          <p:cNvSpPr txBox="1">
            <a:spLocks noChangeArrowheads="1"/>
          </p:cNvSpPr>
          <p:nvPr/>
        </p:nvSpPr>
        <p:spPr bwMode="auto">
          <a:xfrm>
            <a:off x="1487488" y="3227388"/>
            <a:ext cx="14859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base=1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nextseqnum=1</a:t>
            </a:r>
            <a:endParaRPr lang="en-US" altLang="it-IT" sz="1400" b="0">
              <a:latin typeface="Times New Roman" pitchFamily="18" charset="0"/>
            </a:endParaRPr>
          </a:p>
          <a:p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6197" name="Text Box 21"/>
          <p:cNvSpPr txBox="1">
            <a:spLocks noChangeArrowheads="1"/>
          </p:cNvSpPr>
          <p:nvPr/>
        </p:nvSpPr>
        <p:spPr bwMode="auto">
          <a:xfrm>
            <a:off x="1250950" y="4289425"/>
            <a:ext cx="20478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 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 &amp;&amp; corrupt(rcvpkt)</a:t>
            </a:r>
            <a:r>
              <a:rPr lang="en-US" altLang="it-IT" sz="1000" b="0">
                <a:latin typeface="Arial" pitchFamily="34" charset="0"/>
              </a:rPr>
              <a:t> </a:t>
            </a:r>
          </a:p>
          <a:p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6198" name="Line 22"/>
          <p:cNvSpPr>
            <a:spLocks noChangeShapeType="1"/>
          </p:cNvSpPr>
          <p:nvPr/>
        </p:nvSpPr>
        <p:spPr bwMode="auto">
          <a:xfrm flipV="1">
            <a:off x="1343025" y="4787900"/>
            <a:ext cx="15208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6199" name="Freeform 23"/>
          <p:cNvSpPr>
            <a:spLocks/>
          </p:cNvSpPr>
          <p:nvPr/>
        </p:nvSpPr>
        <p:spPr bwMode="auto">
          <a:xfrm>
            <a:off x="2898775" y="4221163"/>
            <a:ext cx="695325" cy="638175"/>
          </a:xfrm>
          <a:custGeom>
            <a:avLst/>
            <a:gdLst/>
            <a:ahLst/>
            <a:cxnLst>
              <a:cxn ang="0">
                <a:pos x="1005" y="0"/>
              </a:cxn>
              <a:cxn ang="0">
                <a:pos x="1095" y="165"/>
              </a:cxn>
            </a:cxnLst>
            <a:rect l="0" t="0" r="r" b="b"/>
            <a:pathLst>
              <a:path w="1095" h="1005">
                <a:moveTo>
                  <a:pt x="1005" y="0"/>
                </a:moveTo>
                <a:cubicBezTo>
                  <a:pt x="0" y="30"/>
                  <a:pt x="645" y="1005"/>
                  <a:pt x="1095" y="165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6200" name="Text Box 24"/>
          <p:cNvSpPr txBox="1">
            <a:spLocks noChangeArrowheads="1"/>
          </p:cNvSpPr>
          <p:nvPr/>
        </p:nvSpPr>
        <p:spPr bwMode="auto">
          <a:xfrm>
            <a:off x="1530350" y="2927350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2485EC9-A61E-480E-89EE-9B81C533C8D4}" type="slidenum">
              <a:rPr lang="en-US" altLang="it-IT"/>
              <a:pPr/>
              <a:t>49</a:t>
            </a:fld>
            <a:endParaRPr lang="en-US" altLang="it-IT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GBN: automa esteso del ricevente</a:t>
            </a:r>
            <a:endParaRPr lang="it-IT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801688" y="3641725"/>
            <a:ext cx="8148637" cy="2854325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/>
              <a:t>ACK-soltanto: invia sempre un ACK per un pacchetto ricevuto correttamente con il numero di sequenza più alto </a:t>
            </a:r>
            <a:r>
              <a:rPr lang="it-IT" sz="2000" i="1">
                <a:solidFill>
                  <a:schemeClr val="accent2"/>
                </a:solidFill>
              </a:rPr>
              <a:t>in sequenza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potrebbe generare ACK duplicati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deve memorizzare soltanto </a:t>
            </a:r>
            <a:r>
              <a:rPr lang="it-IT" sz="1800" b="1">
                <a:latin typeface="Courier New" pitchFamily="49" charset="0"/>
              </a:rPr>
              <a:t>expectedseqnum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Pacchetto fuori sequenza: 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scartato (non è salvato) -&gt; </a:t>
            </a:r>
            <a:r>
              <a:rPr lang="it-IT" sz="1800">
                <a:solidFill>
                  <a:srgbClr val="FF0000"/>
                </a:solidFill>
              </a:rPr>
              <a:t>senza buffering del ricevente</a:t>
            </a:r>
            <a:r>
              <a:rPr lang="it-IT" sz="1800"/>
              <a:t>!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rimanda un ACK per il pacchetto con il numero di sequenza più alto </a:t>
            </a:r>
            <a:r>
              <a:rPr lang="it-IT" sz="1800" i="1">
                <a:solidFill>
                  <a:schemeClr val="accent2"/>
                </a:solidFill>
              </a:rPr>
              <a:t>in sequenza</a:t>
            </a:r>
          </a:p>
        </p:txBody>
      </p:sp>
      <p:sp>
        <p:nvSpPr>
          <p:cNvPr id="307204" name="Oval 4"/>
          <p:cNvSpPr>
            <a:spLocks noChangeArrowheads="1"/>
          </p:cNvSpPr>
          <p:nvPr/>
        </p:nvSpPr>
        <p:spPr bwMode="auto">
          <a:xfrm>
            <a:off x="3159125" y="2041525"/>
            <a:ext cx="704850" cy="6572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3094038" y="2209800"/>
            <a:ext cx="8001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it-IT" b="0">
                <a:latin typeface="Arial" pitchFamily="34" charset="0"/>
              </a:rPr>
              <a:t>Attesa</a:t>
            </a:r>
            <a:endParaRPr lang="en-US" altLang="it-IT" b="0">
              <a:latin typeface="Times New Roman" pitchFamily="18" charset="0"/>
            </a:endParaRPr>
          </a:p>
        </p:txBody>
      </p:sp>
      <p:sp>
        <p:nvSpPr>
          <p:cNvPr id="307206" name="Line 6"/>
          <p:cNvSpPr>
            <a:spLocks noChangeShapeType="1"/>
          </p:cNvSpPr>
          <p:nvPr/>
        </p:nvSpPr>
        <p:spPr bwMode="auto">
          <a:xfrm>
            <a:off x="844550" y="1881188"/>
            <a:ext cx="2298700" cy="474662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07" name="Text Box 7"/>
          <p:cNvSpPr txBox="1">
            <a:spLocks noChangeArrowheads="1"/>
          </p:cNvSpPr>
          <p:nvPr/>
        </p:nvSpPr>
        <p:spPr bwMode="auto">
          <a:xfrm>
            <a:off x="2557463" y="1468438"/>
            <a:ext cx="161766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7208" name="Text Box 8"/>
          <p:cNvSpPr txBox="1">
            <a:spLocks noChangeArrowheads="1"/>
          </p:cNvSpPr>
          <p:nvPr/>
        </p:nvSpPr>
        <p:spPr bwMode="auto">
          <a:xfrm>
            <a:off x="2597150" y="1192213"/>
            <a:ext cx="72548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default</a:t>
            </a:r>
            <a:endParaRPr lang="en-US" altLang="it-IT" sz="1400" b="0">
              <a:latin typeface="Times New Roman" pitchFamily="18" charset="0"/>
            </a:endParaRPr>
          </a:p>
          <a:p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307209" name="Line 9"/>
          <p:cNvSpPr>
            <a:spLocks noChangeShapeType="1"/>
          </p:cNvSpPr>
          <p:nvPr/>
        </p:nvSpPr>
        <p:spPr bwMode="auto">
          <a:xfrm>
            <a:off x="2678113" y="1489075"/>
            <a:ext cx="8159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0" name="Freeform 10"/>
          <p:cNvSpPr>
            <a:spLocks/>
          </p:cNvSpPr>
          <p:nvPr/>
        </p:nvSpPr>
        <p:spPr bwMode="auto">
          <a:xfrm>
            <a:off x="3832225" y="1784350"/>
            <a:ext cx="828675" cy="1152525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11" name="Text Box 11"/>
          <p:cNvSpPr txBox="1">
            <a:spLocks noChangeArrowheads="1"/>
          </p:cNvSpPr>
          <p:nvPr/>
        </p:nvSpPr>
        <p:spPr bwMode="auto">
          <a:xfrm>
            <a:off x="4325938" y="1554163"/>
            <a:ext cx="35702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rdt_rcv(rcvpkt)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&amp;&amp; notcurrupt(rcvpkt)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  &amp;&amp; hasseqnum(rcvpkt,expectedseqnum) 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7212" name="Line 12"/>
          <p:cNvSpPr>
            <a:spLocks noChangeShapeType="1"/>
          </p:cNvSpPr>
          <p:nvPr/>
        </p:nvSpPr>
        <p:spPr bwMode="auto">
          <a:xfrm>
            <a:off x="4395788" y="2246313"/>
            <a:ext cx="31750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3" name="Text Box 13"/>
          <p:cNvSpPr txBox="1">
            <a:spLocks noChangeArrowheads="1"/>
          </p:cNvSpPr>
          <p:nvPr/>
        </p:nvSpPr>
        <p:spPr bwMode="auto">
          <a:xfrm>
            <a:off x="4330700" y="2289175"/>
            <a:ext cx="431482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>
                <a:latin typeface="Arial" pitchFamily="34" charset="0"/>
              </a:rPr>
              <a:t>extract(rcvpkt,data)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deliver_data(data)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sndpkt = make_pkt(expectedseqnum,ACK,chksum)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udt_send(sndpkt)</a:t>
            </a:r>
          </a:p>
          <a:p>
            <a:pPr algn="l"/>
            <a:r>
              <a:rPr lang="en-US" altLang="it-IT" sz="1400" b="0">
                <a:latin typeface="Arial" pitchFamily="34" charset="0"/>
              </a:rPr>
              <a:t>expectedseqnum++</a:t>
            </a:r>
            <a:endParaRPr lang="en-US" altLang="it-IT" sz="1400" b="0">
              <a:latin typeface="Times New Roman" pitchFamily="18" charset="0"/>
            </a:endParaRPr>
          </a:p>
        </p:txBody>
      </p:sp>
      <p:sp>
        <p:nvSpPr>
          <p:cNvPr id="307214" name="Freeform 14"/>
          <p:cNvSpPr>
            <a:spLocks/>
          </p:cNvSpPr>
          <p:nvPr/>
        </p:nvSpPr>
        <p:spPr bwMode="auto">
          <a:xfrm rot="5142103" flipH="1">
            <a:off x="3305176" y="1260475"/>
            <a:ext cx="393700" cy="1152525"/>
          </a:xfrm>
          <a:custGeom>
            <a:avLst/>
            <a:gdLst/>
            <a:ahLst/>
            <a:cxnLst>
              <a:cxn ang="0">
                <a:pos x="39" y="1136"/>
              </a:cxn>
              <a:cxn ang="0">
                <a:pos x="0" y="773"/>
              </a:cxn>
            </a:cxnLst>
            <a:rect l="0" t="0" r="r" b="b"/>
            <a:pathLst>
              <a:path w="619" h="1815">
                <a:moveTo>
                  <a:pt x="39" y="1136"/>
                </a:moveTo>
                <a:cubicBezTo>
                  <a:pt x="619" y="1815"/>
                  <a:pt x="484" y="0"/>
                  <a:pt x="0" y="773"/>
                </a:cubicBezTo>
              </a:path>
            </a:pathLst>
          </a:custGeom>
          <a:noFill/>
          <a:ln w="1905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15" name="Line 15"/>
          <p:cNvSpPr>
            <a:spLocks noChangeShapeType="1"/>
          </p:cNvSpPr>
          <p:nvPr/>
        </p:nvSpPr>
        <p:spPr bwMode="auto">
          <a:xfrm>
            <a:off x="784225" y="2293938"/>
            <a:ext cx="12382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6" name="Text Box 16"/>
          <p:cNvSpPr txBox="1">
            <a:spLocks noChangeArrowheads="1"/>
          </p:cNvSpPr>
          <p:nvPr/>
        </p:nvSpPr>
        <p:spPr bwMode="auto">
          <a:xfrm>
            <a:off x="693738" y="2314575"/>
            <a:ext cx="36417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altLang="it-IT" sz="1400" b="0" dirty="0" err="1">
                <a:latin typeface="Arial" pitchFamily="34" charset="0"/>
              </a:rPr>
              <a:t>expectedseqnum</a:t>
            </a:r>
            <a:r>
              <a:rPr lang="en-US" altLang="it-IT" sz="1400" b="0" dirty="0">
                <a:latin typeface="Arial" pitchFamily="34" charset="0"/>
              </a:rPr>
              <a:t>=1</a:t>
            </a:r>
          </a:p>
          <a:p>
            <a:pPr algn="l"/>
            <a:r>
              <a:rPr lang="en-US" altLang="it-IT" sz="1400" b="0" dirty="0" err="1">
                <a:latin typeface="Arial" pitchFamily="34" charset="0"/>
              </a:rPr>
              <a:t>sndpkt</a:t>
            </a:r>
            <a:r>
              <a:rPr lang="en-US" altLang="it-IT" sz="1400" b="0" dirty="0">
                <a:latin typeface="Arial" pitchFamily="34" charset="0"/>
              </a:rPr>
              <a:t> =    </a:t>
            </a:r>
          </a:p>
          <a:p>
            <a:pPr algn="l"/>
            <a:r>
              <a:rPr lang="en-US" altLang="it-IT" sz="1400" b="0" dirty="0">
                <a:latin typeface="Arial" pitchFamily="34" charset="0"/>
              </a:rPr>
              <a:t>  </a:t>
            </a:r>
            <a:r>
              <a:rPr lang="en-US" altLang="it-IT" sz="1400" b="0" dirty="0" err="1" smtClean="0">
                <a:latin typeface="Arial" pitchFamily="34" charset="0"/>
              </a:rPr>
              <a:t>make_pkt</a:t>
            </a:r>
            <a:r>
              <a:rPr lang="en-US" altLang="it-IT" sz="1400" b="0" dirty="0" smtClean="0">
                <a:latin typeface="Arial" pitchFamily="34" charset="0"/>
              </a:rPr>
              <a:t>(</a:t>
            </a:r>
            <a:r>
              <a:rPr lang="en-US" altLang="it-IT" sz="1400" b="0" dirty="0" smtClean="0">
                <a:latin typeface="Arial" pitchFamily="34" charset="0"/>
              </a:rPr>
              <a:t>0</a:t>
            </a:r>
            <a:r>
              <a:rPr lang="en-US" altLang="it-IT" sz="1400" b="0" dirty="0" smtClean="0">
                <a:latin typeface="Arial" pitchFamily="34" charset="0"/>
              </a:rPr>
              <a:t>,ACK,chksum</a:t>
            </a:r>
            <a:r>
              <a:rPr lang="en-US" altLang="it-IT" sz="1400" b="0" dirty="0">
                <a:latin typeface="Arial" pitchFamily="34" charset="0"/>
              </a:rPr>
              <a:t>)</a:t>
            </a:r>
          </a:p>
          <a:p>
            <a:pPr algn="l"/>
            <a:endParaRPr lang="en-US" altLang="it-IT" sz="1400" b="0" dirty="0">
              <a:latin typeface="Times New Roman" pitchFamily="18" charset="0"/>
            </a:endParaRPr>
          </a:p>
          <a:p>
            <a:endParaRPr lang="en-US" altLang="it-IT" sz="2400" b="0" dirty="0">
              <a:latin typeface="Times New Roman" pitchFamily="18" charset="0"/>
            </a:endParaRPr>
          </a:p>
        </p:txBody>
      </p:sp>
      <p:sp>
        <p:nvSpPr>
          <p:cNvPr id="307217" name="Text Box 17"/>
          <p:cNvSpPr txBox="1">
            <a:spLocks noChangeArrowheads="1"/>
          </p:cNvSpPr>
          <p:nvPr/>
        </p:nvSpPr>
        <p:spPr bwMode="auto">
          <a:xfrm>
            <a:off x="730250" y="1990725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>
                <a:latin typeface="Symbol" pitchFamily="18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AE2FAC2D-0DB7-4266-B0E6-53A70EE0F847}" type="slidenum">
              <a:rPr lang="en-US" altLang="it-IT"/>
              <a:pPr/>
              <a:t>5</a:t>
            </a:fld>
            <a:endParaRPr lang="en-US" altLang="it-IT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800"/>
              <a:t>Relazione tra livello di trasporto e livello di rete</a:t>
            </a:r>
            <a:endParaRPr lang="it-IT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752600"/>
            <a:ext cx="38100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i="1">
                <a:solidFill>
                  <a:schemeClr val="accent2"/>
                </a:solidFill>
              </a:rPr>
              <a:t>livello di rete:</a:t>
            </a:r>
            <a:r>
              <a:rPr lang="it-IT" sz="2400"/>
              <a:t> comunicazione logica tra host</a:t>
            </a:r>
          </a:p>
          <a:p>
            <a:pPr>
              <a:buFont typeface="Wingdings" pitchFamily="2" charset="2"/>
              <a:buChar char="r"/>
            </a:pPr>
            <a:r>
              <a:rPr lang="it-IT" sz="2400" i="1">
                <a:solidFill>
                  <a:schemeClr val="accent2"/>
                </a:solidFill>
              </a:rPr>
              <a:t>livello di trasporto:</a:t>
            </a:r>
            <a:r>
              <a:rPr lang="it-IT" sz="2400"/>
              <a:t> comunicazione logica tra processi 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si basa sui servizi del livello di rete e li potenzia</a:t>
            </a:r>
          </a:p>
        </p:txBody>
      </p:sp>
      <p:sp>
        <p:nvSpPr>
          <p:cNvPr id="2375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60913" y="1676400"/>
            <a:ext cx="4154487" cy="4552950"/>
          </a:xfrm>
          <a:ln w="19050">
            <a:solidFill>
              <a:srgbClr val="FF0000"/>
            </a:solidFill>
          </a:ln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Analogia con la posta ordinaria:</a:t>
            </a:r>
            <a:endParaRPr lang="it-IT" sz="2000"/>
          </a:p>
          <a:p>
            <a:pPr>
              <a:buFont typeface="ZapfDingbats" pitchFamily="82" charset="2"/>
              <a:buNone/>
            </a:pPr>
            <a:r>
              <a:rPr lang="it-IT" sz="2000" i="1"/>
              <a:t>12 ragazzi inviano lettere</a:t>
            </a:r>
            <a:br>
              <a:rPr lang="it-IT" sz="2000" i="1"/>
            </a:br>
            <a:r>
              <a:rPr lang="it-IT" sz="2000" i="1"/>
              <a:t>a 12 ragazzi</a:t>
            </a:r>
            <a:endParaRPr lang="it-IT" sz="2000"/>
          </a:p>
          <a:p>
            <a:pPr>
              <a:buFont typeface="Wingdings" pitchFamily="2" charset="2"/>
              <a:buChar char="r"/>
            </a:pPr>
            <a:r>
              <a:rPr lang="it-IT" sz="2000"/>
              <a:t>processi = ragazzi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messaggi delle applicazioni = lettere nelle buste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host = case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protocollo di trasporto =</a:t>
            </a:r>
            <a:br>
              <a:rPr lang="it-IT" sz="2000"/>
            </a:br>
            <a:r>
              <a:rPr lang="it-IT" sz="2000"/>
              <a:t>Anna e Andrea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protocollo del livello di rete = servizio postale</a:t>
            </a:r>
          </a:p>
          <a:p>
            <a:pPr>
              <a:buFont typeface="ZapfDingbats" pitchFamily="82" charset="2"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D90FA4F-FDDE-4DC0-A520-03752B6DF75E}" type="slidenum">
              <a:rPr lang="en-US" altLang="it-IT"/>
              <a:pPr/>
              <a:t>50</a:t>
            </a:fld>
            <a:endParaRPr lang="en-US" altLang="it-IT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20650"/>
            <a:ext cx="7772400" cy="1143000"/>
          </a:xfrm>
        </p:spPr>
        <p:txBody>
          <a:bodyPr/>
          <a:lstStyle/>
          <a:p>
            <a:r>
              <a:rPr lang="en-US" altLang="it-IT" sz="3600"/>
              <a:t>GBN in</a:t>
            </a:r>
            <a:br>
              <a:rPr lang="en-US" altLang="it-IT" sz="3600"/>
            </a:br>
            <a:r>
              <a:rPr lang="en-US" altLang="it-IT" sz="3600"/>
              <a:t>azione</a:t>
            </a:r>
            <a:endParaRPr lang="en-US" altLang="it-IT"/>
          </a:p>
        </p:txBody>
      </p:sp>
      <p:pic>
        <p:nvPicPr>
          <p:cNvPr id="308230" name="Picture 6" descr="SL_3_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1100" y="398463"/>
            <a:ext cx="6154738" cy="596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A3461A0-96D5-413E-B2AB-6D56F7E200CB}" type="slidenum">
              <a:rPr lang="en-US" altLang="it-IT"/>
              <a:pPr/>
              <a:t>51</a:t>
            </a:fld>
            <a:endParaRPr lang="en-US" altLang="it-IT"/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41300"/>
            <a:ext cx="7772400" cy="850900"/>
          </a:xfrm>
        </p:spPr>
        <p:txBody>
          <a:bodyPr/>
          <a:lstStyle/>
          <a:p>
            <a:r>
              <a:rPr lang="en-US" altLang="it-IT" sz="3600" dirty="0" smtClean="0"/>
              <a:t>Go Back N</a:t>
            </a:r>
            <a:endParaRPr lang="en-US" altLang="it-IT" dirty="0"/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2450" y="1466850"/>
            <a:ext cx="756285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 smtClean="0"/>
              <a:t>GBM lavora male se ci sono molt</a:t>
            </a:r>
            <a:r>
              <a:rPr lang="it-IT" sz="2400" dirty="0" smtClean="0"/>
              <a:t>i pacchetti “in volo” (la finestra del mittente, la banda e il ritardo di propagazione sono molto alti) 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 smtClean="0"/>
              <a:t>In questo caso infatti la perdita di un pacchetto comporta la ritrasmissione di molti pacchetti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 smtClean="0"/>
              <a:t>La ritrasmissione massiccia può avere effetti sulla congestione e causare ulteriori perdite di pacchetti</a:t>
            </a: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A3461A0-96D5-413E-B2AB-6D56F7E200CB}" type="slidenum">
              <a:rPr lang="en-US" altLang="it-IT"/>
              <a:pPr/>
              <a:t>52</a:t>
            </a:fld>
            <a:endParaRPr lang="en-US" altLang="it-IT"/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41300"/>
            <a:ext cx="7772400" cy="850900"/>
          </a:xfrm>
        </p:spPr>
        <p:txBody>
          <a:bodyPr/>
          <a:lstStyle/>
          <a:p>
            <a:r>
              <a:rPr lang="en-US" altLang="it-IT" sz="3600"/>
              <a:t>Ripetizione selettiva</a:t>
            </a:r>
            <a:endParaRPr lang="en-US" altLang="it-IT"/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52450" y="1466850"/>
            <a:ext cx="756285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Il ricevente invia riscontri </a:t>
            </a:r>
            <a:r>
              <a:rPr lang="it-IT" sz="2400" i="1" dirty="0"/>
              <a:t>specifici</a:t>
            </a:r>
            <a:r>
              <a:rPr lang="it-IT" sz="2400" dirty="0"/>
              <a:t> per tutti i pacchetti ricevuti correttamente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buffer dei pacchetti, se necessario, per eventuali consegne in sequenza al livello superiore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Il mittente ritrasmette soltanto i pacchetti per i quali non ha ricevuto un ACK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timer del mittente per ogni pacchetto non riscontrato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Finestra del mittente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N numeri di sequenza consecutivi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limita ancora i numeri di sequenza dei pacchetti inviati non riscontrati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ADAAA895-3964-4D3D-BED3-3F7358E9C63E}" type="slidenum">
              <a:rPr lang="en-US" altLang="it-IT"/>
              <a:pPr/>
              <a:t>53</a:t>
            </a:fld>
            <a:endParaRPr lang="en-US" altLang="it-IT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39700"/>
            <a:ext cx="8486775" cy="952500"/>
          </a:xfrm>
        </p:spPr>
        <p:txBody>
          <a:bodyPr/>
          <a:lstStyle/>
          <a:p>
            <a:r>
              <a:rPr lang="it-IT" sz="3200"/>
              <a:t>Ripetizione selettiva: finestre del mittente e del ricevente</a:t>
            </a:r>
            <a:endParaRPr lang="it-IT"/>
          </a:p>
        </p:txBody>
      </p:sp>
      <p:pic>
        <p:nvPicPr>
          <p:cNvPr id="310276" name="Picture 4" descr="SL_3_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8" y="1263650"/>
            <a:ext cx="8359775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FE088A06-43AA-4CB3-BEB7-0D6E36C901B3}" type="slidenum">
              <a:rPr lang="en-US" altLang="it-IT"/>
              <a:pPr/>
              <a:t>54</a:t>
            </a:fld>
            <a:endParaRPr lang="en-US" altLang="it-IT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1775" y="133350"/>
            <a:ext cx="7772400" cy="673100"/>
          </a:xfrm>
        </p:spPr>
        <p:txBody>
          <a:bodyPr/>
          <a:lstStyle/>
          <a:p>
            <a:r>
              <a:rPr lang="en-US" altLang="it-IT"/>
              <a:t>Ripetizione selettiva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57300"/>
            <a:ext cx="41148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Dati dall’alto:</a:t>
            </a: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800"/>
              <a:t>Se nella finestra è disponibile il successivo numero di sequenza, invia il pacchetto</a:t>
            </a:r>
            <a:endParaRPr lang="it-IT" sz="2000"/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Timeout(n):</a:t>
            </a: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800"/>
              <a:t>Ritrasmette il pacchetto n, riparte il timer</a:t>
            </a:r>
            <a:endParaRPr lang="it-IT" sz="2000"/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ACK(n) </a:t>
            </a:r>
            <a:r>
              <a:rPr lang="it-IT" sz="2000">
                <a:solidFill>
                  <a:srgbClr val="FF0000"/>
                </a:solidFill>
              </a:rPr>
              <a:t>in </a:t>
            </a:r>
            <a:r>
              <a:rPr lang="it-IT" sz="1600">
                <a:solidFill>
                  <a:srgbClr val="FF0000"/>
                </a:solidFill>
              </a:rPr>
              <a:t>[sendbase,sendbase+N]:</a:t>
            </a:r>
            <a:endParaRPr lang="it-IT" sz="200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800"/>
              <a:t>Marca il pacchetto n come ricevuto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800"/>
              <a:t>Se n è il numero di sequenza più piccolo, la base della finestra avanza al successivo numero di sequenza del pacchetto non riscontrato</a:t>
            </a:r>
            <a:endParaRPr lang="it-IT" sz="2400"/>
          </a:p>
          <a:p>
            <a:pPr>
              <a:lnSpc>
                <a:spcPct val="90000"/>
              </a:lnSpc>
            </a:pPr>
            <a:endParaRPr lang="it-IT" sz="2400"/>
          </a:p>
        </p:txBody>
      </p:sp>
      <p:sp>
        <p:nvSpPr>
          <p:cNvPr id="311300" name="Rectangle 4"/>
          <p:cNvSpPr>
            <a:spLocks noChangeArrowheads="1"/>
          </p:cNvSpPr>
          <p:nvPr/>
        </p:nvSpPr>
        <p:spPr bwMode="auto">
          <a:xfrm>
            <a:off x="342900" y="1127125"/>
            <a:ext cx="4044950" cy="54292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1301" name="Group 5"/>
          <p:cNvGrpSpPr>
            <a:grpSpLocks/>
          </p:cNvGrpSpPr>
          <p:nvPr/>
        </p:nvGrpSpPr>
        <p:grpSpPr bwMode="auto">
          <a:xfrm>
            <a:off x="484188" y="852488"/>
            <a:ext cx="1554162" cy="517525"/>
            <a:chOff x="1145" y="3929"/>
            <a:chExt cx="645" cy="326"/>
          </a:xfrm>
        </p:grpSpPr>
        <p:sp>
          <p:nvSpPr>
            <p:cNvPr id="311302" name="Rectangle 6"/>
            <p:cNvSpPr>
              <a:spLocks noChangeArrowheads="1"/>
            </p:cNvSpPr>
            <p:nvPr/>
          </p:nvSpPr>
          <p:spPr bwMode="auto">
            <a:xfrm>
              <a:off x="1146" y="3984"/>
              <a:ext cx="612" cy="1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03" name="Text Box 7"/>
            <p:cNvSpPr txBox="1">
              <a:spLocks noChangeArrowheads="1"/>
            </p:cNvSpPr>
            <p:nvPr/>
          </p:nvSpPr>
          <p:spPr bwMode="auto">
            <a:xfrm>
              <a:off x="1145" y="3929"/>
              <a:ext cx="645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400" b="0">
                  <a:solidFill>
                    <a:schemeClr val="accent2"/>
                  </a:solidFill>
                </a:rPr>
                <a:t>Mittente </a:t>
              </a:r>
              <a:endParaRPr lang="en-US" altLang="it-IT" sz="2400" b="0">
                <a:latin typeface="Times New Roman" pitchFamily="18" charset="0"/>
              </a:endParaRPr>
            </a:p>
          </p:txBody>
        </p:sp>
      </p:grpSp>
      <p:sp>
        <p:nvSpPr>
          <p:cNvPr id="311304" name="Rectangle 8"/>
          <p:cNvSpPr>
            <a:spLocks noChangeArrowheads="1"/>
          </p:cNvSpPr>
          <p:nvPr/>
        </p:nvSpPr>
        <p:spPr bwMode="auto">
          <a:xfrm>
            <a:off x="4899025" y="1212850"/>
            <a:ext cx="396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400" b="0">
                <a:solidFill>
                  <a:srgbClr val="FF0000"/>
                </a:solidFill>
              </a:rPr>
              <a:t>Pacchetto n in </a:t>
            </a:r>
            <a:r>
              <a:rPr lang="it-IT" b="0">
                <a:solidFill>
                  <a:srgbClr val="FF0000"/>
                </a:solidFill>
              </a:rPr>
              <a:t>[rcvbase, rcvbase+N-1]</a:t>
            </a:r>
            <a:endParaRPr lang="it-IT" sz="2400" b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Invia ACK(n)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Fuori sequenza: buffer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In sequenza: consegna (vengono consegnati anche i pacchetti bufferizzati in sequenza); la finestra avanza al successivo pacchetto non ancora ricevuto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400" b="0">
                <a:solidFill>
                  <a:srgbClr val="FF0000"/>
                </a:solidFill>
              </a:rPr>
              <a:t>Pacchetto n in </a:t>
            </a:r>
            <a:r>
              <a:rPr lang="it-IT" b="0">
                <a:solidFill>
                  <a:srgbClr val="FF0000"/>
                </a:solidFill>
              </a:rPr>
              <a:t>[rcvbase-N, rcvbase-1]</a:t>
            </a:r>
            <a:endParaRPr lang="it-IT" sz="2400" b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ACK(n)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400" b="0">
                <a:solidFill>
                  <a:srgbClr val="FF0000"/>
                </a:solidFill>
              </a:rPr>
              <a:t>altrimenti:</a:t>
            </a:r>
            <a:r>
              <a:rPr lang="it-IT" sz="2000" b="0">
                <a:solidFill>
                  <a:srgbClr val="FF0000"/>
                </a:solidFill>
              </a:rPr>
              <a:t>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ignora </a:t>
            </a:r>
            <a:endParaRPr lang="it-IT" sz="2400" b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400" b="0"/>
          </a:p>
        </p:txBody>
      </p:sp>
      <p:sp>
        <p:nvSpPr>
          <p:cNvPr id="311305" name="Rectangle 9"/>
          <p:cNvSpPr>
            <a:spLocks noChangeArrowheads="1"/>
          </p:cNvSpPr>
          <p:nvPr/>
        </p:nvSpPr>
        <p:spPr bwMode="auto">
          <a:xfrm>
            <a:off x="4873625" y="1120775"/>
            <a:ext cx="4003675" cy="537368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1306" name="Group 10"/>
          <p:cNvGrpSpPr>
            <a:grpSpLocks/>
          </p:cNvGrpSpPr>
          <p:nvPr/>
        </p:nvGrpSpPr>
        <p:grpSpPr bwMode="auto">
          <a:xfrm>
            <a:off x="5186363" y="823913"/>
            <a:ext cx="1570037" cy="517525"/>
            <a:chOff x="3360" y="191"/>
            <a:chExt cx="825" cy="326"/>
          </a:xfrm>
        </p:grpSpPr>
        <p:sp>
          <p:nvSpPr>
            <p:cNvPr id="311307" name="Rectangle 11"/>
            <p:cNvSpPr>
              <a:spLocks noChangeArrowheads="1"/>
            </p:cNvSpPr>
            <p:nvPr/>
          </p:nvSpPr>
          <p:spPr bwMode="auto">
            <a:xfrm>
              <a:off x="3360" y="264"/>
              <a:ext cx="822" cy="1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08" name="Text Box 12"/>
            <p:cNvSpPr txBox="1">
              <a:spLocks noChangeArrowheads="1"/>
            </p:cNvSpPr>
            <p:nvPr/>
          </p:nvSpPr>
          <p:spPr bwMode="auto">
            <a:xfrm>
              <a:off x="3360" y="191"/>
              <a:ext cx="825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400" b="0">
                  <a:solidFill>
                    <a:schemeClr val="accent2"/>
                  </a:solidFill>
                </a:rPr>
                <a:t>Ricevente</a:t>
              </a:r>
              <a:endParaRPr lang="en-US" altLang="it-IT" sz="2400" b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7FF98F15-47BD-47D2-B012-066690F8C981}" type="slidenum">
              <a:rPr lang="en-US" altLang="it-IT"/>
              <a:pPr/>
              <a:t>55</a:t>
            </a:fld>
            <a:endParaRPr lang="en-US" altLang="it-IT"/>
          </a:p>
        </p:txBody>
      </p:sp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7772400" cy="609600"/>
          </a:xfrm>
        </p:spPr>
        <p:txBody>
          <a:bodyPr/>
          <a:lstStyle/>
          <a:p>
            <a:r>
              <a:rPr lang="en-US" altLang="it-IT" sz="3200"/>
              <a:t>Ripetizione selettiva in azione</a:t>
            </a:r>
          </a:p>
        </p:txBody>
      </p:sp>
      <p:pic>
        <p:nvPicPr>
          <p:cNvPr id="312328" name="Picture 8" descr="SL_3_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" y="719138"/>
            <a:ext cx="7161213" cy="5884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11B74E2-D66A-4D4A-B2CE-05A7E7D06781}" type="slidenum">
              <a:rPr lang="en-US" altLang="it-IT"/>
              <a:pPr/>
              <a:t>56</a:t>
            </a:fld>
            <a:endParaRPr lang="en-US" altLang="it-IT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114300"/>
            <a:ext cx="7772400" cy="1016000"/>
          </a:xfrm>
        </p:spPr>
        <p:txBody>
          <a:bodyPr/>
          <a:lstStyle/>
          <a:p>
            <a:r>
              <a:rPr lang="en-US" altLang="it-IT" sz="2800"/>
              <a:t>Ripetizione selettiva:</a:t>
            </a:r>
            <a:br>
              <a:rPr lang="en-US" altLang="it-IT" sz="2800"/>
            </a:br>
            <a:r>
              <a:rPr lang="en-US" altLang="it-IT" sz="2800"/>
              <a:t>dilemma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4625" y="1193800"/>
            <a:ext cx="4114800" cy="52578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dirty="0"/>
              <a:t>Esempio: 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Numeri di sequenza: 0, 1, 2, 3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Dimensione della finestra = 3</a:t>
            </a:r>
            <a:endParaRPr lang="it-IT" sz="2400" dirty="0"/>
          </a:p>
          <a:p>
            <a:pPr>
              <a:buFont typeface="Wingdings" pitchFamily="2" charset="2"/>
              <a:buChar char="r"/>
            </a:pP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000" dirty="0"/>
              <a:t>Il ricevente non vede alcuna differenza fra i due scenari!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Passa erroneamente i dati duplicati come nuovi in (a)</a:t>
            </a:r>
          </a:p>
          <a:p>
            <a:endParaRPr lang="it-IT" sz="2000" dirty="0"/>
          </a:p>
          <a:p>
            <a:pPr>
              <a:buFont typeface="ZapfDingbats" pitchFamily="82" charset="2"/>
              <a:buNone/>
            </a:pPr>
            <a:r>
              <a:rPr lang="it-IT" sz="2000" dirty="0">
                <a:solidFill>
                  <a:srgbClr val="FF0000"/>
                </a:solidFill>
              </a:rPr>
              <a:t>D:</a:t>
            </a:r>
            <a:r>
              <a:rPr lang="it-IT" sz="2000" dirty="0"/>
              <a:t> Qual è la relazione fra lo spazio dei numeri di sequenza e la dimensione della finestra?</a:t>
            </a:r>
          </a:p>
        </p:txBody>
      </p:sp>
      <p:pic>
        <p:nvPicPr>
          <p:cNvPr id="313349" name="Picture 5" descr="SL_3_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0363" y="212725"/>
            <a:ext cx="4779962" cy="6170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C7D650A9-11B2-4EBD-B478-0889DF9E9B5D}" type="slidenum">
              <a:rPr lang="en-US" altLang="it-IT"/>
              <a:pPr/>
              <a:t>57</a:t>
            </a:fld>
            <a:endParaRPr lang="en-US" altLang="it-IT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49862" name="Rectangle 6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4986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3.5 Trasporto orientato alla connessione: TCP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5E66AA2-052C-4F0D-AD72-BDABB126218B}" type="slidenum">
              <a:rPr lang="en-US" altLang="it-IT"/>
              <a:pPr/>
              <a:t>58</a:t>
            </a:fld>
            <a:endParaRPr lang="en-US" altLang="it-IT"/>
          </a:p>
        </p:txBody>
      </p:sp>
      <p:pic>
        <p:nvPicPr>
          <p:cNvPr id="185351" name="Picture 7" descr="SL_3_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4902200"/>
            <a:ext cx="5189537" cy="1208088"/>
          </a:xfrm>
          <a:prstGeom prst="rect">
            <a:avLst/>
          </a:prstGeom>
          <a:noFill/>
        </p:spPr>
      </p:pic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152400"/>
            <a:ext cx="8143875" cy="635000"/>
          </a:xfrm>
        </p:spPr>
        <p:txBody>
          <a:bodyPr/>
          <a:lstStyle/>
          <a:p>
            <a:r>
              <a:rPr lang="en-US" altLang="it-IT" sz="3600"/>
              <a:t>TCP: Panoramica</a:t>
            </a:r>
            <a:r>
              <a:rPr lang="en-US" altLang="it-IT" u="none"/>
              <a:t>   </a:t>
            </a:r>
            <a:r>
              <a:rPr lang="en-US" altLang="it-IT" sz="2000" u="none"/>
              <a:t>RFC: 793, 1122, 1323, 2018, 2581</a:t>
            </a:r>
            <a:endParaRPr lang="en-US" altLang="it-IT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1187450"/>
            <a:ext cx="4248150" cy="38608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en-US" altLang="it-IT" sz="1600">
                <a:solidFill>
                  <a:srgbClr val="FF0000"/>
                </a:solidFill>
              </a:rPr>
              <a:t>punto-punto:</a:t>
            </a:r>
            <a:endParaRPr lang="en-US" altLang="it-IT" sz="1600"/>
          </a:p>
          <a:p>
            <a:pPr lvl="1">
              <a:buFont typeface="Wingdings" pitchFamily="2" charset="2"/>
              <a:buChar char="m"/>
            </a:pPr>
            <a:r>
              <a:rPr lang="en-US" altLang="it-IT" sz="1600"/>
              <a:t>un mittente, un destinatario</a:t>
            </a:r>
            <a:endParaRPr lang="en-US" altLang="it-IT" sz="160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r"/>
            </a:pPr>
            <a:r>
              <a:rPr lang="en-US" altLang="it-IT" sz="1600">
                <a:solidFill>
                  <a:srgbClr val="FF0000"/>
                </a:solidFill>
              </a:rPr>
              <a:t>flusso di byte affidabile, in sequenza</a:t>
            </a:r>
            <a:r>
              <a:rPr lang="en-US" altLang="it-IT" sz="1600" i="1">
                <a:solidFill>
                  <a:srgbClr val="FF0000"/>
                </a:solidFill>
              </a:rPr>
              <a:t>:</a:t>
            </a:r>
            <a:endParaRPr lang="en-US" altLang="it-IT" sz="1600" i="1"/>
          </a:p>
          <a:p>
            <a:pPr lvl="1">
              <a:buFont typeface="Wingdings" pitchFamily="2" charset="2"/>
              <a:buChar char="m"/>
            </a:pPr>
            <a:r>
              <a:rPr lang="en-US" altLang="it-IT" sz="1600"/>
              <a:t>nessun “confine ai messaggi”</a:t>
            </a:r>
          </a:p>
          <a:p>
            <a:pPr>
              <a:buFont typeface="Wingdings" pitchFamily="2" charset="2"/>
              <a:buChar char="r"/>
            </a:pPr>
            <a:r>
              <a:rPr lang="en-US" altLang="it-IT" sz="1600">
                <a:solidFill>
                  <a:srgbClr val="FF0000"/>
                </a:solidFill>
              </a:rPr>
              <a:t>pipeline:</a:t>
            </a:r>
            <a:endParaRPr lang="en-US" altLang="it-IT" sz="1600"/>
          </a:p>
          <a:p>
            <a:pPr lvl="1">
              <a:buFont typeface="Wingdings" pitchFamily="2" charset="2"/>
              <a:buChar char="m"/>
            </a:pPr>
            <a:r>
              <a:rPr lang="en-US" altLang="it-IT" sz="1600"/>
              <a:t>il controllo di flusso e di congestione TCP definiscono</a:t>
            </a:r>
            <a:br>
              <a:rPr lang="en-US" altLang="it-IT" sz="1600"/>
            </a:br>
            <a:r>
              <a:rPr lang="en-US" altLang="it-IT" sz="1600"/>
              <a:t>la dimensione della finestra</a:t>
            </a:r>
          </a:p>
          <a:p>
            <a:pPr>
              <a:buFont typeface="Wingdings" pitchFamily="2" charset="2"/>
              <a:buChar char="r"/>
            </a:pPr>
            <a:r>
              <a:rPr lang="en-US" altLang="it-IT" sz="1600" i="1">
                <a:solidFill>
                  <a:srgbClr val="FF0000"/>
                </a:solidFill>
              </a:rPr>
              <a:t>buffer d’invio e</a:t>
            </a:r>
            <a:br>
              <a:rPr lang="en-US" altLang="it-IT" sz="1600" i="1">
                <a:solidFill>
                  <a:srgbClr val="FF0000"/>
                </a:solidFill>
              </a:rPr>
            </a:br>
            <a:r>
              <a:rPr lang="en-US" altLang="it-IT" sz="1600" i="1">
                <a:solidFill>
                  <a:srgbClr val="FF0000"/>
                </a:solidFill>
              </a:rPr>
              <a:t>di ricezione</a:t>
            </a:r>
            <a:endParaRPr lang="en-US" altLang="it-IT" sz="1600" i="1"/>
          </a:p>
          <a:p>
            <a:endParaRPr lang="en-US" altLang="it-IT" sz="200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02225" y="1196975"/>
            <a:ext cx="3895725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>
                <a:solidFill>
                  <a:srgbClr val="FF0000"/>
                </a:solidFill>
              </a:rPr>
              <a:t>full duplex:</a:t>
            </a:r>
            <a:endParaRPr lang="it-IT" sz="160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600"/>
              <a:t>flusso di dati bidirezionale nella stessa connessione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600"/>
              <a:t>MSS: dimensione massima di segmento (maximum segment size)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>
                <a:solidFill>
                  <a:srgbClr val="FF0000"/>
                </a:solidFill>
              </a:rPr>
              <a:t>orientato alla connessione:</a:t>
            </a:r>
            <a:r>
              <a:rPr lang="it-IT" sz="1600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600"/>
              <a:t>l’handshaking (scambio di messaggi di controllo) inizializza lo stato del mittente e del destinatario prima di scambiare i dati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>
                <a:solidFill>
                  <a:srgbClr val="FF0000"/>
                </a:solidFill>
              </a:rPr>
              <a:t>flusso controllato: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600"/>
              <a:t>il mittente non sovraccarica il destinatario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369ED21F-A324-4629-9715-17D875B0CE4A}" type="slidenum">
              <a:rPr lang="en-US" altLang="it-IT"/>
              <a:pPr/>
              <a:t>59</a:t>
            </a:fld>
            <a:endParaRPr lang="en-US" altLang="it-IT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90500"/>
            <a:ext cx="7772400" cy="781050"/>
          </a:xfrm>
        </p:spPr>
        <p:txBody>
          <a:bodyPr/>
          <a:lstStyle/>
          <a:p>
            <a:r>
              <a:rPr lang="en-US" altLang="it-IT" sz="3600"/>
              <a:t>Struttura dei segmenti TCP</a:t>
            </a:r>
            <a:endParaRPr lang="en-US" altLang="it-IT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3125788" y="1512888"/>
            <a:ext cx="4129087" cy="4824412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2963863" y="1590675"/>
            <a:ext cx="4217987" cy="48053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1400" b="0">
              <a:latin typeface="Times New Roman" pitchFamily="18" charset="0"/>
            </a:endParaRPr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3262313" y="1666875"/>
            <a:ext cx="15176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N° porta origine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5051425" y="1671638"/>
            <a:ext cx="20415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 N° porta destinazione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76" name="Line 8"/>
          <p:cNvSpPr>
            <a:spLocks noChangeShapeType="1"/>
          </p:cNvSpPr>
          <p:nvPr/>
        </p:nvSpPr>
        <p:spPr bwMode="auto">
          <a:xfrm>
            <a:off x="2963863" y="2001838"/>
            <a:ext cx="4217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7" name="Line 9"/>
          <p:cNvSpPr>
            <a:spLocks noChangeShapeType="1"/>
          </p:cNvSpPr>
          <p:nvPr/>
        </p:nvSpPr>
        <p:spPr bwMode="auto">
          <a:xfrm flipV="1">
            <a:off x="2963863" y="2382838"/>
            <a:ext cx="4217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8" name="Line 10"/>
          <p:cNvSpPr>
            <a:spLocks noChangeShapeType="1"/>
          </p:cNvSpPr>
          <p:nvPr/>
        </p:nvSpPr>
        <p:spPr bwMode="auto">
          <a:xfrm flipV="1">
            <a:off x="4995863" y="1590675"/>
            <a:ext cx="0" cy="430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4606925" y="1190625"/>
            <a:ext cx="6937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32 bit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80" name="Line 12"/>
          <p:cNvSpPr>
            <a:spLocks noChangeShapeType="1"/>
          </p:cNvSpPr>
          <p:nvPr/>
        </p:nvSpPr>
        <p:spPr bwMode="auto">
          <a:xfrm>
            <a:off x="5399088" y="1344613"/>
            <a:ext cx="17827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81" name="Line 13"/>
          <p:cNvSpPr>
            <a:spLocks noChangeShapeType="1"/>
          </p:cNvSpPr>
          <p:nvPr/>
        </p:nvSpPr>
        <p:spPr bwMode="auto">
          <a:xfrm rot="10800000">
            <a:off x="2917825" y="1355725"/>
            <a:ext cx="1606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82" name="Text Box 14"/>
          <p:cNvSpPr txBox="1">
            <a:spLocks noChangeArrowheads="1"/>
          </p:cNvSpPr>
          <p:nvPr/>
        </p:nvSpPr>
        <p:spPr bwMode="auto">
          <a:xfrm>
            <a:off x="4154488" y="4646613"/>
            <a:ext cx="188436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Dati</a:t>
            </a:r>
          </a:p>
          <a:p>
            <a:r>
              <a:rPr lang="it-IT" sz="1400" b="0"/>
              <a:t>(lunghezza variabile)</a:t>
            </a:r>
          </a:p>
        </p:txBody>
      </p:sp>
      <p:sp>
        <p:nvSpPr>
          <p:cNvPr id="186383" name="Text Box 15"/>
          <p:cNvSpPr txBox="1">
            <a:spLocks noChangeArrowheads="1"/>
          </p:cNvSpPr>
          <p:nvPr/>
        </p:nvSpPr>
        <p:spPr bwMode="auto">
          <a:xfrm>
            <a:off x="3736975" y="2058988"/>
            <a:ext cx="24860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400" b="0"/>
              <a:t>Numero di sequenza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84" name="Line 16"/>
          <p:cNvSpPr>
            <a:spLocks noChangeShapeType="1"/>
          </p:cNvSpPr>
          <p:nvPr/>
        </p:nvSpPr>
        <p:spPr bwMode="auto">
          <a:xfrm flipV="1">
            <a:off x="2963863" y="2757488"/>
            <a:ext cx="4217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85" name="Text Box 17"/>
          <p:cNvSpPr txBox="1">
            <a:spLocks noChangeArrowheads="1"/>
          </p:cNvSpPr>
          <p:nvPr/>
        </p:nvSpPr>
        <p:spPr bwMode="auto">
          <a:xfrm>
            <a:off x="3298825" y="2446338"/>
            <a:ext cx="3409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400" b="0"/>
              <a:t>Numero di riscontro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86" name="Line 18"/>
          <p:cNvSpPr>
            <a:spLocks noChangeShapeType="1"/>
          </p:cNvSpPr>
          <p:nvPr/>
        </p:nvSpPr>
        <p:spPr bwMode="auto">
          <a:xfrm flipV="1">
            <a:off x="2963863" y="3159125"/>
            <a:ext cx="4217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87" name="Line 19"/>
          <p:cNvSpPr>
            <a:spLocks noChangeShapeType="1"/>
          </p:cNvSpPr>
          <p:nvPr/>
        </p:nvSpPr>
        <p:spPr bwMode="auto">
          <a:xfrm flipV="1">
            <a:off x="2963863" y="3549650"/>
            <a:ext cx="4217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88" name="Line 20"/>
          <p:cNvSpPr>
            <a:spLocks noChangeShapeType="1"/>
          </p:cNvSpPr>
          <p:nvPr/>
        </p:nvSpPr>
        <p:spPr bwMode="auto">
          <a:xfrm flipV="1">
            <a:off x="2963863" y="4111625"/>
            <a:ext cx="4217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89" name="Line 21"/>
          <p:cNvSpPr>
            <a:spLocks noChangeShapeType="1"/>
          </p:cNvSpPr>
          <p:nvPr/>
        </p:nvSpPr>
        <p:spPr bwMode="auto">
          <a:xfrm flipH="1" flipV="1">
            <a:off x="5014913" y="2760663"/>
            <a:ext cx="0" cy="784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0" name="Text Box 22"/>
          <p:cNvSpPr txBox="1">
            <a:spLocks noChangeArrowheads="1"/>
          </p:cNvSpPr>
          <p:nvPr/>
        </p:nvSpPr>
        <p:spPr bwMode="auto">
          <a:xfrm>
            <a:off x="5027613" y="2824163"/>
            <a:ext cx="1893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Finestra di ricezione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91" name="Text Box 23"/>
          <p:cNvSpPr txBox="1">
            <a:spLocks noChangeArrowheads="1"/>
          </p:cNvSpPr>
          <p:nvPr/>
        </p:nvSpPr>
        <p:spPr bwMode="auto">
          <a:xfrm>
            <a:off x="4997450" y="3219450"/>
            <a:ext cx="2222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Puntatore ai dati urgenti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93" name="Text Box 25"/>
          <p:cNvSpPr txBox="1">
            <a:spLocks noChangeArrowheads="1"/>
          </p:cNvSpPr>
          <p:nvPr/>
        </p:nvSpPr>
        <p:spPr bwMode="auto">
          <a:xfrm>
            <a:off x="4768850" y="2828925"/>
            <a:ext cx="292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F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394" name="Line 26"/>
          <p:cNvSpPr>
            <a:spLocks noChangeShapeType="1"/>
          </p:cNvSpPr>
          <p:nvPr/>
        </p:nvSpPr>
        <p:spPr bwMode="auto">
          <a:xfrm flipV="1">
            <a:off x="4840288" y="2757488"/>
            <a:ext cx="0" cy="39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5" name="Line 27"/>
          <p:cNvSpPr>
            <a:spLocks noChangeShapeType="1"/>
          </p:cNvSpPr>
          <p:nvPr/>
        </p:nvSpPr>
        <p:spPr bwMode="auto">
          <a:xfrm flipV="1">
            <a:off x="4678363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6" name="Line 28"/>
          <p:cNvSpPr>
            <a:spLocks noChangeShapeType="1"/>
          </p:cNvSpPr>
          <p:nvPr/>
        </p:nvSpPr>
        <p:spPr bwMode="auto">
          <a:xfrm flipV="1">
            <a:off x="4511675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7" name="Line 29"/>
          <p:cNvSpPr>
            <a:spLocks noChangeShapeType="1"/>
          </p:cNvSpPr>
          <p:nvPr/>
        </p:nvSpPr>
        <p:spPr bwMode="auto">
          <a:xfrm flipV="1">
            <a:off x="4349750" y="2767013"/>
            <a:ext cx="0" cy="39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8" name="Line 30"/>
          <p:cNvSpPr>
            <a:spLocks noChangeShapeType="1"/>
          </p:cNvSpPr>
          <p:nvPr/>
        </p:nvSpPr>
        <p:spPr bwMode="auto">
          <a:xfrm flipV="1">
            <a:off x="4192588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9" name="Line 31"/>
          <p:cNvSpPr>
            <a:spLocks noChangeShapeType="1"/>
          </p:cNvSpPr>
          <p:nvPr/>
        </p:nvSpPr>
        <p:spPr bwMode="auto">
          <a:xfrm flipV="1">
            <a:off x="4021138" y="2771775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00" name="Text Box 32"/>
          <p:cNvSpPr txBox="1">
            <a:spLocks noChangeArrowheads="1"/>
          </p:cNvSpPr>
          <p:nvPr/>
        </p:nvSpPr>
        <p:spPr bwMode="auto">
          <a:xfrm>
            <a:off x="4598988" y="2824163"/>
            <a:ext cx="3079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S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1" name="Text Box 33"/>
          <p:cNvSpPr txBox="1">
            <a:spLocks noChangeArrowheads="1"/>
          </p:cNvSpPr>
          <p:nvPr/>
        </p:nvSpPr>
        <p:spPr bwMode="auto">
          <a:xfrm>
            <a:off x="4438650" y="2824163"/>
            <a:ext cx="2952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R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2" name="Text Box 34"/>
          <p:cNvSpPr txBox="1">
            <a:spLocks noChangeArrowheads="1"/>
          </p:cNvSpPr>
          <p:nvPr/>
        </p:nvSpPr>
        <p:spPr bwMode="auto">
          <a:xfrm>
            <a:off x="4279900" y="2819400"/>
            <a:ext cx="2762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P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3" name="Text Box 35"/>
          <p:cNvSpPr txBox="1">
            <a:spLocks noChangeArrowheads="1"/>
          </p:cNvSpPr>
          <p:nvPr/>
        </p:nvSpPr>
        <p:spPr bwMode="auto">
          <a:xfrm>
            <a:off x="4110038" y="2819400"/>
            <a:ext cx="3143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A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4" name="Text Box 36"/>
          <p:cNvSpPr txBox="1">
            <a:spLocks noChangeArrowheads="1"/>
          </p:cNvSpPr>
          <p:nvPr/>
        </p:nvSpPr>
        <p:spPr bwMode="auto">
          <a:xfrm>
            <a:off x="3946525" y="2819400"/>
            <a:ext cx="3159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U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6" name="Text Box 38"/>
          <p:cNvSpPr txBox="1">
            <a:spLocks noChangeArrowheads="1"/>
          </p:cNvSpPr>
          <p:nvPr/>
        </p:nvSpPr>
        <p:spPr bwMode="auto">
          <a:xfrm>
            <a:off x="3448050" y="2746375"/>
            <a:ext cx="6318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sz="1400" b="0"/>
              <a:t>Non</a:t>
            </a:r>
          </a:p>
          <a:p>
            <a:pPr>
              <a:lnSpc>
                <a:spcPct val="80000"/>
              </a:lnSpc>
            </a:pPr>
            <a:r>
              <a:rPr lang="it-IT" sz="1400" b="0"/>
              <a:t>usato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7" name="Line 39"/>
          <p:cNvSpPr>
            <a:spLocks noChangeShapeType="1"/>
          </p:cNvSpPr>
          <p:nvPr/>
        </p:nvSpPr>
        <p:spPr bwMode="auto">
          <a:xfrm flipV="1">
            <a:off x="3516313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08" name="Text Box 40"/>
          <p:cNvSpPr txBox="1">
            <a:spLocks noChangeArrowheads="1"/>
          </p:cNvSpPr>
          <p:nvPr/>
        </p:nvSpPr>
        <p:spPr bwMode="auto">
          <a:xfrm>
            <a:off x="3724275" y="3676650"/>
            <a:ext cx="2555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Opzioni (lunghezza variabile)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9" name="Text Box 41"/>
          <p:cNvSpPr txBox="1">
            <a:spLocks noChangeArrowheads="1"/>
          </p:cNvSpPr>
          <p:nvPr/>
        </p:nvSpPr>
        <p:spPr bwMode="auto">
          <a:xfrm>
            <a:off x="131763" y="1455738"/>
            <a:ext cx="2562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it-IT" b="0"/>
              <a:t>URG: dati urgenti</a:t>
            </a:r>
          </a:p>
          <a:p>
            <a:pPr algn="r"/>
            <a:r>
              <a:rPr lang="it-IT" b="0"/>
              <a:t>(generalmente non usato)</a:t>
            </a:r>
            <a:endParaRPr lang="it-IT" b="0">
              <a:latin typeface="Times New Roman" pitchFamily="18" charset="0"/>
            </a:endParaRPr>
          </a:p>
        </p:txBody>
      </p:sp>
      <p:sp>
        <p:nvSpPr>
          <p:cNvPr id="186410" name="Text Box 42"/>
          <p:cNvSpPr txBox="1">
            <a:spLocks noChangeArrowheads="1"/>
          </p:cNvSpPr>
          <p:nvPr/>
        </p:nvSpPr>
        <p:spPr bwMode="auto">
          <a:xfrm>
            <a:off x="989013" y="2179638"/>
            <a:ext cx="16573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it-IT" b="0"/>
              <a:t>ACK: numero di</a:t>
            </a:r>
            <a:br>
              <a:rPr lang="it-IT" b="0"/>
            </a:br>
            <a:r>
              <a:rPr lang="it-IT" b="0"/>
              <a:t>riscontro valido</a:t>
            </a:r>
            <a:endParaRPr lang="it-IT" b="0">
              <a:latin typeface="Times New Roman" pitchFamily="18" charset="0"/>
            </a:endParaRPr>
          </a:p>
        </p:txBody>
      </p:sp>
      <p:sp>
        <p:nvSpPr>
          <p:cNvPr id="186411" name="Text Box 43"/>
          <p:cNvSpPr txBox="1">
            <a:spLocks noChangeArrowheads="1"/>
          </p:cNvSpPr>
          <p:nvPr/>
        </p:nvSpPr>
        <p:spPr bwMode="auto">
          <a:xfrm>
            <a:off x="179388" y="2855913"/>
            <a:ext cx="2562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it-IT" b="0"/>
              <a:t>PSH: invia i dati adesso</a:t>
            </a:r>
          </a:p>
          <a:p>
            <a:pPr algn="r"/>
            <a:r>
              <a:rPr lang="it-IT" b="0"/>
              <a:t>(generalmente non usato)</a:t>
            </a:r>
          </a:p>
        </p:txBody>
      </p:sp>
      <p:sp>
        <p:nvSpPr>
          <p:cNvPr id="186412" name="Text Box 44"/>
          <p:cNvSpPr txBox="1">
            <a:spLocks noChangeArrowheads="1"/>
          </p:cNvSpPr>
          <p:nvPr/>
        </p:nvSpPr>
        <p:spPr bwMode="auto">
          <a:xfrm>
            <a:off x="506413" y="3656013"/>
            <a:ext cx="217963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it-IT" b="0"/>
              <a:t>RST, SYN, FIN:</a:t>
            </a:r>
          </a:p>
          <a:p>
            <a:pPr algn="r"/>
            <a:r>
              <a:rPr lang="it-IT" b="0"/>
              <a:t>comandi per</a:t>
            </a:r>
            <a:br>
              <a:rPr lang="it-IT" b="0"/>
            </a:br>
            <a:r>
              <a:rPr lang="it-IT" b="0"/>
              <a:t>impostare e chiudere</a:t>
            </a:r>
            <a:br>
              <a:rPr lang="it-IT" b="0"/>
            </a:br>
            <a:r>
              <a:rPr lang="it-IT" b="0"/>
              <a:t>la connessione</a:t>
            </a:r>
          </a:p>
        </p:txBody>
      </p:sp>
      <p:sp>
        <p:nvSpPr>
          <p:cNvPr id="186413" name="Line 45"/>
          <p:cNvSpPr>
            <a:spLocks noChangeShapeType="1"/>
          </p:cNvSpPr>
          <p:nvPr/>
        </p:nvSpPr>
        <p:spPr bwMode="auto">
          <a:xfrm>
            <a:off x="2600325" y="1800225"/>
            <a:ext cx="1495425" cy="9620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14" name="Line 46"/>
          <p:cNvSpPr>
            <a:spLocks noChangeShapeType="1"/>
          </p:cNvSpPr>
          <p:nvPr/>
        </p:nvSpPr>
        <p:spPr bwMode="auto">
          <a:xfrm>
            <a:off x="2571750" y="2476500"/>
            <a:ext cx="1647825" cy="352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15" name="Line 47"/>
          <p:cNvSpPr>
            <a:spLocks noChangeShapeType="1"/>
          </p:cNvSpPr>
          <p:nvPr/>
        </p:nvSpPr>
        <p:spPr bwMode="auto">
          <a:xfrm flipV="1">
            <a:off x="2695575" y="2828925"/>
            <a:ext cx="1724025" cy="355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16" name="Freeform 48"/>
          <p:cNvSpPr>
            <a:spLocks/>
          </p:cNvSpPr>
          <p:nvPr/>
        </p:nvSpPr>
        <p:spPr bwMode="auto">
          <a:xfrm>
            <a:off x="2619375" y="3105150"/>
            <a:ext cx="2314575" cy="704850"/>
          </a:xfrm>
          <a:custGeom>
            <a:avLst/>
            <a:gdLst/>
            <a:ahLst/>
            <a:cxnLst>
              <a:cxn ang="0">
                <a:pos x="0" y="444"/>
              </a:cxn>
              <a:cxn ang="0">
                <a:pos x="1248" y="0"/>
              </a:cxn>
              <a:cxn ang="0">
                <a:pos x="1458" y="6"/>
              </a:cxn>
            </a:cxnLst>
            <a:rect l="0" t="0" r="r" b="b"/>
            <a:pathLst>
              <a:path w="1458" h="444">
                <a:moveTo>
                  <a:pt x="0" y="444"/>
                </a:moveTo>
                <a:lnTo>
                  <a:pt x="1248" y="0"/>
                </a:lnTo>
                <a:lnTo>
                  <a:pt x="1458" y="6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17" name="Text Box 49"/>
          <p:cNvSpPr txBox="1">
            <a:spLocks noChangeArrowheads="1"/>
          </p:cNvSpPr>
          <p:nvPr/>
        </p:nvSpPr>
        <p:spPr bwMode="auto">
          <a:xfrm>
            <a:off x="7527925" y="3036888"/>
            <a:ext cx="13747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b="0"/>
              <a:t>Numero di</a:t>
            </a:r>
            <a:br>
              <a:rPr lang="it-IT" b="0"/>
            </a:br>
            <a:r>
              <a:rPr lang="it-IT" b="0"/>
              <a:t>byte che il destinatario</a:t>
            </a:r>
            <a:br>
              <a:rPr lang="it-IT" b="0"/>
            </a:br>
            <a:r>
              <a:rPr lang="it-IT" b="0"/>
              <a:t>desidera</a:t>
            </a:r>
            <a:br>
              <a:rPr lang="it-IT" b="0"/>
            </a:br>
            <a:r>
              <a:rPr lang="it-IT" b="0"/>
              <a:t>accettare</a:t>
            </a:r>
          </a:p>
        </p:txBody>
      </p:sp>
      <p:sp>
        <p:nvSpPr>
          <p:cNvPr id="186418" name="Text Box 50"/>
          <p:cNvSpPr txBox="1">
            <a:spLocks noChangeArrowheads="1"/>
          </p:cNvSpPr>
          <p:nvPr/>
        </p:nvSpPr>
        <p:spPr bwMode="auto">
          <a:xfrm>
            <a:off x="7412038" y="1512888"/>
            <a:ext cx="160813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b="0"/>
              <a:t>Conteggio per</a:t>
            </a:r>
            <a:br>
              <a:rPr lang="it-IT" b="0"/>
            </a:br>
            <a:r>
              <a:rPr lang="it-IT" b="0"/>
              <a:t>byte di dati</a:t>
            </a:r>
          </a:p>
          <a:p>
            <a:pPr algn="l"/>
            <a:r>
              <a:rPr lang="it-IT" b="0"/>
              <a:t>(non segmenti!)</a:t>
            </a:r>
          </a:p>
        </p:txBody>
      </p:sp>
      <p:sp>
        <p:nvSpPr>
          <p:cNvPr id="186419" name="Text Box 51"/>
          <p:cNvSpPr txBox="1">
            <a:spLocks noChangeArrowheads="1"/>
          </p:cNvSpPr>
          <p:nvPr/>
        </p:nvSpPr>
        <p:spPr bwMode="auto">
          <a:xfrm>
            <a:off x="1076325" y="4989513"/>
            <a:ext cx="150018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altLang="it-IT" b="0"/>
              <a:t>Checksum</a:t>
            </a:r>
            <a:br>
              <a:rPr lang="en-US" altLang="it-IT" b="0"/>
            </a:br>
            <a:r>
              <a:rPr lang="en-US" altLang="it-IT" b="0"/>
              <a:t> Internet</a:t>
            </a:r>
          </a:p>
          <a:p>
            <a:pPr algn="r"/>
            <a:r>
              <a:rPr lang="en-US" altLang="it-IT" b="0"/>
              <a:t>(come in UDP)</a:t>
            </a:r>
          </a:p>
        </p:txBody>
      </p:sp>
      <p:sp>
        <p:nvSpPr>
          <p:cNvPr id="186420" name="Line 52"/>
          <p:cNvSpPr>
            <a:spLocks noChangeShapeType="1"/>
          </p:cNvSpPr>
          <p:nvPr/>
        </p:nvSpPr>
        <p:spPr bwMode="auto">
          <a:xfrm flipV="1">
            <a:off x="2495550" y="3429000"/>
            <a:ext cx="2105025" cy="1981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21" name="Line 53"/>
          <p:cNvSpPr>
            <a:spLocks noChangeShapeType="1"/>
          </p:cNvSpPr>
          <p:nvPr/>
        </p:nvSpPr>
        <p:spPr bwMode="auto">
          <a:xfrm flipH="1" flipV="1">
            <a:off x="6915150" y="3019425"/>
            <a:ext cx="631825" cy="377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22" name="Line 54"/>
          <p:cNvSpPr>
            <a:spLocks noChangeShapeType="1"/>
          </p:cNvSpPr>
          <p:nvPr/>
        </p:nvSpPr>
        <p:spPr bwMode="auto">
          <a:xfrm flipH="1">
            <a:off x="6848475" y="1724025"/>
            <a:ext cx="552450" cy="885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423" name="Line 55"/>
          <p:cNvSpPr>
            <a:spLocks noChangeShapeType="1"/>
          </p:cNvSpPr>
          <p:nvPr/>
        </p:nvSpPr>
        <p:spPr bwMode="auto">
          <a:xfrm flipH="1">
            <a:off x="6810375" y="1714500"/>
            <a:ext cx="571500" cy="5238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92" name="Text Box 24"/>
          <p:cNvSpPr txBox="1">
            <a:spLocks noChangeArrowheads="1"/>
          </p:cNvSpPr>
          <p:nvPr/>
        </p:nvSpPr>
        <p:spPr bwMode="auto">
          <a:xfrm>
            <a:off x="3522663" y="3200400"/>
            <a:ext cx="9794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0"/>
              <a:t>checksum</a:t>
            </a:r>
            <a:endParaRPr lang="it-IT" sz="1400" b="0">
              <a:latin typeface="Times New Roman" pitchFamily="18" charset="0"/>
            </a:endParaRPr>
          </a:p>
        </p:txBody>
      </p:sp>
      <p:sp>
        <p:nvSpPr>
          <p:cNvPr id="186405" name="Text Box 37"/>
          <p:cNvSpPr txBox="1">
            <a:spLocks noChangeArrowheads="1"/>
          </p:cNvSpPr>
          <p:nvPr/>
        </p:nvSpPr>
        <p:spPr bwMode="auto">
          <a:xfrm>
            <a:off x="2930525" y="2746375"/>
            <a:ext cx="6778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it-IT" sz="1400" b="0"/>
              <a:t>Lung.</a:t>
            </a:r>
          </a:p>
          <a:p>
            <a:pPr>
              <a:lnSpc>
                <a:spcPct val="80000"/>
              </a:lnSpc>
            </a:pPr>
            <a:r>
              <a:rPr lang="it-IT" sz="1400" b="0"/>
              <a:t>intest</a:t>
            </a:r>
            <a:endParaRPr lang="it-IT" sz="14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2FA8FA4-A0D9-48F0-B903-620D62F0F1FA}" type="slidenum">
              <a:rPr lang="en-US" altLang="it-IT"/>
              <a:pPr/>
              <a:t>6</a:t>
            </a:fld>
            <a:endParaRPr lang="en-US" altLang="it-IT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152400"/>
            <a:ext cx="8566150" cy="1143000"/>
          </a:xfrm>
        </p:spPr>
        <p:txBody>
          <a:bodyPr/>
          <a:lstStyle/>
          <a:p>
            <a:r>
              <a:rPr lang="en-US" altLang="it-IT"/>
              <a:t>Protocolli del livello di trasporto</a:t>
            </a:r>
            <a:br>
              <a:rPr lang="en-US" altLang="it-IT"/>
            </a:br>
            <a:r>
              <a:rPr lang="en-US" altLang="it-IT"/>
              <a:t>in Internet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14475"/>
            <a:ext cx="4286250" cy="51149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200"/>
              <a:t>Affidabile, consegne nell’ordine originario (TCP)</a:t>
            </a:r>
            <a:endParaRPr lang="it-IT" sz="200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controllo di congestione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controllo di flusso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setup della connessione</a:t>
            </a:r>
            <a:endParaRPr lang="it-IT" sz="20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200"/>
              <a:t>Inaffidabile, consegne senz’ordine: UDP</a:t>
            </a:r>
            <a:endParaRPr lang="it-IT" sz="200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estensione senza fronzoli del servizio di consegna best effort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200"/>
              <a:t>Servizi non disponibili:</a:t>
            </a:r>
            <a:r>
              <a:rPr lang="it-IT" sz="2000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garanzia su ritardi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garanzia su ampiezza</a:t>
            </a:r>
            <a:br>
              <a:rPr lang="it-IT" sz="1800"/>
            </a:br>
            <a:r>
              <a:rPr lang="it-IT" sz="1800"/>
              <a:t>di banda</a:t>
            </a:r>
          </a:p>
        </p:txBody>
      </p:sp>
      <p:sp>
        <p:nvSpPr>
          <p:cNvPr id="70185" name="Freeform 553"/>
          <p:cNvSpPr>
            <a:spLocks/>
          </p:cNvSpPr>
          <p:nvPr/>
        </p:nvSpPr>
        <p:spPr bwMode="auto">
          <a:xfrm>
            <a:off x="6737350" y="3430588"/>
            <a:ext cx="1314450" cy="674687"/>
          </a:xfrm>
          <a:custGeom>
            <a:avLst/>
            <a:gdLst/>
            <a:ahLst/>
            <a:cxnLst>
              <a:cxn ang="0">
                <a:pos x="382" y="30"/>
              </a:cxn>
              <a:cxn ang="0">
                <a:pos x="370" y="30"/>
              </a:cxn>
              <a:cxn ang="0">
                <a:pos x="126" y="32"/>
              </a:cxn>
              <a:cxn ang="0">
                <a:pos x="6" y="126"/>
              </a:cxn>
              <a:cxn ang="0">
                <a:pos x="92" y="274"/>
              </a:cxn>
              <a:cxn ang="0">
                <a:pos x="292" y="384"/>
              </a:cxn>
              <a:cxn ang="0">
                <a:pos x="540" y="416"/>
              </a:cxn>
              <a:cxn ang="0">
                <a:pos x="698" y="330"/>
              </a:cxn>
              <a:cxn ang="0">
                <a:pos x="776" y="170"/>
              </a:cxn>
              <a:cxn ang="0">
                <a:pos x="792" y="22"/>
              </a:cxn>
              <a:cxn ang="0">
                <a:pos x="560" y="38"/>
              </a:cxn>
              <a:cxn ang="0">
                <a:pos x="382" y="30"/>
              </a:cxn>
            </a:cxnLst>
            <a:rect l="0" t="0" r="r" b="b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186" name="Freeform 554"/>
          <p:cNvSpPr>
            <a:spLocks/>
          </p:cNvSpPr>
          <p:nvPr/>
        </p:nvSpPr>
        <p:spPr bwMode="auto">
          <a:xfrm>
            <a:off x="6756400" y="1905000"/>
            <a:ext cx="1730375" cy="1044575"/>
          </a:xfrm>
          <a:custGeom>
            <a:avLst/>
            <a:gdLst/>
            <a:ahLst/>
            <a:cxnLst>
              <a:cxn ang="0">
                <a:pos x="424" y="10"/>
              </a:cxn>
              <a:cxn ang="0">
                <a:pos x="288" y="70"/>
              </a:cxn>
              <a:cxn ang="0">
                <a:pos x="96" y="100"/>
              </a:cxn>
              <a:cxn ang="0">
                <a:pos x="14" y="336"/>
              </a:cxn>
              <a:cxn ang="0">
                <a:pos x="180" y="444"/>
              </a:cxn>
              <a:cxn ang="0">
                <a:pos x="346" y="426"/>
              </a:cxn>
              <a:cxn ang="0">
                <a:pos x="584" y="444"/>
              </a:cxn>
              <a:cxn ang="0">
                <a:pos x="698" y="434"/>
              </a:cxn>
              <a:cxn ang="0">
                <a:pos x="752" y="372"/>
              </a:cxn>
              <a:cxn ang="0">
                <a:pos x="750" y="158"/>
              </a:cxn>
              <a:cxn ang="0">
                <a:pos x="662" y="34"/>
              </a:cxn>
              <a:cxn ang="0">
                <a:pos x="424" y="10"/>
              </a:cxn>
            </a:cxnLst>
            <a:rect l="0" t="0" r="r" b="b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187" name="Freeform 555"/>
          <p:cNvSpPr>
            <a:spLocks/>
          </p:cNvSpPr>
          <p:nvPr/>
        </p:nvSpPr>
        <p:spPr bwMode="auto">
          <a:xfrm>
            <a:off x="5016500" y="1612900"/>
            <a:ext cx="1644650" cy="1071563"/>
          </a:xfrm>
          <a:custGeom>
            <a:avLst/>
            <a:gdLst/>
            <a:ahLst/>
            <a:cxnLst>
              <a:cxn ang="0">
                <a:pos x="648" y="11"/>
              </a:cxn>
              <a:cxn ang="0">
                <a:pos x="390" y="53"/>
              </a:cxn>
              <a:cxn ang="0">
                <a:pos x="206" y="129"/>
              </a:cxn>
              <a:cxn ang="0">
                <a:pos x="152" y="229"/>
              </a:cxn>
              <a:cxn ang="0">
                <a:pos x="22" y="297"/>
              </a:cxn>
              <a:cxn ang="0">
                <a:pos x="18" y="459"/>
              </a:cxn>
              <a:cxn ang="0">
                <a:pos x="132" y="489"/>
              </a:cxn>
              <a:cxn ang="0">
                <a:pos x="458" y="489"/>
              </a:cxn>
              <a:cxn ang="0">
                <a:pos x="598" y="555"/>
              </a:cxn>
              <a:cxn ang="0">
                <a:pos x="752" y="657"/>
              </a:cxn>
              <a:cxn ang="0">
                <a:pos x="870" y="661"/>
              </a:cxn>
              <a:cxn ang="0">
                <a:pos x="952" y="603"/>
              </a:cxn>
              <a:cxn ang="0">
                <a:pos x="992" y="445"/>
              </a:cxn>
              <a:cxn ang="0">
                <a:pos x="1018" y="291"/>
              </a:cxn>
              <a:cxn ang="0">
                <a:pos x="1022" y="107"/>
              </a:cxn>
              <a:cxn ang="0">
                <a:pos x="934" y="17"/>
              </a:cxn>
              <a:cxn ang="0">
                <a:pos x="776" y="3"/>
              </a:cxn>
              <a:cxn ang="0">
                <a:pos x="648" y="11"/>
              </a:cxn>
            </a:cxnLst>
            <a:rect l="0" t="0" r="r" b="b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0188" name="Group 556"/>
          <p:cNvGrpSpPr>
            <a:grpSpLocks/>
          </p:cNvGrpSpPr>
          <p:nvPr/>
        </p:nvGrpSpPr>
        <p:grpSpPr bwMode="auto">
          <a:xfrm>
            <a:off x="5103813" y="2947988"/>
            <a:ext cx="1458912" cy="933450"/>
            <a:chOff x="2889" y="1631"/>
            <a:chExt cx="980" cy="743"/>
          </a:xfrm>
        </p:grpSpPr>
        <p:sp>
          <p:nvSpPr>
            <p:cNvPr id="70189" name="Rectangle 557"/>
            <p:cNvSpPr>
              <a:spLocks noChangeArrowheads="1"/>
            </p:cNvSpPr>
            <p:nvPr/>
          </p:nvSpPr>
          <p:spPr bwMode="auto">
            <a:xfrm>
              <a:off x="3046" y="1841"/>
              <a:ext cx="663" cy="533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190" name="AutoShape 558"/>
            <p:cNvSpPr>
              <a:spLocks noChangeArrowheads="1"/>
            </p:cNvSpPr>
            <p:nvPr/>
          </p:nvSpPr>
          <p:spPr bwMode="auto">
            <a:xfrm>
              <a:off x="2889" y="1631"/>
              <a:ext cx="980" cy="253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solidFill>
                  <a:srgbClr val="00CC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0191" name="Group 559"/>
          <p:cNvGrpSpPr>
            <a:grpSpLocks/>
          </p:cNvGrpSpPr>
          <p:nvPr/>
        </p:nvGrpSpPr>
        <p:grpSpPr bwMode="auto">
          <a:xfrm>
            <a:off x="5805488" y="1804988"/>
            <a:ext cx="336550" cy="531812"/>
            <a:chOff x="3796" y="1043"/>
            <a:chExt cx="865" cy="1237"/>
          </a:xfrm>
        </p:grpSpPr>
        <p:sp>
          <p:nvSpPr>
            <p:cNvPr id="70192" name="Line 560"/>
            <p:cNvSpPr>
              <a:spLocks noChangeShapeType="1"/>
            </p:cNvSpPr>
            <p:nvPr/>
          </p:nvSpPr>
          <p:spPr bwMode="auto">
            <a:xfrm flipH="1">
              <a:off x="3992" y="1481"/>
              <a:ext cx="235" cy="72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3" name="Line 561"/>
            <p:cNvSpPr>
              <a:spLocks noChangeShapeType="1"/>
            </p:cNvSpPr>
            <p:nvPr/>
          </p:nvSpPr>
          <p:spPr bwMode="auto">
            <a:xfrm>
              <a:off x="4227" y="1481"/>
              <a:ext cx="236" cy="7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4" name="Line 562"/>
            <p:cNvSpPr>
              <a:spLocks noChangeShapeType="1"/>
            </p:cNvSpPr>
            <p:nvPr/>
          </p:nvSpPr>
          <p:spPr bwMode="auto">
            <a:xfrm>
              <a:off x="3992" y="2201"/>
              <a:ext cx="235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5" name="Line 563"/>
            <p:cNvSpPr>
              <a:spLocks noChangeShapeType="1"/>
            </p:cNvSpPr>
            <p:nvPr/>
          </p:nvSpPr>
          <p:spPr bwMode="auto">
            <a:xfrm flipH="1">
              <a:off x="4227" y="2201"/>
              <a:ext cx="236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6" name="Line 564"/>
            <p:cNvSpPr>
              <a:spLocks noChangeShapeType="1"/>
            </p:cNvSpPr>
            <p:nvPr/>
          </p:nvSpPr>
          <p:spPr bwMode="auto">
            <a:xfrm>
              <a:off x="4227" y="1497"/>
              <a:ext cx="0" cy="78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7" name="Line 565"/>
            <p:cNvSpPr>
              <a:spLocks noChangeShapeType="1"/>
            </p:cNvSpPr>
            <p:nvPr/>
          </p:nvSpPr>
          <p:spPr bwMode="auto">
            <a:xfrm flipV="1">
              <a:off x="3992" y="2127"/>
              <a:ext cx="235" cy="7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8" name="Line 566"/>
            <p:cNvSpPr>
              <a:spLocks noChangeShapeType="1"/>
            </p:cNvSpPr>
            <p:nvPr/>
          </p:nvSpPr>
          <p:spPr bwMode="auto">
            <a:xfrm flipH="1" flipV="1">
              <a:off x="4227" y="2127"/>
              <a:ext cx="236" cy="7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199" name="Line 567"/>
            <p:cNvSpPr>
              <a:spLocks noChangeShapeType="1"/>
            </p:cNvSpPr>
            <p:nvPr/>
          </p:nvSpPr>
          <p:spPr bwMode="auto">
            <a:xfrm>
              <a:off x="4092" y="1890"/>
              <a:ext cx="135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0" name="Line 568"/>
            <p:cNvSpPr>
              <a:spLocks noChangeShapeType="1"/>
            </p:cNvSpPr>
            <p:nvPr/>
          </p:nvSpPr>
          <p:spPr bwMode="auto">
            <a:xfrm flipV="1">
              <a:off x="4227" y="1890"/>
              <a:ext cx="143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1" name="Line 569"/>
            <p:cNvSpPr>
              <a:spLocks noChangeShapeType="1"/>
            </p:cNvSpPr>
            <p:nvPr/>
          </p:nvSpPr>
          <p:spPr bwMode="auto">
            <a:xfrm>
              <a:off x="4047" y="1996"/>
              <a:ext cx="175" cy="8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2" name="Line 570"/>
            <p:cNvSpPr>
              <a:spLocks noChangeShapeType="1"/>
            </p:cNvSpPr>
            <p:nvPr/>
          </p:nvSpPr>
          <p:spPr bwMode="auto">
            <a:xfrm flipV="1">
              <a:off x="4227" y="2012"/>
              <a:ext cx="176" cy="7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3" name="Line 571"/>
            <p:cNvSpPr>
              <a:spLocks noChangeShapeType="1"/>
            </p:cNvSpPr>
            <p:nvPr/>
          </p:nvSpPr>
          <p:spPr bwMode="auto">
            <a:xfrm flipV="1">
              <a:off x="4227" y="1782"/>
              <a:ext cx="90" cy="2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4" name="Line 572"/>
            <p:cNvSpPr>
              <a:spLocks noChangeShapeType="1"/>
            </p:cNvSpPr>
            <p:nvPr/>
          </p:nvSpPr>
          <p:spPr bwMode="auto">
            <a:xfrm flipV="1">
              <a:off x="4227" y="1632"/>
              <a:ext cx="57" cy="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5" name="Line 573"/>
            <p:cNvSpPr>
              <a:spLocks noChangeShapeType="1"/>
            </p:cNvSpPr>
            <p:nvPr/>
          </p:nvSpPr>
          <p:spPr bwMode="auto">
            <a:xfrm>
              <a:off x="4126" y="1772"/>
              <a:ext cx="109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0206" name="Line 574"/>
            <p:cNvSpPr>
              <a:spLocks noChangeShapeType="1"/>
            </p:cNvSpPr>
            <p:nvPr/>
          </p:nvSpPr>
          <p:spPr bwMode="auto">
            <a:xfrm>
              <a:off x="4175" y="1625"/>
              <a:ext cx="63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70207" name="Group 575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70208" name="Line 576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09" name="Line 577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10" name="Line 578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11" name="Line 579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70212" name="Group 580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70213" name="Line 581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14" name="Line 582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15" name="Line 583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16" name="Line 584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70217" name="Group 585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70218" name="Line 586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19" name="Line 587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20" name="Line 588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0221" name="Line 589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70222" name="Oval 590"/>
          <p:cNvSpPr>
            <a:spLocks noChangeArrowheads="1"/>
          </p:cNvSpPr>
          <p:nvPr/>
        </p:nvSpPr>
        <p:spPr bwMode="auto">
          <a:xfrm>
            <a:off x="6862763" y="36258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23" name="Line 591"/>
          <p:cNvSpPr>
            <a:spLocks noChangeShapeType="1"/>
          </p:cNvSpPr>
          <p:nvPr/>
        </p:nvSpPr>
        <p:spPr bwMode="auto">
          <a:xfrm>
            <a:off x="6862763" y="3617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24" name="Line 592"/>
          <p:cNvSpPr>
            <a:spLocks noChangeShapeType="1"/>
          </p:cNvSpPr>
          <p:nvPr/>
        </p:nvSpPr>
        <p:spPr bwMode="auto">
          <a:xfrm>
            <a:off x="7221538" y="3617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25" name="Rectangle 593"/>
          <p:cNvSpPr>
            <a:spLocks noChangeArrowheads="1"/>
          </p:cNvSpPr>
          <p:nvPr/>
        </p:nvSpPr>
        <p:spPr bwMode="auto">
          <a:xfrm>
            <a:off x="6862763" y="36179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226" name="Oval 594"/>
          <p:cNvSpPr>
            <a:spLocks noChangeArrowheads="1"/>
          </p:cNvSpPr>
          <p:nvPr/>
        </p:nvSpPr>
        <p:spPr bwMode="auto">
          <a:xfrm>
            <a:off x="6859588" y="35496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227" name="Group 595"/>
          <p:cNvGrpSpPr>
            <a:grpSpLocks/>
          </p:cNvGrpSpPr>
          <p:nvPr/>
        </p:nvGrpSpPr>
        <p:grpSpPr bwMode="auto">
          <a:xfrm>
            <a:off x="6945313" y="3573463"/>
            <a:ext cx="179387" cy="65087"/>
            <a:chOff x="2848" y="848"/>
            <a:chExt cx="140" cy="98"/>
          </a:xfrm>
        </p:grpSpPr>
        <p:sp>
          <p:nvSpPr>
            <p:cNvPr id="70228" name="Line 59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29" name="Line 59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30" name="Line 59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231" name="Group 599"/>
          <p:cNvGrpSpPr>
            <a:grpSpLocks/>
          </p:cNvGrpSpPr>
          <p:nvPr/>
        </p:nvGrpSpPr>
        <p:grpSpPr bwMode="auto">
          <a:xfrm flipV="1">
            <a:off x="6945313" y="3573463"/>
            <a:ext cx="179387" cy="65087"/>
            <a:chOff x="2848" y="848"/>
            <a:chExt cx="140" cy="98"/>
          </a:xfrm>
        </p:grpSpPr>
        <p:sp>
          <p:nvSpPr>
            <p:cNvPr id="70232" name="Line 60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33" name="Line 60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34" name="Line 60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235" name="Oval 603"/>
          <p:cNvSpPr>
            <a:spLocks noChangeArrowheads="1"/>
          </p:cNvSpPr>
          <p:nvPr/>
        </p:nvSpPr>
        <p:spPr bwMode="auto">
          <a:xfrm>
            <a:off x="7218363" y="39052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36" name="Line 604"/>
          <p:cNvSpPr>
            <a:spLocks noChangeShapeType="1"/>
          </p:cNvSpPr>
          <p:nvPr/>
        </p:nvSpPr>
        <p:spPr bwMode="auto">
          <a:xfrm>
            <a:off x="7218363" y="38973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37" name="Line 605"/>
          <p:cNvSpPr>
            <a:spLocks noChangeShapeType="1"/>
          </p:cNvSpPr>
          <p:nvPr/>
        </p:nvSpPr>
        <p:spPr bwMode="auto">
          <a:xfrm>
            <a:off x="7577138" y="38973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38" name="Rectangle 606"/>
          <p:cNvSpPr>
            <a:spLocks noChangeArrowheads="1"/>
          </p:cNvSpPr>
          <p:nvPr/>
        </p:nvSpPr>
        <p:spPr bwMode="auto">
          <a:xfrm>
            <a:off x="7218363" y="38973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239" name="Oval 607"/>
          <p:cNvSpPr>
            <a:spLocks noChangeArrowheads="1"/>
          </p:cNvSpPr>
          <p:nvPr/>
        </p:nvSpPr>
        <p:spPr bwMode="auto">
          <a:xfrm>
            <a:off x="7215188" y="38290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240" name="Group 608"/>
          <p:cNvGrpSpPr>
            <a:grpSpLocks/>
          </p:cNvGrpSpPr>
          <p:nvPr/>
        </p:nvGrpSpPr>
        <p:grpSpPr bwMode="auto">
          <a:xfrm>
            <a:off x="7300913" y="3852863"/>
            <a:ext cx="179387" cy="65087"/>
            <a:chOff x="2848" y="848"/>
            <a:chExt cx="140" cy="98"/>
          </a:xfrm>
        </p:grpSpPr>
        <p:sp>
          <p:nvSpPr>
            <p:cNvPr id="70241" name="Line 60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42" name="Line 61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43" name="Line 61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244" name="Group 612"/>
          <p:cNvGrpSpPr>
            <a:grpSpLocks/>
          </p:cNvGrpSpPr>
          <p:nvPr/>
        </p:nvGrpSpPr>
        <p:grpSpPr bwMode="auto">
          <a:xfrm flipV="1">
            <a:off x="7300913" y="3852863"/>
            <a:ext cx="179387" cy="65087"/>
            <a:chOff x="2848" y="848"/>
            <a:chExt cx="140" cy="98"/>
          </a:xfrm>
        </p:grpSpPr>
        <p:sp>
          <p:nvSpPr>
            <p:cNvPr id="70245" name="Line 61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46" name="Line 61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47" name="Line 61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248" name="Oval 616"/>
          <p:cNvSpPr>
            <a:spLocks noChangeArrowheads="1"/>
          </p:cNvSpPr>
          <p:nvPr/>
        </p:nvSpPr>
        <p:spPr bwMode="auto">
          <a:xfrm>
            <a:off x="7497763" y="36385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9" name="Line 617"/>
          <p:cNvSpPr>
            <a:spLocks noChangeShapeType="1"/>
          </p:cNvSpPr>
          <p:nvPr/>
        </p:nvSpPr>
        <p:spPr bwMode="auto">
          <a:xfrm>
            <a:off x="7497763" y="36306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50" name="Line 618"/>
          <p:cNvSpPr>
            <a:spLocks noChangeShapeType="1"/>
          </p:cNvSpPr>
          <p:nvPr/>
        </p:nvSpPr>
        <p:spPr bwMode="auto">
          <a:xfrm>
            <a:off x="7856538" y="36306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51" name="Rectangle 619"/>
          <p:cNvSpPr>
            <a:spLocks noChangeArrowheads="1"/>
          </p:cNvSpPr>
          <p:nvPr/>
        </p:nvSpPr>
        <p:spPr bwMode="auto">
          <a:xfrm>
            <a:off x="7497763" y="36306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252" name="Oval 620"/>
          <p:cNvSpPr>
            <a:spLocks noChangeArrowheads="1"/>
          </p:cNvSpPr>
          <p:nvPr/>
        </p:nvSpPr>
        <p:spPr bwMode="auto">
          <a:xfrm>
            <a:off x="7494588" y="35623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253" name="Group 621"/>
          <p:cNvGrpSpPr>
            <a:grpSpLocks/>
          </p:cNvGrpSpPr>
          <p:nvPr/>
        </p:nvGrpSpPr>
        <p:grpSpPr bwMode="auto">
          <a:xfrm>
            <a:off x="7580313" y="3586163"/>
            <a:ext cx="179387" cy="65087"/>
            <a:chOff x="2848" y="848"/>
            <a:chExt cx="140" cy="98"/>
          </a:xfrm>
        </p:grpSpPr>
        <p:sp>
          <p:nvSpPr>
            <p:cNvPr id="70254" name="Line 62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55" name="Line 62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56" name="Line 62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257" name="Group 625"/>
          <p:cNvGrpSpPr>
            <a:grpSpLocks/>
          </p:cNvGrpSpPr>
          <p:nvPr/>
        </p:nvGrpSpPr>
        <p:grpSpPr bwMode="auto">
          <a:xfrm flipV="1">
            <a:off x="7580313" y="3586163"/>
            <a:ext cx="179387" cy="65087"/>
            <a:chOff x="2848" y="848"/>
            <a:chExt cx="140" cy="98"/>
          </a:xfrm>
        </p:grpSpPr>
        <p:sp>
          <p:nvSpPr>
            <p:cNvPr id="70258" name="Line 62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59" name="Line 62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60" name="Line 62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261" name="Oval 629"/>
          <p:cNvSpPr>
            <a:spLocks noChangeArrowheads="1"/>
          </p:cNvSpPr>
          <p:nvPr/>
        </p:nvSpPr>
        <p:spPr bwMode="auto">
          <a:xfrm>
            <a:off x="6962775" y="2476500"/>
            <a:ext cx="347663" cy="8890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62" name="Line 630"/>
          <p:cNvSpPr>
            <a:spLocks noChangeShapeType="1"/>
          </p:cNvSpPr>
          <p:nvPr/>
        </p:nvSpPr>
        <p:spPr bwMode="auto">
          <a:xfrm>
            <a:off x="6962775" y="2468563"/>
            <a:ext cx="0" cy="5556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63" name="Line 631"/>
          <p:cNvSpPr>
            <a:spLocks noChangeShapeType="1"/>
          </p:cNvSpPr>
          <p:nvPr/>
        </p:nvSpPr>
        <p:spPr bwMode="auto">
          <a:xfrm>
            <a:off x="7310438" y="2468563"/>
            <a:ext cx="0" cy="55562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64" name="Rectangle 632"/>
          <p:cNvSpPr>
            <a:spLocks noChangeArrowheads="1"/>
          </p:cNvSpPr>
          <p:nvPr/>
        </p:nvSpPr>
        <p:spPr bwMode="auto">
          <a:xfrm>
            <a:off x="6962775" y="2468563"/>
            <a:ext cx="344488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265" name="Oval 633"/>
          <p:cNvSpPr>
            <a:spLocks noChangeArrowheads="1"/>
          </p:cNvSpPr>
          <p:nvPr/>
        </p:nvSpPr>
        <p:spPr bwMode="auto">
          <a:xfrm>
            <a:off x="6959600" y="2405063"/>
            <a:ext cx="347663" cy="103187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266" name="Group 634"/>
          <p:cNvGrpSpPr>
            <a:grpSpLocks/>
          </p:cNvGrpSpPr>
          <p:nvPr/>
        </p:nvGrpSpPr>
        <p:grpSpPr bwMode="auto">
          <a:xfrm>
            <a:off x="7043738" y="2427288"/>
            <a:ext cx="171450" cy="61912"/>
            <a:chOff x="2848" y="848"/>
            <a:chExt cx="140" cy="98"/>
          </a:xfrm>
        </p:grpSpPr>
        <p:sp>
          <p:nvSpPr>
            <p:cNvPr id="70267" name="Line 63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68" name="Line 63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69" name="Line 63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270" name="Group 638"/>
          <p:cNvGrpSpPr>
            <a:grpSpLocks/>
          </p:cNvGrpSpPr>
          <p:nvPr/>
        </p:nvGrpSpPr>
        <p:grpSpPr bwMode="auto">
          <a:xfrm flipV="1">
            <a:off x="7043738" y="2427288"/>
            <a:ext cx="171450" cy="60325"/>
            <a:chOff x="2848" y="848"/>
            <a:chExt cx="140" cy="98"/>
          </a:xfrm>
        </p:grpSpPr>
        <p:sp>
          <p:nvSpPr>
            <p:cNvPr id="70271" name="Line 63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72" name="Line 64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73" name="Line 64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274" name="Oval 642"/>
          <p:cNvSpPr>
            <a:spLocks noChangeArrowheads="1"/>
          </p:cNvSpPr>
          <p:nvPr/>
        </p:nvSpPr>
        <p:spPr bwMode="auto">
          <a:xfrm>
            <a:off x="6961188" y="27368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75" name="Line 643"/>
          <p:cNvSpPr>
            <a:spLocks noChangeShapeType="1"/>
          </p:cNvSpPr>
          <p:nvPr/>
        </p:nvSpPr>
        <p:spPr bwMode="auto">
          <a:xfrm>
            <a:off x="6961188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76" name="Line 644"/>
          <p:cNvSpPr>
            <a:spLocks noChangeShapeType="1"/>
          </p:cNvSpPr>
          <p:nvPr/>
        </p:nvSpPr>
        <p:spPr bwMode="auto">
          <a:xfrm>
            <a:off x="7319963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77" name="Rectangle 645"/>
          <p:cNvSpPr>
            <a:spLocks noChangeArrowheads="1"/>
          </p:cNvSpPr>
          <p:nvPr/>
        </p:nvSpPr>
        <p:spPr bwMode="auto">
          <a:xfrm>
            <a:off x="6961188" y="27289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278" name="Oval 646"/>
          <p:cNvSpPr>
            <a:spLocks noChangeArrowheads="1"/>
          </p:cNvSpPr>
          <p:nvPr/>
        </p:nvSpPr>
        <p:spPr bwMode="auto">
          <a:xfrm>
            <a:off x="6958013" y="26606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279" name="Group 647"/>
          <p:cNvGrpSpPr>
            <a:grpSpLocks/>
          </p:cNvGrpSpPr>
          <p:nvPr/>
        </p:nvGrpSpPr>
        <p:grpSpPr bwMode="auto">
          <a:xfrm>
            <a:off x="7043738" y="2684463"/>
            <a:ext cx="179387" cy="65087"/>
            <a:chOff x="2848" y="848"/>
            <a:chExt cx="140" cy="98"/>
          </a:xfrm>
        </p:grpSpPr>
        <p:sp>
          <p:nvSpPr>
            <p:cNvPr id="70280" name="Line 64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81" name="Line 64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82" name="Line 65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283" name="Group 651"/>
          <p:cNvGrpSpPr>
            <a:grpSpLocks/>
          </p:cNvGrpSpPr>
          <p:nvPr/>
        </p:nvGrpSpPr>
        <p:grpSpPr bwMode="auto">
          <a:xfrm flipV="1">
            <a:off x="7043738" y="2684463"/>
            <a:ext cx="179387" cy="65087"/>
            <a:chOff x="2848" y="848"/>
            <a:chExt cx="140" cy="98"/>
          </a:xfrm>
        </p:grpSpPr>
        <p:sp>
          <p:nvSpPr>
            <p:cNvPr id="70284" name="Line 65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85" name="Line 65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86" name="Line 65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287" name="Oval 655"/>
          <p:cNvSpPr>
            <a:spLocks noChangeArrowheads="1"/>
          </p:cNvSpPr>
          <p:nvPr/>
        </p:nvSpPr>
        <p:spPr bwMode="auto">
          <a:xfrm>
            <a:off x="7437438" y="2378075"/>
            <a:ext cx="330200" cy="857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88" name="Line 656"/>
          <p:cNvSpPr>
            <a:spLocks noChangeShapeType="1"/>
          </p:cNvSpPr>
          <p:nvPr/>
        </p:nvSpPr>
        <p:spPr bwMode="auto">
          <a:xfrm>
            <a:off x="7437438" y="2371725"/>
            <a:ext cx="0" cy="523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89" name="Line 657"/>
          <p:cNvSpPr>
            <a:spLocks noChangeShapeType="1"/>
          </p:cNvSpPr>
          <p:nvPr/>
        </p:nvSpPr>
        <p:spPr bwMode="auto">
          <a:xfrm>
            <a:off x="7767638" y="2371725"/>
            <a:ext cx="0" cy="523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90" name="Rectangle 658"/>
          <p:cNvSpPr>
            <a:spLocks noChangeArrowheads="1"/>
          </p:cNvSpPr>
          <p:nvPr/>
        </p:nvSpPr>
        <p:spPr bwMode="auto">
          <a:xfrm>
            <a:off x="7437438" y="2371725"/>
            <a:ext cx="327025" cy="5238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70291" name="Oval 659"/>
          <p:cNvSpPr>
            <a:spLocks noChangeArrowheads="1"/>
          </p:cNvSpPr>
          <p:nvPr/>
        </p:nvSpPr>
        <p:spPr bwMode="auto">
          <a:xfrm>
            <a:off x="7434263" y="2309813"/>
            <a:ext cx="330200" cy="100012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292" name="Group 660"/>
          <p:cNvGrpSpPr>
            <a:grpSpLocks/>
          </p:cNvGrpSpPr>
          <p:nvPr/>
        </p:nvGrpSpPr>
        <p:grpSpPr bwMode="auto">
          <a:xfrm>
            <a:off x="7513638" y="2332038"/>
            <a:ext cx="163512" cy="57150"/>
            <a:chOff x="2848" y="848"/>
            <a:chExt cx="140" cy="98"/>
          </a:xfrm>
        </p:grpSpPr>
        <p:sp>
          <p:nvSpPr>
            <p:cNvPr id="70293" name="Line 66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94" name="Line 66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95" name="Line 66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296" name="Group 664"/>
          <p:cNvGrpSpPr>
            <a:grpSpLocks/>
          </p:cNvGrpSpPr>
          <p:nvPr/>
        </p:nvGrpSpPr>
        <p:grpSpPr bwMode="auto">
          <a:xfrm flipV="1">
            <a:off x="7513638" y="2330450"/>
            <a:ext cx="163512" cy="58738"/>
            <a:chOff x="2848" y="848"/>
            <a:chExt cx="140" cy="98"/>
          </a:xfrm>
        </p:grpSpPr>
        <p:sp>
          <p:nvSpPr>
            <p:cNvPr id="70297" name="Line 66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98" name="Line 66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299" name="Line 66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300" name="Oval 668"/>
          <p:cNvSpPr>
            <a:spLocks noChangeArrowheads="1"/>
          </p:cNvSpPr>
          <p:nvPr/>
        </p:nvSpPr>
        <p:spPr bwMode="auto">
          <a:xfrm>
            <a:off x="7523163" y="2736850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01" name="Line 669"/>
          <p:cNvSpPr>
            <a:spLocks noChangeShapeType="1"/>
          </p:cNvSpPr>
          <p:nvPr/>
        </p:nvSpPr>
        <p:spPr bwMode="auto">
          <a:xfrm>
            <a:off x="7523163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02" name="Line 670"/>
          <p:cNvSpPr>
            <a:spLocks noChangeShapeType="1"/>
          </p:cNvSpPr>
          <p:nvPr/>
        </p:nvSpPr>
        <p:spPr bwMode="auto">
          <a:xfrm>
            <a:off x="7881938" y="2728913"/>
            <a:ext cx="0" cy="5873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03" name="Rectangle 671"/>
          <p:cNvSpPr>
            <a:spLocks noChangeArrowheads="1"/>
          </p:cNvSpPr>
          <p:nvPr/>
        </p:nvSpPr>
        <p:spPr bwMode="auto">
          <a:xfrm>
            <a:off x="7523163" y="2728913"/>
            <a:ext cx="355600" cy="587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304" name="Oval 672"/>
          <p:cNvSpPr>
            <a:spLocks noChangeArrowheads="1"/>
          </p:cNvSpPr>
          <p:nvPr/>
        </p:nvSpPr>
        <p:spPr bwMode="auto">
          <a:xfrm>
            <a:off x="7519988" y="2660650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305" name="Group 673"/>
          <p:cNvGrpSpPr>
            <a:grpSpLocks/>
          </p:cNvGrpSpPr>
          <p:nvPr/>
        </p:nvGrpSpPr>
        <p:grpSpPr bwMode="auto">
          <a:xfrm>
            <a:off x="7605713" y="2684463"/>
            <a:ext cx="179387" cy="65087"/>
            <a:chOff x="2848" y="848"/>
            <a:chExt cx="140" cy="98"/>
          </a:xfrm>
        </p:grpSpPr>
        <p:sp>
          <p:nvSpPr>
            <p:cNvPr id="70306" name="Line 67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07" name="Line 67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08" name="Line 67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309" name="Group 677"/>
          <p:cNvGrpSpPr>
            <a:grpSpLocks/>
          </p:cNvGrpSpPr>
          <p:nvPr/>
        </p:nvGrpSpPr>
        <p:grpSpPr bwMode="auto">
          <a:xfrm flipV="1">
            <a:off x="7605713" y="2684463"/>
            <a:ext cx="179387" cy="65087"/>
            <a:chOff x="2848" y="848"/>
            <a:chExt cx="140" cy="98"/>
          </a:xfrm>
        </p:grpSpPr>
        <p:sp>
          <p:nvSpPr>
            <p:cNvPr id="70310" name="Line 67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11" name="Line 67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12" name="Line 68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313" name="Oval 681"/>
          <p:cNvSpPr>
            <a:spLocks noChangeArrowheads="1"/>
          </p:cNvSpPr>
          <p:nvPr/>
        </p:nvSpPr>
        <p:spPr bwMode="auto">
          <a:xfrm>
            <a:off x="6113463" y="2471738"/>
            <a:ext cx="346075" cy="87312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14" name="Line 682"/>
          <p:cNvSpPr>
            <a:spLocks noChangeShapeType="1"/>
          </p:cNvSpPr>
          <p:nvPr/>
        </p:nvSpPr>
        <p:spPr bwMode="auto">
          <a:xfrm>
            <a:off x="6113463" y="246380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15" name="Line 683"/>
          <p:cNvSpPr>
            <a:spLocks noChangeShapeType="1"/>
          </p:cNvSpPr>
          <p:nvPr/>
        </p:nvSpPr>
        <p:spPr bwMode="auto">
          <a:xfrm>
            <a:off x="6459538" y="246380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16" name="Rectangle 684"/>
          <p:cNvSpPr>
            <a:spLocks noChangeArrowheads="1"/>
          </p:cNvSpPr>
          <p:nvPr/>
        </p:nvSpPr>
        <p:spPr bwMode="auto">
          <a:xfrm>
            <a:off x="6113463" y="2463800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317" name="Oval 685"/>
          <p:cNvSpPr>
            <a:spLocks noChangeArrowheads="1"/>
          </p:cNvSpPr>
          <p:nvPr/>
        </p:nvSpPr>
        <p:spPr bwMode="auto">
          <a:xfrm>
            <a:off x="6110288" y="2400300"/>
            <a:ext cx="346075" cy="103188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318" name="Group 686"/>
          <p:cNvGrpSpPr>
            <a:grpSpLocks/>
          </p:cNvGrpSpPr>
          <p:nvPr/>
        </p:nvGrpSpPr>
        <p:grpSpPr bwMode="auto">
          <a:xfrm>
            <a:off x="6194425" y="2422525"/>
            <a:ext cx="171450" cy="60325"/>
            <a:chOff x="2848" y="848"/>
            <a:chExt cx="140" cy="98"/>
          </a:xfrm>
        </p:grpSpPr>
        <p:sp>
          <p:nvSpPr>
            <p:cNvPr id="70319" name="Line 68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20" name="Line 68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21" name="Line 68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322" name="Group 690"/>
          <p:cNvGrpSpPr>
            <a:grpSpLocks/>
          </p:cNvGrpSpPr>
          <p:nvPr/>
        </p:nvGrpSpPr>
        <p:grpSpPr bwMode="auto">
          <a:xfrm flipV="1">
            <a:off x="6194425" y="2422525"/>
            <a:ext cx="171450" cy="58738"/>
            <a:chOff x="2848" y="848"/>
            <a:chExt cx="140" cy="98"/>
          </a:xfrm>
        </p:grpSpPr>
        <p:sp>
          <p:nvSpPr>
            <p:cNvPr id="70323" name="Line 69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24" name="Line 69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25" name="Line 69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326" name="Oval 694"/>
          <p:cNvSpPr>
            <a:spLocks noChangeArrowheads="1"/>
          </p:cNvSpPr>
          <p:nvPr/>
        </p:nvSpPr>
        <p:spPr bwMode="auto">
          <a:xfrm>
            <a:off x="5807075" y="3621088"/>
            <a:ext cx="346075" cy="87312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27" name="Line 695"/>
          <p:cNvSpPr>
            <a:spLocks noChangeShapeType="1"/>
          </p:cNvSpPr>
          <p:nvPr/>
        </p:nvSpPr>
        <p:spPr bwMode="auto">
          <a:xfrm>
            <a:off x="5807075" y="361315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28" name="Line 696"/>
          <p:cNvSpPr>
            <a:spLocks noChangeShapeType="1"/>
          </p:cNvSpPr>
          <p:nvPr/>
        </p:nvSpPr>
        <p:spPr bwMode="auto">
          <a:xfrm>
            <a:off x="6153150" y="3613150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29" name="Rectangle 697"/>
          <p:cNvSpPr>
            <a:spLocks noChangeArrowheads="1"/>
          </p:cNvSpPr>
          <p:nvPr/>
        </p:nvSpPr>
        <p:spPr bwMode="auto">
          <a:xfrm>
            <a:off x="5807075" y="3613150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sz="2400" b="0">
              <a:latin typeface="Times New Roman" pitchFamily="18" charset="0"/>
            </a:endParaRPr>
          </a:p>
        </p:txBody>
      </p:sp>
      <p:sp>
        <p:nvSpPr>
          <p:cNvPr id="70330" name="Oval 698"/>
          <p:cNvSpPr>
            <a:spLocks noChangeArrowheads="1"/>
          </p:cNvSpPr>
          <p:nvPr/>
        </p:nvSpPr>
        <p:spPr bwMode="auto">
          <a:xfrm>
            <a:off x="5803900" y="3549650"/>
            <a:ext cx="346075" cy="103188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331" name="Group 699"/>
          <p:cNvGrpSpPr>
            <a:grpSpLocks/>
          </p:cNvGrpSpPr>
          <p:nvPr/>
        </p:nvGrpSpPr>
        <p:grpSpPr bwMode="auto">
          <a:xfrm>
            <a:off x="5888038" y="3571875"/>
            <a:ext cx="171450" cy="60325"/>
            <a:chOff x="2848" y="848"/>
            <a:chExt cx="140" cy="98"/>
          </a:xfrm>
        </p:grpSpPr>
        <p:sp>
          <p:nvSpPr>
            <p:cNvPr id="70332" name="Line 70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33" name="Line 70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34" name="Line 70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335" name="Group 703"/>
          <p:cNvGrpSpPr>
            <a:grpSpLocks/>
          </p:cNvGrpSpPr>
          <p:nvPr/>
        </p:nvGrpSpPr>
        <p:grpSpPr bwMode="auto">
          <a:xfrm flipV="1">
            <a:off x="5888038" y="3571875"/>
            <a:ext cx="171450" cy="58738"/>
            <a:chOff x="2848" y="848"/>
            <a:chExt cx="140" cy="98"/>
          </a:xfrm>
        </p:grpSpPr>
        <p:sp>
          <p:nvSpPr>
            <p:cNvPr id="70336" name="Line 70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37" name="Line 70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38" name="Line 70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339" name="Line 707"/>
          <p:cNvSpPr>
            <a:spLocks noChangeShapeType="1"/>
          </p:cNvSpPr>
          <p:nvPr/>
        </p:nvSpPr>
        <p:spPr bwMode="auto">
          <a:xfrm flipV="1">
            <a:off x="7005638" y="3978275"/>
            <a:ext cx="227012" cy="4365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0" name="Line 708"/>
          <p:cNvSpPr>
            <a:spLocks noChangeShapeType="1"/>
          </p:cNvSpPr>
          <p:nvPr/>
        </p:nvSpPr>
        <p:spPr bwMode="auto">
          <a:xfrm>
            <a:off x="7129463" y="3716338"/>
            <a:ext cx="163512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1" name="Line 709"/>
          <p:cNvSpPr>
            <a:spLocks noChangeShapeType="1"/>
          </p:cNvSpPr>
          <p:nvPr/>
        </p:nvSpPr>
        <p:spPr bwMode="auto">
          <a:xfrm>
            <a:off x="7226300" y="3636963"/>
            <a:ext cx="279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2" name="Line 710"/>
          <p:cNvSpPr>
            <a:spLocks noChangeShapeType="1"/>
          </p:cNvSpPr>
          <p:nvPr/>
        </p:nvSpPr>
        <p:spPr bwMode="auto">
          <a:xfrm flipV="1">
            <a:off x="7462838" y="3722688"/>
            <a:ext cx="134937" cy="104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3" name="Line 711"/>
          <p:cNvSpPr>
            <a:spLocks noChangeShapeType="1"/>
          </p:cNvSpPr>
          <p:nvPr/>
        </p:nvSpPr>
        <p:spPr bwMode="auto">
          <a:xfrm>
            <a:off x="6161088" y="3643313"/>
            <a:ext cx="6794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4" name="Line 712"/>
          <p:cNvSpPr>
            <a:spLocks noChangeShapeType="1"/>
          </p:cNvSpPr>
          <p:nvPr/>
        </p:nvSpPr>
        <p:spPr bwMode="auto">
          <a:xfrm>
            <a:off x="6456363" y="2490788"/>
            <a:ext cx="509587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5" name="Line 713"/>
          <p:cNvSpPr>
            <a:spLocks noChangeShapeType="1"/>
          </p:cNvSpPr>
          <p:nvPr/>
        </p:nvSpPr>
        <p:spPr bwMode="auto">
          <a:xfrm>
            <a:off x="6022975" y="2319338"/>
            <a:ext cx="15240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6" name="Freeform 714"/>
          <p:cNvSpPr>
            <a:spLocks/>
          </p:cNvSpPr>
          <p:nvPr/>
        </p:nvSpPr>
        <p:spPr bwMode="auto">
          <a:xfrm>
            <a:off x="5343525" y="4325938"/>
            <a:ext cx="2979738" cy="1455737"/>
          </a:xfrm>
          <a:custGeom>
            <a:avLst/>
            <a:gdLst/>
            <a:ahLst/>
            <a:cxnLst>
              <a:cxn ang="0">
                <a:pos x="889" y="23"/>
              </a:cxn>
              <a:cxn ang="0">
                <a:pos x="692" y="109"/>
              </a:cxn>
              <a:cxn ang="0">
                <a:pos x="415" y="91"/>
              </a:cxn>
              <a:cxn ang="0">
                <a:pos x="112" y="170"/>
              </a:cxn>
              <a:cxn ang="0">
                <a:pos x="50" y="353"/>
              </a:cxn>
              <a:cxn ang="0">
                <a:pos x="14" y="528"/>
              </a:cxn>
              <a:cxn ang="0">
                <a:pos x="139" y="650"/>
              </a:cxn>
              <a:cxn ang="0">
                <a:pos x="505" y="781"/>
              </a:cxn>
              <a:cxn ang="0">
                <a:pos x="933" y="886"/>
              </a:cxn>
              <a:cxn ang="0">
                <a:pos x="1370" y="901"/>
              </a:cxn>
              <a:cxn ang="0">
                <a:pos x="1676" y="793"/>
              </a:cxn>
              <a:cxn ang="0">
                <a:pos x="1860" y="624"/>
              </a:cxn>
              <a:cxn ang="0">
                <a:pos x="1776" y="219"/>
              </a:cxn>
              <a:cxn ang="0">
                <a:pos x="1503" y="100"/>
              </a:cxn>
              <a:cxn ang="0">
                <a:pos x="1200" y="13"/>
              </a:cxn>
              <a:cxn ang="0">
                <a:pos x="889" y="23"/>
              </a:cxn>
            </a:cxnLst>
            <a:rect l="0" t="0" r="r" b="b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47" name="Line 715"/>
          <p:cNvSpPr>
            <a:spLocks noChangeShapeType="1"/>
          </p:cNvSpPr>
          <p:nvPr/>
        </p:nvSpPr>
        <p:spPr bwMode="auto">
          <a:xfrm rot="-5400000">
            <a:off x="7578725" y="5062538"/>
            <a:ext cx="523875" cy="1397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48" name="Line 716"/>
          <p:cNvSpPr>
            <a:spLocks noChangeShapeType="1"/>
          </p:cNvSpPr>
          <p:nvPr/>
        </p:nvSpPr>
        <p:spPr bwMode="auto">
          <a:xfrm rot="5400000" flipV="1">
            <a:off x="7724775" y="5343525"/>
            <a:ext cx="3175" cy="85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349" name="Line 717"/>
          <p:cNvSpPr>
            <a:spLocks noChangeShapeType="1"/>
          </p:cNvSpPr>
          <p:nvPr/>
        </p:nvSpPr>
        <p:spPr bwMode="auto">
          <a:xfrm rot="-5400000">
            <a:off x="7910513" y="5019675"/>
            <a:ext cx="0" cy="1143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350" name="Group 718"/>
          <p:cNvGrpSpPr>
            <a:grpSpLocks/>
          </p:cNvGrpSpPr>
          <p:nvPr/>
        </p:nvGrpSpPr>
        <p:grpSpPr bwMode="auto">
          <a:xfrm>
            <a:off x="7489825" y="4729163"/>
            <a:ext cx="501650" cy="234950"/>
            <a:chOff x="4701" y="2996"/>
            <a:chExt cx="316" cy="148"/>
          </a:xfrm>
        </p:grpSpPr>
        <p:sp>
          <p:nvSpPr>
            <p:cNvPr id="70351" name="Oval 719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52" name="Line 720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53" name="Line 721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54" name="Rectangle 722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70355" name="Oval 723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0356" name="Group 724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70357" name="Line 72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58" name="Line 72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59" name="Line 72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360" name="Group 728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70361" name="Line 72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62" name="Line 73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63" name="Line 73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0364" name="Group 732"/>
          <p:cNvGrpSpPr>
            <a:grpSpLocks/>
          </p:cNvGrpSpPr>
          <p:nvPr/>
        </p:nvGrpSpPr>
        <p:grpSpPr bwMode="auto">
          <a:xfrm>
            <a:off x="6673850" y="4452938"/>
            <a:ext cx="501650" cy="234950"/>
            <a:chOff x="3600" y="219"/>
            <a:chExt cx="360" cy="175"/>
          </a:xfrm>
        </p:grpSpPr>
        <p:sp>
          <p:nvSpPr>
            <p:cNvPr id="70365" name="Oval 733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66" name="Line 734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67" name="Line 735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68" name="Rectangle 736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70369" name="Oval 737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0370" name="Group 738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70371" name="Line 73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72" name="Line 74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73" name="Line 74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374" name="Group 742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70375" name="Line 74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76" name="Line 74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77" name="Line 74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0378" name="Group 746"/>
          <p:cNvGrpSpPr>
            <a:grpSpLocks/>
          </p:cNvGrpSpPr>
          <p:nvPr/>
        </p:nvGrpSpPr>
        <p:grpSpPr bwMode="auto">
          <a:xfrm>
            <a:off x="6008688" y="4757738"/>
            <a:ext cx="501650" cy="234950"/>
            <a:chOff x="3600" y="219"/>
            <a:chExt cx="360" cy="175"/>
          </a:xfrm>
        </p:grpSpPr>
        <p:sp>
          <p:nvSpPr>
            <p:cNvPr id="70379" name="Oval 747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80" name="Line 748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81" name="Line 749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382" name="Rectangle 750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70383" name="Oval 751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0384" name="Group 752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70385" name="Line 75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86" name="Line 75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87" name="Line 75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388" name="Group 756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70389" name="Line 75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90" name="Line 75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91" name="Line 75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0392" name="Line 760"/>
          <p:cNvSpPr>
            <a:spLocks noChangeShapeType="1"/>
          </p:cNvSpPr>
          <p:nvPr/>
        </p:nvSpPr>
        <p:spPr bwMode="auto">
          <a:xfrm>
            <a:off x="7123113" y="4664075"/>
            <a:ext cx="358775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3" name="Line 761"/>
          <p:cNvSpPr>
            <a:spLocks noChangeShapeType="1"/>
          </p:cNvSpPr>
          <p:nvPr/>
        </p:nvSpPr>
        <p:spPr bwMode="auto">
          <a:xfrm flipV="1">
            <a:off x="6470650" y="4676775"/>
            <a:ext cx="277813" cy="1095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4" name="Line 762"/>
          <p:cNvSpPr>
            <a:spLocks noChangeShapeType="1"/>
          </p:cNvSpPr>
          <p:nvPr/>
        </p:nvSpPr>
        <p:spPr bwMode="auto">
          <a:xfrm flipV="1">
            <a:off x="6513513" y="4879975"/>
            <a:ext cx="9715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5" name="Line 763"/>
          <p:cNvSpPr>
            <a:spLocks noChangeShapeType="1"/>
          </p:cNvSpPr>
          <p:nvPr/>
        </p:nvSpPr>
        <p:spPr bwMode="auto">
          <a:xfrm flipH="1">
            <a:off x="5808663" y="4625975"/>
            <a:ext cx="254000" cy="4699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6" name="Line 764"/>
          <p:cNvSpPr>
            <a:spLocks noChangeShapeType="1"/>
          </p:cNvSpPr>
          <p:nvPr/>
        </p:nvSpPr>
        <p:spPr bwMode="auto">
          <a:xfrm>
            <a:off x="5834063" y="4676775"/>
            <a:ext cx="1968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7" name="Line 765"/>
          <p:cNvSpPr>
            <a:spLocks noChangeShapeType="1"/>
          </p:cNvSpPr>
          <p:nvPr/>
        </p:nvSpPr>
        <p:spPr bwMode="auto">
          <a:xfrm>
            <a:off x="5694363" y="5013325"/>
            <a:ext cx="15398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8" name="Line 766"/>
          <p:cNvSpPr>
            <a:spLocks noChangeShapeType="1"/>
          </p:cNvSpPr>
          <p:nvPr/>
        </p:nvSpPr>
        <p:spPr bwMode="auto">
          <a:xfrm>
            <a:off x="5946775" y="5092700"/>
            <a:ext cx="490538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399" name="Line 767"/>
          <p:cNvSpPr>
            <a:spLocks noChangeShapeType="1"/>
          </p:cNvSpPr>
          <p:nvPr/>
        </p:nvSpPr>
        <p:spPr bwMode="auto">
          <a:xfrm flipH="1">
            <a:off x="6186488" y="5000625"/>
            <a:ext cx="53975" cy="857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00" name="Line 768"/>
          <p:cNvSpPr>
            <a:spLocks noChangeShapeType="1"/>
          </p:cNvSpPr>
          <p:nvPr/>
        </p:nvSpPr>
        <p:spPr bwMode="auto">
          <a:xfrm>
            <a:off x="5999163" y="5089525"/>
            <a:ext cx="1587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01" name="Line 769"/>
          <p:cNvSpPr>
            <a:spLocks noChangeShapeType="1"/>
          </p:cNvSpPr>
          <p:nvPr/>
        </p:nvSpPr>
        <p:spPr bwMode="auto">
          <a:xfrm flipH="1" flipV="1">
            <a:off x="6396038" y="5097463"/>
            <a:ext cx="0" cy="76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02" name="Line 770"/>
          <p:cNvSpPr>
            <a:spLocks noChangeShapeType="1"/>
          </p:cNvSpPr>
          <p:nvPr/>
        </p:nvSpPr>
        <p:spPr bwMode="auto">
          <a:xfrm>
            <a:off x="6477000" y="4956175"/>
            <a:ext cx="503238" cy="2698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03" name="Line 771"/>
          <p:cNvSpPr>
            <a:spLocks noChangeShapeType="1"/>
          </p:cNvSpPr>
          <p:nvPr/>
        </p:nvSpPr>
        <p:spPr bwMode="auto">
          <a:xfrm>
            <a:off x="5926138" y="4891088"/>
            <a:ext cx="80962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0404" name="Group 772"/>
          <p:cNvGrpSpPr>
            <a:grpSpLocks/>
          </p:cNvGrpSpPr>
          <p:nvPr/>
        </p:nvGrpSpPr>
        <p:grpSpPr bwMode="auto">
          <a:xfrm>
            <a:off x="5111750" y="1651000"/>
            <a:ext cx="3021013" cy="3981450"/>
            <a:chOff x="-1203" y="1352"/>
            <a:chExt cx="1903" cy="2508"/>
          </a:xfrm>
        </p:grpSpPr>
        <p:grpSp>
          <p:nvGrpSpPr>
            <p:cNvPr id="70405" name="Group 773"/>
            <p:cNvGrpSpPr>
              <a:grpSpLocks/>
            </p:cNvGrpSpPr>
            <p:nvPr/>
          </p:nvGrpSpPr>
          <p:grpSpPr bwMode="auto">
            <a:xfrm>
              <a:off x="-1203" y="1647"/>
              <a:ext cx="436" cy="114"/>
              <a:chOff x="3072" y="739"/>
              <a:chExt cx="652" cy="146"/>
            </a:xfrm>
          </p:grpSpPr>
          <p:pic>
            <p:nvPicPr>
              <p:cNvPr id="70406" name="Picture 774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</p:spPr>
          </p:pic>
          <p:sp>
            <p:nvSpPr>
              <p:cNvPr id="70407" name="Line 775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408" name="Line 776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70409" name="Picture 777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027" y="1466"/>
              <a:ext cx="232" cy="168"/>
            </a:xfrm>
            <a:prstGeom prst="rect">
              <a:avLst/>
            </a:prstGeom>
            <a:noFill/>
          </p:spPr>
        </p:pic>
        <p:grpSp>
          <p:nvGrpSpPr>
            <p:cNvPr id="70410" name="Group 778"/>
            <p:cNvGrpSpPr>
              <a:grpSpLocks/>
            </p:cNvGrpSpPr>
            <p:nvPr/>
          </p:nvGrpSpPr>
          <p:grpSpPr bwMode="auto">
            <a:xfrm>
              <a:off x="-546" y="1352"/>
              <a:ext cx="256" cy="269"/>
              <a:chOff x="2870" y="1518"/>
              <a:chExt cx="292" cy="320"/>
            </a:xfrm>
          </p:grpSpPr>
          <p:graphicFrame>
            <p:nvGraphicFramePr>
              <p:cNvPr id="70411" name="Object 779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70411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70412" name="Object 780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70412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70413" name="Group 781"/>
            <p:cNvGrpSpPr>
              <a:grpSpLocks/>
            </p:cNvGrpSpPr>
            <p:nvPr/>
          </p:nvGrpSpPr>
          <p:grpSpPr bwMode="auto">
            <a:xfrm>
              <a:off x="-1002" y="2262"/>
              <a:ext cx="209" cy="224"/>
              <a:chOff x="2870" y="1518"/>
              <a:chExt cx="292" cy="320"/>
            </a:xfrm>
          </p:grpSpPr>
          <p:graphicFrame>
            <p:nvGraphicFramePr>
              <p:cNvPr id="70414" name="Object 782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70414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70415" name="Object 783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70415" name="Clip" r:id="rId9" imgW="1266840" imgH="1200240" progId="">
                  <p:embed/>
                </p:oleObj>
              </a:graphicData>
            </a:graphic>
          </p:graphicFrame>
        </p:grpSp>
        <p:graphicFrame>
          <p:nvGraphicFramePr>
            <p:cNvPr id="70416" name="Object 784"/>
            <p:cNvGraphicFramePr>
              <a:graphicFrameLocks noChangeAspect="1"/>
            </p:cNvGraphicFramePr>
            <p:nvPr/>
          </p:nvGraphicFramePr>
          <p:xfrm>
            <a:off x="-732" y="2289"/>
            <a:ext cx="207" cy="173"/>
          </p:xfrm>
          <a:graphic>
            <a:graphicData uri="http://schemas.openxmlformats.org/presentationml/2006/ole">
              <p:oleObj spid="_x0000_s70416" name="Clip" r:id="rId10" imgW="1305000" imgH="1085760" progId="">
                <p:embed/>
              </p:oleObj>
            </a:graphicData>
          </a:graphic>
        </p:graphicFrame>
        <p:grpSp>
          <p:nvGrpSpPr>
            <p:cNvPr id="70417" name="Group 785"/>
            <p:cNvGrpSpPr>
              <a:grpSpLocks/>
            </p:cNvGrpSpPr>
            <p:nvPr/>
          </p:nvGrpSpPr>
          <p:grpSpPr bwMode="auto">
            <a:xfrm>
              <a:off x="310" y="3575"/>
              <a:ext cx="125" cy="230"/>
              <a:chOff x="4180" y="783"/>
              <a:chExt cx="150" cy="307"/>
            </a:xfrm>
          </p:grpSpPr>
          <p:sp>
            <p:nvSpPr>
              <p:cNvPr id="70418" name="AutoShape 786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19" name="Rectangle 787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20" name="Rectangle 788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21" name="AutoShape 789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22" name="Line 790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23" name="Line 791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24" name="Rectangle 792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25" name="Rectangle 793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70426" name="Object 794"/>
            <p:cNvGraphicFramePr>
              <a:graphicFrameLocks noChangeAspect="1"/>
            </p:cNvGraphicFramePr>
            <p:nvPr/>
          </p:nvGraphicFramePr>
          <p:xfrm>
            <a:off x="-975" y="3384"/>
            <a:ext cx="216" cy="180"/>
          </p:xfrm>
          <a:graphic>
            <a:graphicData uri="http://schemas.openxmlformats.org/presentationml/2006/ole">
              <p:oleObj spid="_x0000_s70426" name="Clip" r:id="rId11" imgW="1305000" imgH="1085760" progId="">
                <p:embed/>
              </p:oleObj>
            </a:graphicData>
          </a:graphic>
        </p:graphicFrame>
        <p:graphicFrame>
          <p:nvGraphicFramePr>
            <p:cNvPr id="70427" name="Object 795"/>
            <p:cNvGraphicFramePr>
              <a:graphicFrameLocks noChangeAspect="1"/>
            </p:cNvGraphicFramePr>
            <p:nvPr/>
          </p:nvGraphicFramePr>
          <p:xfrm>
            <a:off x="-871" y="3184"/>
            <a:ext cx="216" cy="180"/>
          </p:xfrm>
          <a:graphic>
            <a:graphicData uri="http://schemas.openxmlformats.org/presentationml/2006/ole">
              <p:oleObj spid="_x0000_s70427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70428" name="Object 796"/>
            <p:cNvGraphicFramePr>
              <a:graphicFrameLocks noChangeAspect="1"/>
            </p:cNvGraphicFramePr>
            <p:nvPr/>
          </p:nvGraphicFramePr>
          <p:xfrm>
            <a:off x="-703" y="3544"/>
            <a:ext cx="216" cy="180"/>
          </p:xfrm>
          <a:graphic>
            <a:graphicData uri="http://schemas.openxmlformats.org/presentationml/2006/ole">
              <p:oleObj spid="_x0000_s70428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70429" name="Object 797"/>
            <p:cNvGraphicFramePr>
              <a:graphicFrameLocks noChangeAspect="1"/>
            </p:cNvGraphicFramePr>
            <p:nvPr/>
          </p:nvGraphicFramePr>
          <p:xfrm>
            <a:off x="-489" y="3546"/>
            <a:ext cx="216" cy="180"/>
          </p:xfrm>
          <a:graphic>
            <a:graphicData uri="http://schemas.openxmlformats.org/presentationml/2006/ole">
              <p:oleObj spid="_x0000_s70429" name="Clip" r:id="rId14" imgW="1305000" imgH="1085760" progId="">
                <p:embed/>
              </p:oleObj>
            </a:graphicData>
          </a:graphic>
        </p:graphicFrame>
        <p:grpSp>
          <p:nvGrpSpPr>
            <p:cNvPr id="70430" name="Group 798"/>
            <p:cNvGrpSpPr>
              <a:grpSpLocks/>
            </p:cNvGrpSpPr>
            <p:nvPr/>
          </p:nvGrpSpPr>
          <p:grpSpPr bwMode="auto">
            <a:xfrm>
              <a:off x="83" y="3625"/>
              <a:ext cx="172" cy="215"/>
              <a:chOff x="2870" y="1518"/>
              <a:chExt cx="292" cy="320"/>
            </a:xfrm>
          </p:grpSpPr>
          <p:graphicFrame>
            <p:nvGraphicFramePr>
              <p:cNvPr id="70431" name="Object 799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70431" name="Clip" r:id="rId15" imgW="819000" imgH="847800" progId="">
                  <p:embed/>
                </p:oleObj>
              </a:graphicData>
            </a:graphic>
          </p:graphicFrame>
          <p:graphicFrame>
            <p:nvGraphicFramePr>
              <p:cNvPr id="70432" name="Object 800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70432" name="Clip" r:id="rId16" imgW="1266840" imgH="1200240" progId="">
                  <p:embed/>
                </p:oleObj>
              </a:graphicData>
            </a:graphic>
          </p:graphicFrame>
        </p:grpSp>
        <p:grpSp>
          <p:nvGrpSpPr>
            <p:cNvPr id="70433" name="Group 801"/>
            <p:cNvGrpSpPr>
              <a:grpSpLocks/>
            </p:cNvGrpSpPr>
            <p:nvPr/>
          </p:nvGrpSpPr>
          <p:grpSpPr bwMode="auto">
            <a:xfrm>
              <a:off x="-201" y="3657"/>
              <a:ext cx="220" cy="203"/>
              <a:chOff x="2870" y="1518"/>
              <a:chExt cx="292" cy="320"/>
            </a:xfrm>
          </p:grpSpPr>
          <p:graphicFrame>
            <p:nvGraphicFramePr>
              <p:cNvPr id="70434" name="Object 802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70434" name="Clip" r:id="rId17" imgW="819000" imgH="847800" progId="">
                  <p:embed/>
                </p:oleObj>
              </a:graphicData>
            </a:graphic>
          </p:graphicFrame>
          <p:graphicFrame>
            <p:nvGraphicFramePr>
              <p:cNvPr id="70435" name="Object 803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70435" name="Clip" r:id="rId18" imgW="1266840" imgH="1200240" progId="">
                  <p:embed/>
                </p:oleObj>
              </a:graphicData>
            </a:graphic>
          </p:graphicFrame>
        </p:grpSp>
        <p:grpSp>
          <p:nvGrpSpPr>
            <p:cNvPr id="70436" name="Group 804"/>
            <p:cNvGrpSpPr>
              <a:grpSpLocks/>
            </p:cNvGrpSpPr>
            <p:nvPr/>
          </p:nvGrpSpPr>
          <p:grpSpPr bwMode="auto">
            <a:xfrm>
              <a:off x="569" y="3419"/>
              <a:ext cx="131" cy="258"/>
              <a:chOff x="4180" y="783"/>
              <a:chExt cx="150" cy="307"/>
            </a:xfrm>
          </p:grpSpPr>
          <p:sp>
            <p:nvSpPr>
              <p:cNvPr id="70437" name="AutoShape 805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38" name="Rectangle 806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39" name="Rectangle 807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40" name="AutoShape 808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41" name="Line 809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42" name="Line 810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43" name="Rectangle 811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44" name="Rectangle 812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70445" name="Line 813"/>
          <p:cNvSpPr>
            <a:spLocks noChangeShapeType="1"/>
          </p:cNvSpPr>
          <p:nvPr/>
        </p:nvSpPr>
        <p:spPr bwMode="auto">
          <a:xfrm flipH="1">
            <a:off x="6015038" y="3413125"/>
            <a:ext cx="3175" cy="1444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46" name="Line 814"/>
          <p:cNvSpPr>
            <a:spLocks noChangeShapeType="1"/>
          </p:cNvSpPr>
          <p:nvPr/>
        </p:nvSpPr>
        <p:spPr bwMode="auto">
          <a:xfrm flipV="1">
            <a:off x="7312025" y="2395538"/>
            <a:ext cx="123825" cy="873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47" name="Line 815"/>
          <p:cNvSpPr>
            <a:spLocks noChangeShapeType="1"/>
          </p:cNvSpPr>
          <p:nvPr/>
        </p:nvSpPr>
        <p:spPr bwMode="auto">
          <a:xfrm>
            <a:off x="7138988" y="2568575"/>
            <a:ext cx="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48" name="Line 816"/>
          <p:cNvSpPr>
            <a:spLocks noChangeShapeType="1"/>
          </p:cNvSpPr>
          <p:nvPr/>
        </p:nvSpPr>
        <p:spPr bwMode="auto">
          <a:xfrm flipV="1">
            <a:off x="7310438" y="2465388"/>
            <a:ext cx="263525" cy="2889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49" name="Line 817"/>
          <p:cNvSpPr>
            <a:spLocks noChangeShapeType="1"/>
          </p:cNvSpPr>
          <p:nvPr/>
        </p:nvSpPr>
        <p:spPr bwMode="auto">
          <a:xfrm>
            <a:off x="7675563" y="2463800"/>
            <a:ext cx="0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50" name="Line 818"/>
          <p:cNvSpPr>
            <a:spLocks noChangeShapeType="1"/>
          </p:cNvSpPr>
          <p:nvPr/>
        </p:nvSpPr>
        <p:spPr bwMode="auto">
          <a:xfrm>
            <a:off x="7329488" y="2770188"/>
            <a:ext cx="188912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51" name="Line 819"/>
          <p:cNvSpPr>
            <a:spLocks noChangeShapeType="1"/>
          </p:cNvSpPr>
          <p:nvPr/>
        </p:nvSpPr>
        <p:spPr bwMode="auto">
          <a:xfrm flipV="1">
            <a:off x="5624513" y="3636963"/>
            <a:ext cx="168275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52" name="Line 820"/>
          <p:cNvSpPr>
            <a:spLocks noChangeShapeType="1"/>
          </p:cNvSpPr>
          <p:nvPr/>
        </p:nvSpPr>
        <p:spPr bwMode="auto">
          <a:xfrm flipV="1">
            <a:off x="7743825" y="2163763"/>
            <a:ext cx="238125" cy="1682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53" name="Line 821"/>
          <p:cNvSpPr>
            <a:spLocks noChangeShapeType="1"/>
          </p:cNvSpPr>
          <p:nvPr/>
        </p:nvSpPr>
        <p:spPr bwMode="auto">
          <a:xfrm>
            <a:off x="7883525" y="2760663"/>
            <a:ext cx="177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54" name="Line 822"/>
          <p:cNvSpPr>
            <a:spLocks noChangeShapeType="1"/>
          </p:cNvSpPr>
          <p:nvPr/>
        </p:nvSpPr>
        <p:spPr bwMode="auto">
          <a:xfrm flipH="1">
            <a:off x="7029450" y="2836863"/>
            <a:ext cx="98425" cy="704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455" name="Line 823"/>
          <p:cNvSpPr>
            <a:spLocks noChangeShapeType="1"/>
          </p:cNvSpPr>
          <p:nvPr/>
        </p:nvSpPr>
        <p:spPr bwMode="auto">
          <a:xfrm flipH="1">
            <a:off x="7620000" y="2836863"/>
            <a:ext cx="111125" cy="727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0456" name="Group 824"/>
          <p:cNvGrpSpPr>
            <a:grpSpLocks/>
          </p:cNvGrpSpPr>
          <p:nvPr/>
        </p:nvGrpSpPr>
        <p:grpSpPr bwMode="auto">
          <a:xfrm>
            <a:off x="6672263" y="4454525"/>
            <a:ext cx="501650" cy="234950"/>
            <a:chOff x="4701" y="2996"/>
            <a:chExt cx="316" cy="148"/>
          </a:xfrm>
        </p:grpSpPr>
        <p:sp>
          <p:nvSpPr>
            <p:cNvPr id="70457" name="Oval 825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58" name="Line 826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59" name="Line 827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60" name="Rectangle 828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70461" name="Oval 829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0462" name="Group 830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70463" name="Line 83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64" name="Line 83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65" name="Line 83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466" name="Group 834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70467" name="Line 83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68" name="Line 83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69" name="Line 83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0470" name="Group 838"/>
          <p:cNvGrpSpPr>
            <a:grpSpLocks/>
          </p:cNvGrpSpPr>
          <p:nvPr/>
        </p:nvGrpSpPr>
        <p:grpSpPr bwMode="auto">
          <a:xfrm>
            <a:off x="6007100" y="4756150"/>
            <a:ext cx="501650" cy="234950"/>
            <a:chOff x="4701" y="2996"/>
            <a:chExt cx="316" cy="148"/>
          </a:xfrm>
        </p:grpSpPr>
        <p:sp>
          <p:nvSpPr>
            <p:cNvPr id="70471" name="Oval 839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72" name="Line 840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73" name="Line 841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474" name="Rectangle 842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 sz="2400" b="0">
                <a:latin typeface="Times New Roman" pitchFamily="18" charset="0"/>
              </a:endParaRPr>
            </a:p>
          </p:txBody>
        </p:sp>
        <p:sp>
          <p:nvSpPr>
            <p:cNvPr id="70475" name="Oval 843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0476" name="Group 844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70477" name="Line 84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78" name="Line 84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79" name="Line 84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480" name="Group 848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70481" name="Line 84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82" name="Line 85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83" name="Line 85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0484" name="Group 852"/>
          <p:cNvGrpSpPr>
            <a:grpSpLocks/>
          </p:cNvGrpSpPr>
          <p:nvPr/>
        </p:nvGrpSpPr>
        <p:grpSpPr bwMode="auto">
          <a:xfrm>
            <a:off x="6837363" y="4941888"/>
            <a:ext cx="290512" cy="404812"/>
            <a:chOff x="4290" y="3130"/>
            <a:chExt cx="183" cy="255"/>
          </a:xfrm>
        </p:grpSpPr>
        <p:pic>
          <p:nvPicPr>
            <p:cNvPr id="70485" name="Picture 853" descr="31u_bnrz[1]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</p:spPr>
        </p:pic>
        <p:sp>
          <p:nvSpPr>
            <p:cNvPr id="70486" name="Freeform 854"/>
            <p:cNvSpPr>
              <a:spLocks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/>
              <a:ahLst/>
              <a:cxnLst>
                <a:cxn ang="0">
                  <a:pos x="70" y="29"/>
                </a:cxn>
                <a:cxn ang="0">
                  <a:pos x="55" y="39"/>
                </a:cxn>
                <a:cxn ang="0">
                  <a:pos x="42" y="50"/>
                </a:cxn>
                <a:cxn ang="0">
                  <a:pos x="30" y="63"/>
                </a:cxn>
                <a:cxn ang="0">
                  <a:pos x="20" y="77"/>
                </a:cxn>
                <a:cxn ang="0">
                  <a:pos x="12" y="91"/>
                </a:cxn>
                <a:cxn ang="0">
                  <a:pos x="6" y="108"/>
                </a:cxn>
                <a:cxn ang="0">
                  <a:pos x="2" y="125"/>
                </a:cxn>
                <a:cxn ang="0">
                  <a:pos x="0" y="142"/>
                </a:cxn>
                <a:cxn ang="0">
                  <a:pos x="2" y="166"/>
                </a:cxn>
                <a:cxn ang="0">
                  <a:pos x="12" y="186"/>
                </a:cxn>
                <a:cxn ang="0">
                  <a:pos x="26" y="203"/>
                </a:cxn>
                <a:cxn ang="0">
                  <a:pos x="45" y="216"/>
                </a:cxn>
                <a:cxn ang="0">
                  <a:pos x="66" y="226"/>
                </a:cxn>
                <a:cxn ang="0">
                  <a:pos x="88" y="230"/>
                </a:cxn>
                <a:cxn ang="0">
                  <a:pos x="111" y="232"/>
                </a:cxn>
                <a:cxn ang="0">
                  <a:pos x="134" y="228"/>
                </a:cxn>
                <a:cxn ang="0">
                  <a:pos x="138" y="228"/>
                </a:cxn>
                <a:cxn ang="0">
                  <a:pos x="143" y="226"/>
                </a:cxn>
                <a:cxn ang="0">
                  <a:pos x="147" y="222"/>
                </a:cxn>
                <a:cxn ang="0">
                  <a:pos x="148" y="218"/>
                </a:cxn>
                <a:cxn ang="0">
                  <a:pos x="145" y="212"/>
                </a:cxn>
                <a:cxn ang="0">
                  <a:pos x="141" y="207"/>
                </a:cxn>
                <a:cxn ang="0">
                  <a:pos x="135" y="203"/>
                </a:cxn>
                <a:cxn ang="0">
                  <a:pos x="129" y="201"/>
                </a:cxn>
                <a:cxn ang="0">
                  <a:pos x="117" y="197"/>
                </a:cxn>
                <a:cxn ang="0">
                  <a:pos x="105" y="195"/>
                </a:cxn>
                <a:cxn ang="0">
                  <a:pos x="94" y="193"/>
                </a:cxn>
                <a:cxn ang="0">
                  <a:pos x="83" y="190"/>
                </a:cxn>
                <a:cxn ang="0">
                  <a:pos x="73" y="187"/>
                </a:cxn>
                <a:cxn ang="0">
                  <a:pos x="62" y="182"/>
                </a:cxn>
                <a:cxn ang="0">
                  <a:pos x="53" y="176"/>
                </a:cxn>
                <a:cxn ang="0">
                  <a:pos x="43" y="167"/>
                </a:cxn>
                <a:cxn ang="0">
                  <a:pos x="40" y="128"/>
                </a:cxn>
                <a:cxn ang="0">
                  <a:pos x="49" y="96"/>
                </a:cxn>
                <a:cxn ang="0">
                  <a:pos x="68" y="71"/>
                </a:cxn>
                <a:cxn ang="0">
                  <a:pos x="94" y="50"/>
                </a:cxn>
                <a:cxn ang="0">
                  <a:pos x="122" y="34"/>
                </a:cxn>
                <a:cxn ang="0">
                  <a:pos x="151" y="21"/>
                </a:cxn>
                <a:cxn ang="0">
                  <a:pos x="178" y="12"/>
                </a:cxn>
                <a:cxn ang="0">
                  <a:pos x="199" y="4"/>
                </a:cxn>
                <a:cxn ang="0">
                  <a:pos x="186" y="1"/>
                </a:cxn>
                <a:cxn ang="0">
                  <a:pos x="172" y="0"/>
                </a:cxn>
                <a:cxn ang="0">
                  <a:pos x="156" y="2"/>
                </a:cxn>
                <a:cxn ang="0">
                  <a:pos x="138" y="4"/>
                </a:cxn>
                <a:cxn ang="0">
                  <a:pos x="121" y="10"/>
                </a:cxn>
                <a:cxn ang="0">
                  <a:pos x="103" y="16"/>
                </a:cxn>
                <a:cxn ang="0">
                  <a:pos x="86" y="23"/>
                </a:cxn>
                <a:cxn ang="0">
                  <a:pos x="70" y="29"/>
                </a:cxn>
              </a:cxnLst>
              <a:rect l="0" t="0" r="r" b="b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87" name="Freeform 855"/>
            <p:cNvSpPr>
              <a:spLocks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/>
              <a:ahLst/>
              <a:cxnLst>
                <a:cxn ang="0">
                  <a:pos x="108" y="59"/>
                </a:cxn>
                <a:cxn ang="0">
                  <a:pos x="113" y="77"/>
                </a:cxn>
                <a:cxn ang="0">
                  <a:pos x="111" y="94"/>
                </a:cxn>
                <a:cxn ang="0">
                  <a:pos x="103" y="108"/>
                </a:cxn>
                <a:cxn ang="0">
                  <a:pos x="91" y="121"/>
                </a:cxn>
                <a:cxn ang="0">
                  <a:pos x="77" y="132"/>
                </a:cxn>
                <a:cxn ang="0">
                  <a:pos x="61" y="144"/>
                </a:cxn>
                <a:cxn ang="0">
                  <a:pos x="45" y="154"/>
                </a:cxn>
                <a:cxn ang="0">
                  <a:pos x="30" y="164"/>
                </a:cxn>
                <a:cxn ang="0">
                  <a:pos x="28" y="168"/>
                </a:cxn>
                <a:cxn ang="0">
                  <a:pos x="27" y="170"/>
                </a:cxn>
                <a:cxn ang="0">
                  <a:pos x="27" y="174"/>
                </a:cxn>
                <a:cxn ang="0">
                  <a:pos x="28" y="177"/>
                </a:cxn>
                <a:cxn ang="0">
                  <a:pos x="32" y="179"/>
                </a:cxn>
                <a:cxn ang="0">
                  <a:pos x="35" y="180"/>
                </a:cxn>
                <a:cxn ang="0">
                  <a:pos x="37" y="180"/>
                </a:cxn>
                <a:cxn ang="0">
                  <a:pos x="41" y="179"/>
                </a:cxn>
                <a:cxn ang="0">
                  <a:pos x="60" y="169"/>
                </a:cxn>
                <a:cxn ang="0">
                  <a:pos x="77" y="158"/>
                </a:cxn>
                <a:cxn ang="0">
                  <a:pos x="94" y="145"/>
                </a:cxn>
                <a:cxn ang="0">
                  <a:pos x="109" y="130"/>
                </a:cxn>
                <a:cxn ang="0">
                  <a:pos x="120" y="114"/>
                </a:cxn>
                <a:cxn ang="0">
                  <a:pos x="127" y="95"/>
                </a:cxn>
                <a:cxn ang="0">
                  <a:pos x="128" y="76"/>
                </a:cxn>
                <a:cxn ang="0">
                  <a:pos x="123" y="55"/>
                </a:cxn>
                <a:cxn ang="0">
                  <a:pos x="113" y="39"/>
                </a:cxn>
                <a:cxn ang="0">
                  <a:pos x="97" y="25"/>
                </a:cxn>
                <a:cxn ang="0">
                  <a:pos x="79" y="15"/>
                </a:cxn>
                <a:cxn ang="0">
                  <a:pos x="57" y="7"/>
                </a:cxn>
                <a:cxn ang="0">
                  <a:pos x="36" y="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14" y="9"/>
                </a:cxn>
                <a:cxn ang="0">
                  <a:pos x="29" y="14"/>
                </a:cxn>
                <a:cxn ang="0">
                  <a:pos x="46" y="19"/>
                </a:cxn>
                <a:cxn ang="0">
                  <a:pos x="61" y="23"/>
                </a:cxn>
                <a:cxn ang="0">
                  <a:pos x="76" y="29"/>
                </a:cxn>
                <a:cxn ang="0">
                  <a:pos x="89" y="37"/>
                </a:cxn>
                <a:cxn ang="0">
                  <a:pos x="100" y="46"/>
                </a:cxn>
                <a:cxn ang="0">
                  <a:pos x="108" y="59"/>
                </a:cxn>
              </a:cxnLst>
              <a:rect l="0" t="0" r="r" b="b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88" name="Freeform 856"/>
            <p:cNvSpPr>
              <a:spLocks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/>
              <a:ahLst/>
              <a:cxnLst>
                <a:cxn ang="0">
                  <a:pos x="100" y="70"/>
                </a:cxn>
                <a:cxn ang="0">
                  <a:pos x="53" y="115"/>
                </a:cxn>
                <a:cxn ang="0">
                  <a:pos x="17" y="166"/>
                </a:cxn>
                <a:cxn ang="0">
                  <a:pos x="0" y="226"/>
                </a:cxn>
                <a:cxn ang="0">
                  <a:pos x="3" y="266"/>
                </a:cxn>
                <a:cxn ang="0">
                  <a:pos x="9" y="282"/>
                </a:cxn>
                <a:cxn ang="0">
                  <a:pos x="19" y="297"/>
                </a:cxn>
                <a:cxn ang="0">
                  <a:pos x="32" y="310"/>
                </a:cxn>
                <a:cxn ang="0">
                  <a:pos x="56" y="324"/>
                </a:cxn>
                <a:cxn ang="0">
                  <a:pos x="86" y="338"/>
                </a:cxn>
                <a:cxn ang="0">
                  <a:pos x="119" y="350"/>
                </a:cxn>
                <a:cxn ang="0">
                  <a:pos x="152" y="359"/>
                </a:cxn>
                <a:cxn ang="0">
                  <a:pos x="186" y="366"/>
                </a:cxn>
                <a:cxn ang="0">
                  <a:pos x="220" y="371"/>
                </a:cxn>
                <a:cxn ang="0">
                  <a:pos x="254" y="374"/>
                </a:cxn>
                <a:cxn ang="0">
                  <a:pos x="289" y="376"/>
                </a:cxn>
                <a:cxn ang="0">
                  <a:pos x="311" y="378"/>
                </a:cxn>
                <a:cxn ang="0">
                  <a:pos x="320" y="371"/>
                </a:cxn>
                <a:cxn ang="0">
                  <a:pos x="322" y="360"/>
                </a:cxn>
                <a:cxn ang="0">
                  <a:pos x="315" y="352"/>
                </a:cxn>
                <a:cxn ang="0">
                  <a:pos x="294" y="347"/>
                </a:cxn>
                <a:cxn ang="0">
                  <a:pos x="263" y="341"/>
                </a:cxn>
                <a:cxn ang="0">
                  <a:pos x="232" y="336"/>
                </a:cxn>
                <a:cxn ang="0">
                  <a:pos x="200" y="332"/>
                </a:cxn>
                <a:cxn ang="0">
                  <a:pos x="170" y="326"/>
                </a:cxn>
                <a:cxn ang="0">
                  <a:pos x="139" y="318"/>
                </a:cxn>
                <a:cxn ang="0">
                  <a:pos x="110" y="309"/>
                </a:cxn>
                <a:cxn ang="0">
                  <a:pos x="80" y="297"/>
                </a:cxn>
                <a:cxn ang="0">
                  <a:pos x="55" y="281"/>
                </a:cxn>
                <a:cxn ang="0">
                  <a:pos x="38" y="259"/>
                </a:cxn>
                <a:cxn ang="0">
                  <a:pos x="34" y="232"/>
                </a:cxn>
                <a:cxn ang="0">
                  <a:pos x="38" y="200"/>
                </a:cxn>
                <a:cxn ang="0">
                  <a:pos x="51" y="170"/>
                </a:cxn>
                <a:cxn ang="0">
                  <a:pos x="71" y="137"/>
                </a:cxn>
                <a:cxn ang="0">
                  <a:pos x="94" y="110"/>
                </a:cxn>
                <a:cxn ang="0">
                  <a:pos x="123" y="82"/>
                </a:cxn>
                <a:cxn ang="0">
                  <a:pos x="153" y="57"/>
                </a:cxn>
                <a:cxn ang="0">
                  <a:pos x="195" y="38"/>
                </a:cxn>
                <a:cxn ang="0">
                  <a:pos x="238" y="20"/>
                </a:cxn>
                <a:cxn ang="0">
                  <a:pos x="264" y="7"/>
                </a:cxn>
                <a:cxn ang="0">
                  <a:pos x="256" y="0"/>
                </a:cxn>
                <a:cxn ang="0">
                  <a:pos x="221" y="4"/>
                </a:cxn>
                <a:cxn ang="0">
                  <a:pos x="180" y="18"/>
                </a:cxn>
                <a:cxn ang="0">
                  <a:pos x="141" y="38"/>
                </a:cxn>
              </a:cxnLst>
              <a:rect l="0" t="0" r="r" b="b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89" name="Freeform 857"/>
            <p:cNvSpPr>
              <a:spLocks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/>
              <a:ahLst/>
              <a:cxnLst>
                <a:cxn ang="0">
                  <a:pos x="235" y="77"/>
                </a:cxn>
                <a:cxn ang="0">
                  <a:pos x="248" y="91"/>
                </a:cxn>
                <a:cxn ang="0">
                  <a:pos x="256" y="107"/>
                </a:cxn>
                <a:cxn ang="0">
                  <a:pos x="259" y="124"/>
                </a:cxn>
                <a:cxn ang="0">
                  <a:pos x="259" y="142"/>
                </a:cxn>
                <a:cxn ang="0">
                  <a:pos x="257" y="157"/>
                </a:cxn>
                <a:cxn ang="0">
                  <a:pos x="252" y="170"/>
                </a:cxn>
                <a:cxn ang="0">
                  <a:pos x="244" y="183"/>
                </a:cxn>
                <a:cxn ang="0">
                  <a:pos x="236" y="193"/>
                </a:cxn>
                <a:cxn ang="0">
                  <a:pos x="225" y="204"/>
                </a:cxn>
                <a:cxn ang="0">
                  <a:pos x="215" y="214"/>
                </a:cxn>
                <a:cxn ang="0">
                  <a:pos x="204" y="224"/>
                </a:cxn>
                <a:cxn ang="0">
                  <a:pos x="194" y="234"/>
                </a:cxn>
                <a:cxn ang="0">
                  <a:pos x="191" y="238"/>
                </a:cxn>
                <a:cxn ang="0">
                  <a:pos x="191" y="241"/>
                </a:cxn>
                <a:cxn ang="0">
                  <a:pos x="191" y="245"/>
                </a:cxn>
                <a:cxn ang="0">
                  <a:pos x="194" y="248"/>
                </a:cxn>
                <a:cxn ang="0">
                  <a:pos x="197" y="250"/>
                </a:cxn>
                <a:cxn ang="0">
                  <a:pos x="202" y="252"/>
                </a:cxn>
                <a:cxn ang="0">
                  <a:pos x="205" y="250"/>
                </a:cxn>
                <a:cxn ang="0">
                  <a:pos x="209" y="248"/>
                </a:cxn>
                <a:cxn ang="0">
                  <a:pos x="232" y="233"/>
                </a:cxn>
                <a:cxn ang="0">
                  <a:pos x="252" y="214"/>
                </a:cxn>
                <a:cxn ang="0">
                  <a:pos x="268" y="192"/>
                </a:cxn>
                <a:cxn ang="0">
                  <a:pos x="278" y="167"/>
                </a:cxn>
                <a:cxn ang="0">
                  <a:pos x="283" y="141"/>
                </a:cxn>
                <a:cxn ang="0">
                  <a:pos x="280" y="115"/>
                </a:cxn>
                <a:cxn ang="0">
                  <a:pos x="271" y="91"/>
                </a:cxn>
                <a:cxn ang="0">
                  <a:pos x="252" y="69"/>
                </a:cxn>
                <a:cxn ang="0">
                  <a:pos x="238" y="57"/>
                </a:cxn>
                <a:cxn ang="0">
                  <a:pos x="222" y="48"/>
                </a:cxn>
                <a:cxn ang="0">
                  <a:pos x="204" y="39"/>
                </a:cxn>
                <a:cxn ang="0">
                  <a:pos x="184" y="31"/>
                </a:cxn>
                <a:cxn ang="0">
                  <a:pos x="164" y="23"/>
                </a:cxn>
                <a:cxn ang="0">
                  <a:pos x="144" y="17"/>
                </a:cxn>
                <a:cxn ang="0">
                  <a:pos x="123" y="13"/>
                </a:cxn>
                <a:cxn ang="0">
                  <a:pos x="103" y="8"/>
                </a:cxn>
                <a:cxn ang="0">
                  <a:pos x="83" y="5"/>
                </a:cxn>
                <a:cxn ang="0">
                  <a:pos x="66" y="2"/>
                </a:cxn>
                <a:cxn ang="0">
                  <a:pos x="48" y="0"/>
                </a:cxn>
                <a:cxn ang="0">
                  <a:pos x="34" y="0"/>
                </a:cxn>
                <a:cxn ang="0">
                  <a:pos x="21" y="0"/>
                </a:cxn>
                <a:cxn ang="0">
                  <a:pos x="11" y="0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12" y="7"/>
                </a:cxn>
                <a:cxn ang="0">
                  <a:pos x="24" y="8"/>
                </a:cxn>
                <a:cxn ang="0">
                  <a:pos x="38" y="10"/>
                </a:cxn>
                <a:cxn ang="0">
                  <a:pos x="52" y="13"/>
                </a:cxn>
                <a:cxn ang="0">
                  <a:pos x="66" y="16"/>
                </a:cxn>
                <a:cxn ang="0">
                  <a:pos x="82" y="18"/>
                </a:cxn>
                <a:cxn ang="0">
                  <a:pos x="98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4"/>
                </a:cxn>
                <a:cxn ang="0">
                  <a:pos x="162" y="39"/>
                </a:cxn>
                <a:cxn ang="0">
                  <a:pos x="177" y="45"/>
                </a:cxn>
                <a:cxn ang="0">
                  <a:pos x="193" y="52"/>
                </a:cxn>
                <a:cxn ang="0">
                  <a:pos x="208" y="60"/>
                </a:cxn>
                <a:cxn ang="0">
                  <a:pos x="222" y="68"/>
                </a:cxn>
                <a:cxn ang="0">
                  <a:pos x="235" y="77"/>
                </a:cxn>
              </a:cxnLst>
              <a:rect l="0" t="0" r="r" b="b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0" name="Freeform 858"/>
            <p:cNvSpPr>
              <a:spLocks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149"/>
                </a:cxn>
                <a:cxn ang="0">
                  <a:pos x="4" y="168"/>
                </a:cxn>
                <a:cxn ang="0">
                  <a:pos x="12" y="185"/>
                </a:cxn>
                <a:cxn ang="0">
                  <a:pos x="24" y="200"/>
                </a:cxn>
                <a:cxn ang="0">
                  <a:pos x="38" y="213"/>
                </a:cxn>
                <a:cxn ang="0">
                  <a:pos x="55" y="224"/>
                </a:cxn>
                <a:cxn ang="0">
                  <a:pos x="73" y="232"/>
                </a:cxn>
                <a:cxn ang="0">
                  <a:pos x="92" y="237"/>
                </a:cxn>
                <a:cxn ang="0">
                  <a:pos x="98" y="238"/>
                </a:cxn>
                <a:cxn ang="0">
                  <a:pos x="104" y="235"/>
                </a:cxn>
                <a:cxn ang="0">
                  <a:pos x="109" y="232"/>
                </a:cxn>
                <a:cxn ang="0">
                  <a:pos x="111" y="227"/>
                </a:cxn>
                <a:cxn ang="0">
                  <a:pos x="111" y="222"/>
                </a:cxn>
                <a:cxn ang="0">
                  <a:pos x="110" y="216"/>
                </a:cxn>
                <a:cxn ang="0">
                  <a:pos x="106" y="211"/>
                </a:cxn>
                <a:cxn ang="0">
                  <a:pos x="100" y="209"/>
                </a:cxn>
                <a:cxn ang="0">
                  <a:pos x="82" y="202"/>
                </a:cxn>
                <a:cxn ang="0">
                  <a:pos x="64" y="193"/>
                </a:cxn>
                <a:cxn ang="0">
                  <a:pos x="50" y="180"/>
                </a:cxn>
                <a:cxn ang="0">
                  <a:pos x="39" y="167"/>
                </a:cxn>
                <a:cxn ang="0">
                  <a:pos x="32" y="149"/>
                </a:cxn>
                <a:cxn ang="0">
                  <a:pos x="29" y="131"/>
                </a:cxn>
                <a:cxn ang="0">
                  <a:pos x="29" y="111"/>
                </a:cxn>
                <a:cxn ang="0">
                  <a:pos x="35" y="91"/>
                </a:cxn>
                <a:cxn ang="0">
                  <a:pos x="42" y="76"/>
                </a:cxn>
                <a:cxn ang="0">
                  <a:pos x="51" y="62"/>
                </a:cxn>
                <a:cxn ang="0">
                  <a:pos x="62" y="49"/>
                </a:cxn>
                <a:cxn ang="0">
                  <a:pos x="73" y="38"/>
                </a:cxn>
                <a:cxn ang="0">
                  <a:pos x="84" y="28"/>
                </a:cxn>
                <a:cxn ang="0">
                  <a:pos x="96" y="18"/>
                </a:cxn>
                <a:cxn ang="0">
                  <a:pos x="106" y="9"/>
                </a:cxn>
                <a:cxn ang="0">
                  <a:pos x="114" y="1"/>
                </a:cxn>
                <a:cxn ang="0">
                  <a:pos x="106" y="0"/>
                </a:cxn>
                <a:cxn ang="0">
                  <a:pos x="93" y="6"/>
                </a:cxn>
                <a:cxn ang="0">
                  <a:pos x="76" y="18"/>
                </a:cxn>
                <a:cxn ang="0">
                  <a:pos x="56" y="36"/>
                </a:cxn>
                <a:cxn ang="0">
                  <a:pos x="37" y="57"/>
                </a:cxn>
                <a:cxn ang="0">
                  <a:pos x="20" y="80"/>
                </a:cxn>
                <a:cxn ang="0">
                  <a:pos x="7" y="106"/>
                </a:cxn>
                <a:cxn ang="0">
                  <a:pos x="0" y="130"/>
                </a:cxn>
              </a:cxnLst>
              <a:rect l="0" t="0" r="r" b="b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1" name="Freeform 859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/>
              <a:ahLst/>
              <a:cxnLst>
                <a:cxn ang="0">
                  <a:pos x="207" y="124"/>
                </a:cxn>
                <a:cxn ang="0">
                  <a:pos x="219" y="143"/>
                </a:cxn>
                <a:cxn ang="0">
                  <a:pos x="225" y="164"/>
                </a:cxn>
                <a:cxn ang="0">
                  <a:pos x="221" y="187"/>
                </a:cxn>
                <a:cxn ang="0">
                  <a:pos x="208" y="209"/>
                </a:cxn>
                <a:cxn ang="0">
                  <a:pos x="188" y="228"/>
                </a:cxn>
                <a:cxn ang="0">
                  <a:pos x="166" y="246"/>
                </a:cxn>
                <a:cxn ang="0">
                  <a:pos x="143" y="264"/>
                </a:cxn>
                <a:cxn ang="0">
                  <a:pos x="129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1" y="305"/>
                </a:cxn>
                <a:cxn ang="0">
                  <a:pos x="130" y="310"/>
                </a:cxn>
                <a:cxn ang="0">
                  <a:pos x="139" y="309"/>
                </a:cxn>
                <a:cxn ang="0">
                  <a:pos x="154" y="293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1" y="219"/>
                </a:cxn>
                <a:cxn ang="0">
                  <a:pos x="245" y="187"/>
                </a:cxn>
                <a:cxn ang="0">
                  <a:pos x="242" y="153"/>
                </a:cxn>
                <a:cxn ang="0">
                  <a:pos x="227" y="120"/>
                </a:cxn>
                <a:cxn ang="0">
                  <a:pos x="201" y="94"/>
                </a:cxn>
                <a:cxn ang="0">
                  <a:pos x="177" y="74"/>
                </a:cxn>
                <a:cxn ang="0">
                  <a:pos x="152" y="60"/>
                </a:cxn>
                <a:cxn ang="0">
                  <a:pos x="126" y="43"/>
                </a:cxn>
                <a:cxn ang="0">
                  <a:pos x="98" y="28"/>
                </a:cxn>
                <a:cxn ang="0">
                  <a:pos x="72" y="16"/>
                </a:cxn>
                <a:cxn ang="0">
                  <a:pos x="46" y="7"/>
                </a:cxn>
                <a:cxn ang="0">
                  <a:pos x="24" y="1"/>
                </a:cxn>
                <a:cxn ang="0">
                  <a:pos x="7" y="1"/>
                </a:cxn>
                <a:cxn ang="0">
                  <a:pos x="8" y="6"/>
                </a:cxn>
                <a:cxn ang="0">
                  <a:pos x="28" y="14"/>
                </a:cxn>
                <a:cxn ang="0">
                  <a:pos x="51" y="24"/>
                </a:cxn>
                <a:cxn ang="0">
                  <a:pos x="78" y="37"/>
                </a:cxn>
                <a:cxn ang="0">
                  <a:pos x="106" y="51"/>
                </a:cxn>
                <a:cxn ang="0">
                  <a:pos x="134" y="69"/>
                </a:cxn>
                <a:cxn ang="0">
                  <a:pos x="163" y="87"/>
                </a:cxn>
                <a:cxn ang="0">
                  <a:pos x="187" y="105"/>
                </a:cxn>
              </a:cxnLst>
              <a:rect l="0" t="0" r="r" b="b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2" name="Freeform 860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/>
              <a:ahLst/>
              <a:cxnLst>
                <a:cxn ang="0">
                  <a:pos x="31" y="14"/>
                </a:cxn>
                <a:cxn ang="0">
                  <a:pos x="29" y="8"/>
                </a:cxn>
                <a:cxn ang="0">
                  <a:pos x="25" y="3"/>
                </a:cxn>
                <a:cxn ang="0">
                  <a:pos x="19" y="1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0" y="11"/>
                </a:cxn>
                <a:cxn ang="0">
                  <a:pos x="0" y="17"/>
                </a:cxn>
                <a:cxn ang="0">
                  <a:pos x="5" y="42"/>
                </a:cxn>
                <a:cxn ang="0">
                  <a:pos x="15" y="71"/>
                </a:cxn>
                <a:cxn ang="0">
                  <a:pos x="27" y="100"/>
                </a:cxn>
                <a:cxn ang="0">
                  <a:pos x="41" y="127"/>
                </a:cxn>
                <a:cxn ang="0">
                  <a:pos x="55" y="151"/>
                </a:cxn>
                <a:cxn ang="0">
                  <a:pos x="68" y="171"/>
                </a:cxn>
                <a:cxn ang="0">
                  <a:pos x="77" y="184"/>
                </a:cxn>
                <a:cxn ang="0">
                  <a:pos x="83" y="187"/>
                </a:cxn>
                <a:cxn ang="0">
                  <a:pos x="80" y="174"/>
                </a:cxn>
                <a:cxn ang="0">
                  <a:pos x="75" y="158"/>
                </a:cxn>
                <a:cxn ang="0">
                  <a:pos x="68" y="138"/>
                </a:cxn>
                <a:cxn ang="0">
                  <a:pos x="59" y="113"/>
                </a:cxn>
                <a:cxn ang="0">
                  <a:pos x="51" y="88"/>
                </a:cxn>
                <a:cxn ang="0">
                  <a:pos x="43" y="63"/>
                </a:cxn>
                <a:cxn ang="0">
                  <a:pos x="36" y="38"/>
                </a:cxn>
                <a:cxn ang="0">
                  <a:pos x="31" y="14"/>
                </a:cxn>
              </a:cxnLst>
              <a:rect l="0" t="0" r="r" b="b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3" name="Freeform 861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1" y="6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4" y="38"/>
                </a:cxn>
                <a:cxn ang="0">
                  <a:pos x="8" y="52"/>
                </a:cxn>
                <a:cxn ang="0">
                  <a:pos x="14" y="65"/>
                </a:cxn>
                <a:cxn ang="0">
                  <a:pos x="21" y="78"/>
                </a:cxn>
                <a:cxn ang="0">
                  <a:pos x="28" y="87"/>
                </a:cxn>
                <a:cxn ang="0">
                  <a:pos x="37" y="93"/>
                </a:cxn>
                <a:cxn ang="0">
                  <a:pos x="42" y="94"/>
                </a:cxn>
                <a:cxn ang="0">
                  <a:pos x="44" y="76"/>
                </a:cxn>
                <a:cxn ang="0">
                  <a:pos x="38" y="54"/>
                </a:cxn>
                <a:cxn ang="0">
                  <a:pos x="31" y="32"/>
                </a:cxn>
                <a:cxn ang="0">
                  <a:pos x="22" y="10"/>
                </a:cxn>
              </a:cxnLst>
              <a:rect l="0" t="0" r="r" b="b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4" name="Freeform 862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9" y="4"/>
                </a:cxn>
                <a:cxn ang="0">
                  <a:pos x="15" y="1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1" y="4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1" y="17"/>
                </a:cxn>
                <a:cxn ang="0">
                  <a:pos x="4" y="24"/>
                </a:cxn>
                <a:cxn ang="0">
                  <a:pos x="8" y="32"/>
                </a:cxn>
                <a:cxn ang="0">
                  <a:pos x="14" y="39"/>
                </a:cxn>
                <a:cxn ang="0">
                  <a:pos x="20" y="46"/>
                </a:cxn>
                <a:cxn ang="0">
                  <a:pos x="27" y="50"/>
                </a:cxn>
                <a:cxn ang="0">
                  <a:pos x="33" y="54"/>
                </a:cxn>
                <a:cxn ang="0">
                  <a:pos x="38" y="54"/>
                </a:cxn>
                <a:cxn ang="0">
                  <a:pos x="36" y="42"/>
                </a:cxn>
                <a:cxn ang="0">
                  <a:pos x="32" y="29"/>
                </a:cxn>
                <a:cxn ang="0">
                  <a:pos x="25" y="16"/>
                </a:cxn>
                <a:cxn ang="0">
                  <a:pos x="20" y="7"/>
                </a:cxn>
              </a:cxnLst>
              <a:rect l="0" t="0" r="r" b="b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5" name="Freeform 863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/>
              <a:ahLst/>
              <a:cxnLst>
                <a:cxn ang="0">
                  <a:pos x="41" y="27"/>
                </a:cxn>
                <a:cxn ang="0">
                  <a:pos x="46" y="24"/>
                </a:cxn>
                <a:cxn ang="0">
                  <a:pos x="51" y="21"/>
                </a:cxn>
                <a:cxn ang="0">
                  <a:pos x="52" y="16"/>
                </a:cxn>
                <a:cxn ang="0">
                  <a:pos x="52" y="12"/>
                </a:cxn>
                <a:cxn ang="0">
                  <a:pos x="50" y="6"/>
                </a:cxn>
                <a:cxn ang="0">
                  <a:pos x="46" y="2"/>
                </a:cxn>
                <a:cxn ang="0">
                  <a:pos x="41" y="0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1" y="4"/>
                </a:cxn>
                <a:cxn ang="0">
                  <a:pos x="13" y="8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3" y="36"/>
                </a:cxn>
                <a:cxn ang="0">
                  <a:pos x="18" y="36"/>
                </a:cxn>
                <a:cxn ang="0">
                  <a:pos x="24" y="33"/>
                </a:cxn>
                <a:cxn ang="0">
                  <a:pos x="30" y="32"/>
                </a:cxn>
                <a:cxn ang="0">
                  <a:pos x="36" y="30"/>
                </a:cxn>
                <a:cxn ang="0">
                  <a:pos x="41" y="27"/>
                </a:cxn>
              </a:cxnLst>
              <a:rect l="0" t="0" r="r" b="b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6" name="Freeform 864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46"/>
                </a:cxn>
                <a:cxn ang="0">
                  <a:pos x="46" y="58"/>
                </a:cxn>
                <a:cxn ang="0">
                  <a:pos x="33" y="72"/>
                </a:cxn>
                <a:cxn ang="0">
                  <a:pos x="22" y="85"/>
                </a:cxn>
                <a:cxn ang="0">
                  <a:pos x="14" y="100"/>
                </a:cxn>
                <a:cxn ang="0">
                  <a:pos x="7" y="115"/>
                </a:cxn>
                <a:cxn ang="0">
                  <a:pos x="2" y="130"/>
                </a:cxn>
                <a:cxn ang="0">
                  <a:pos x="0" y="146"/>
                </a:cxn>
                <a:cxn ang="0">
                  <a:pos x="2" y="170"/>
                </a:cxn>
                <a:cxn ang="0">
                  <a:pos x="12" y="190"/>
                </a:cxn>
                <a:cxn ang="0">
                  <a:pos x="26" y="207"/>
                </a:cxn>
                <a:cxn ang="0">
                  <a:pos x="43" y="220"/>
                </a:cxn>
                <a:cxn ang="0">
                  <a:pos x="64" y="229"/>
                </a:cxn>
                <a:cxn ang="0">
                  <a:pos x="88" y="235"/>
                </a:cxn>
                <a:cxn ang="0">
                  <a:pos x="110" y="236"/>
                </a:cxn>
                <a:cxn ang="0">
                  <a:pos x="132" y="232"/>
                </a:cxn>
                <a:cxn ang="0">
                  <a:pos x="137" y="232"/>
                </a:cxn>
                <a:cxn ang="0">
                  <a:pos x="142" y="230"/>
                </a:cxn>
                <a:cxn ang="0">
                  <a:pos x="145" y="226"/>
                </a:cxn>
                <a:cxn ang="0">
                  <a:pos x="146" y="221"/>
                </a:cxn>
                <a:cxn ang="0">
                  <a:pos x="145" y="219"/>
                </a:cxn>
                <a:cxn ang="0">
                  <a:pos x="142" y="219"/>
                </a:cxn>
                <a:cxn ang="0">
                  <a:pos x="137" y="217"/>
                </a:cxn>
                <a:cxn ang="0">
                  <a:pos x="131" y="217"/>
                </a:cxn>
                <a:cxn ang="0">
                  <a:pos x="124" y="217"/>
                </a:cxn>
                <a:cxn ang="0">
                  <a:pos x="118" y="217"/>
                </a:cxn>
                <a:cxn ang="0">
                  <a:pos x="112" y="217"/>
                </a:cxn>
                <a:cxn ang="0">
                  <a:pos x="109" y="217"/>
                </a:cxn>
                <a:cxn ang="0">
                  <a:pos x="97" y="216"/>
                </a:cxn>
                <a:cxn ang="0">
                  <a:pos x="87" y="215"/>
                </a:cxn>
                <a:cxn ang="0">
                  <a:pos x="75" y="214"/>
                </a:cxn>
                <a:cxn ang="0">
                  <a:pos x="63" y="211"/>
                </a:cxn>
                <a:cxn ang="0">
                  <a:pos x="51" y="207"/>
                </a:cxn>
                <a:cxn ang="0">
                  <a:pos x="40" y="199"/>
                </a:cxn>
                <a:cxn ang="0">
                  <a:pos x="29" y="189"/>
                </a:cxn>
                <a:cxn ang="0">
                  <a:pos x="17" y="174"/>
                </a:cxn>
                <a:cxn ang="0">
                  <a:pos x="15" y="157"/>
                </a:cxn>
                <a:cxn ang="0">
                  <a:pos x="16" y="141"/>
                </a:cxn>
                <a:cxn ang="0">
                  <a:pos x="21" y="124"/>
                </a:cxn>
                <a:cxn ang="0">
                  <a:pos x="28" y="109"/>
                </a:cxn>
                <a:cxn ang="0">
                  <a:pos x="39" y="96"/>
                </a:cxn>
                <a:cxn ang="0">
                  <a:pos x="50" y="82"/>
                </a:cxn>
                <a:cxn ang="0">
                  <a:pos x="63" y="70"/>
                </a:cxn>
                <a:cxn ang="0">
                  <a:pos x="78" y="59"/>
                </a:cxn>
                <a:cxn ang="0">
                  <a:pos x="94" y="49"/>
                </a:cxn>
                <a:cxn ang="0">
                  <a:pos x="110" y="39"/>
                </a:cxn>
                <a:cxn ang="0">
                  <a:pos x="126" y="31"/>
                </a:cxn>
                <a:cxn ang="0">
                  <a:pos x="142" y="24"/>
                </a:cxn>
                <a:cxn ang="0">
                  <a:pos x="158" y="19"/>
                </a:cxn>
                <a:cxn ang="0">
                  <a:pos x="172" y="13"/>
                </a:cxn>
                <a:cxn ang="0">
                  <a:pos x="186" y="10"/>
                </a:cxn>
                <a:cxn ang="0">
                  <a:pos x="198" y="7"/>
                </a:cxn>
                <a:cxn ang="0">
                  <a:pos x="190" y="3"/>
                </a:cxn>
                <a:cxn ang="0">
                  <a:pos x="177" y="0"/>
                </a:cxn>
                <a:cxn ang="0">
                  <a:pos x="162" y="3"/>
                </a:cxn>
                <a:cxn ang="0">
                  <a:pos x="144" y="6"/>
                </a:cxn>
                <a:cxn ang="0">
                  <a:pos x="124" y="12"/>
                </a:cxn>
                <a:cxn ang="0">
                  <a:pos x="105" y="19"/>
                </a:cxn>
                <a:cxn ang="0">
                  <a:pos x="88" y="28"/>
                </a:cxn>
                <a:cxn ang="0">
                  <a:pos x="73" y="36"/>
                </a:cxn>
              </a:cxnLst>
              <a:rect l="0" t="0" r="r" b="b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7" name="Freeform 865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/>
              <a:ahLst/>
              <a:cxnLst>
                <a:cxn ang="0">
                  <a:pos x="108" y="61"/>
                </a:cxn>
                <a:cxn ang="0">
                  <a:pos x="111" y="80"/>
                </a:cxn>
                <a:cxn ang="0">
                  <a:pos x="109" y="97"/>
                </a:cxn>
                <a:cxn ang="0">
                  <a:pos x="101" y="110"/>
                </a:cxn>
                <a:cxn ang="0">
                  <a:pos x="89" y="123"/>
                </a:cxn>
                <a:cxn ang="0">
                  <a:pos x="75" y="134"/>
                </a:cxn>
                <a:cxn ang="0">
                  <a:pos x="60" y="145"/>
                </a:cxn>
                <a:cxn ang="0">
                  <a:pos x="43" y="156"/>
                </a:cxn>
                <a:cxn ang="0">
                  <a:pos x="29" y="167"/>
                </a:cxn>
                <a:cxn ang="0">
                  <a:pos x="27" y="170"/>
                </a:cxn>
                <a:cxn ang="0">
                  <a:pos x="26" y="172"/>
                </a:cxn>
                <a:cxn ang="0">
                  <a:pos x="26" y="176"/>
                </a:cxn>
                <a:cxn ang="0">
                  <a:pos x="28" y="179"/>
                </a:cxn>
                <a:cxn ang="0">
                  <a:pos x="30" y="182"/>
                </a:cxn>
                <a:cxn ang="0">
                  <a:pos x="34" y="183"/>
                </a:cxn>
                <a:cxn ang="0">
                  <a:pos x="37" y="183"/>
                </a:cxn>
                <a:cxn ang="0">
                  <a:pos x="41" y="182"/>
                </a:cxn>
                <a:cxn ang="0">
                  <a:pos x="58" y="171"/>
                </a:cxn>
                <a:cxn ang="0">
                  <a:pos x="76" y="160"/>
                </a:cxn>
                <a:cxn ang="0">
                  <a:pos x="92" y="147"/>
                </a:cxn>
                <a:cxn ang="0">
                  <a:pos x="108" y="132"/>
                </a:cxn>
                <a:cxn ang="0">
                  <a:pos x="118" y="116"/>
                </a:cxn>
                <a:cxn ang="0">
                  <a:pos x="125" y="98"/>
                </a:cxn>
                <a:cxn ang="0">
                  <a:pos x="128" y="78"/>
                </a:cxn>
                <a:cxn ang="0">
                  <a:pos x="123" y="58"/>
                </a:cxn>
                <a:cxn ang="0">
                  <a:pos x="112" y="41"/>
                </a:cxn>
                <a:cxn ang="0">
                  <a:pos x="98" y="28"/>
                </a:cxn>
                <a:cxn ang="0">
                  <a:pos x="80" y="16"/>
                </a:cxn>
                <a:cxn ang="0">
                  <a:pos x="61" y="8"/>
                </a:cxn>
                <a:cxn ang="0">
                  <a:pos x="41" y="2"/>
                </a:cxn>
                <a:cxn ang="0">
                  <a:pos x="23" y="0"/>
                </a:cxn>
                <a:cxn ang="0">
                  <a:pos x="9" y="1"/>
                </a:cxn>
                <a:cxn ang="0">
                  <a:pos x="0" y="6"/>
                </a:cxn>
                <a:cxn ang="0">
                  <a:pos x="16" y="10"/>
                </a:cxn>
                <a:cxn ang="0">
                  <a:pos x="33" y="14"/>
                </a:cxn>
                <a:cxn ang="0">
                  <a:pos x="48" y="17"/>
                </a:cxn>
                <a:cxn ang="0">
                  <a:pos x="63" y="22"/>
                </a:cxn>
                <a:cxn ang="0">
                  <a:pos x="77" y="28"/>
                </a:cxn>
                <a:cxn ang="0">
                  <a:pos x="90" y="36"/>
                </a:cxn>
                <a:cxn ang="0">
                  <a:pos x="101" y="46"/>
                </a:cxn>
                <a:cxn ang="0">
                  <a:pos x="108" y="61"/>
                </a:cxn>
              </a:cxnLst>
              <a:rect l="0" t="0" r="r" b="b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8" name="Freeform 866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/>
              <a:ahLst/>
              <a:cxnLst>
                <a:cxn ang="0">
                  <a:pos x="101" y="70"/>
                </a:cxn>
                <a:cxn ang="0">
                  <a:pos x="54" y="115"/>
                </a:cxn>
                <a:cxn ang="0">
                  <a:pos x="18" y="167"/>
                </a:cxn>
                <a:cxn ang="0">
                  <a:pos x="0" y="227"/>
                </a:cxn>
                <a:cxn ang="0">
                  <a:pos x="4" y="267"/>
                </a:cxn>
                <a:cxn ang="0">
                  <a:pos x="11" y="283"/>
                </a:cxn>
                <a:cxn ang="0">
                  <a:pos x="21" y="298"/>
                </a:cxn>
                <a:cxn ang="0">
                  <a:pos x="34" y="311"/>
                </a:cxn>
                <a:cxn ang="0">
                  <a:pos x="57" y="325"/>
                </a:cxn>
                <a:cxn ang="0">
                  <a:pos x="87" y="340"/>
                </a:cxn>
                <a:cxn ang="0">
                  <a:pos x="120" y="351"/>
                </a:cxn>
                <a:cxn ang="0">
                  <a:pos x="153" y="360"/>
                </a:cxn>
                <a:cxn ang="0">
                  <a:pos x="187" y="367"/>
                </a:cxn>
                <a:cxn ang="0">
                  <a:pos x="221" y="372"/>
                </a:cxn>
                <a:cxn ang="0">
                  <a:pos x="256" y="375"/>
                </a:cxn>
                <a:cxn ang="0">
                  <a:pos x="290" y="378"/>
                </a:cxn>
                <a:cxn ang="0">
                  <a:pos x="312" y="379"/>
                </a:cxn>
                <a:cxn ang="0">
                  <a:pos x="320" y="372"/>
                </a:cxn>
                <a:cxn ang="0">
                  <a:pos x="323" y="360"/>
                </a:cxn>
                <a:cxn ang="0">
                  <a:pos x="316" y="352"/>
                </a:cxn>
                <a:cxn ang="0">
                  <a:pos x="295" y="351"/>
                </a:cxn>
                <a:cxn ang="0">
                  <a:pos x="263" y="350"/>
                </a:cxn>
                <a:cxn ang="0">
                  <a:pos x="231" y="348"/>
                </a:cxn>
                <a:cxn ang="0">
                  <a:pos x="200" y="343"/>
                </a:cxn>
                <a:cxn ang="0">
                  <a:pos x="168" y="337"/>
                </a:cxn>
                <a:cxn ang="0">
                  <a:pos x="136" y="329"/>
                </a:cxn>
                <a:cxn ang="0">
                  <a:pos x="106" y="320"/>
                </a:cxn>
                <a:cxn ang="0">
                  <a:pos x="76" y="306"/>
                </a:cxn>
                <a:cxn ang="0">
                  <a:pos x="51" y="291"/>
                </a:cxn>
                <a:cxn ang="0">
                  <a:pos x="35" y="269"/>
                </a:cxn>
                <a:cxn ang="0">
                  <a:pos x="31" y="239"/>
                </a:cxn>
                <a:cxn ang="0">
                  <a:pos x="38" y="197"/>
                </a:cxn>
                <a:cxn ang="0">
                  <a:pos x="51" y="165"/>
                </a:cxn>
                <a:cxn ang="0">
                  <a:pos x="68" y="136"/>
                </a:cxn>
                <a:cxn ang="0">
                  <a:pos x="89" y="111"/>
                </a:cxn>
                <a:cxn ang="0">
                  <a:pos x="114" y="88"/>
                </a:cxn>
                <a:cxn ang="0">
                  <a:pos x="144" y="64"/>
                </a:cxn>
                <a:cxn ang="0">
                  <a:pos x="181" y="41"/>
                </a:cxn>
                <a:cxn ang="0">
                  <a:pos x="219" y="22"/>
                </a:cxn>
                <a:cxn ang="0">
                  <a:pos x="253" y="7"/>
                </a:cxn>
                <a:cxn ang="0">
                  <a:pos x="255" y="0"/>
                </a:cxn>
                <a:cxn ang="0">
                  <a:pos x="221" y="5"/>
                </a:cxn>
                <a:cxn ang="0">
                  <a:pos x="181" y="19"/>
                </a:cxn>
                <a:cxn ang="0">
                  <a:pos x="142" y="39"/>
                </a:cxn>
              </a:cxnLst>
              <a:rect l="0" t="0" r="r" b="b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99" name="Freeform 867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/>
              <a:ahLst/>
              <a:cxnLst>
                <a:cxn ang="0">
                  <a:pos x="235" y="78"/>
                </a:cxn>
                <a:cxn ang="0">
                  <a:pos x="248" y="92"/>
                </a:cxn>
                <a:cxn ang="0">
                  <a:pos x="255" y="108"/>
                </a:cxn>
                <a:cxn ang="0">
                  <a:pos x="259" y="125"/>
                </a:cxn>
                <a:cxn ang="0">
                  <a:pos x="259" y="144"/>
                </a:cxn>
                <a:cxn ang="0">
                  <a:pos x="257" y="159"/>
                </a:cxn>
                <a:cxn ang="0">
                  <a:pos x="252" y="171"/>
                </a:cxn>
                <a:cxn ang="0">
                  <a:pos x="244" y="184"/>
                </a:cxn>
                <a:cxn ang="0">
                  <a:pos x="236" y="194"/>
                </a:cxn>
                <a:cxn ang="0">
                  <a:pos x="225" y="206"/>
                </a:cxn>
                <a:cxn ang="0">
                  <a:pos x="215" y="215"/>
                </a:cxn>
                <a:cxn ang="0">
                  <a:pos x="204" y="225"/>
                </a:cxn>
                <a:cxn ang="0">
                  <a:pos x="194" y="236"/>
                </a:cxn>
                <a:cxn ang="0">
                  <a:pos x="191" y="239"/>
                </a:cxn>
                <a:cxn ang="0">
                  <a:pos x="190" y="242"/>
                </a:cxn>
                <a:cxn ang="0">
                  <a:pos x="191" y="246"/>
                </a:cxn>
                <a:cxn ang="0">
                  <a:pos x="194" y="249"/>
                </a:cxn>
                <a:cxn ang="0">
                  <a:pos x="197" y="252"/>
                </a:cxn>
                <a:cxn ang="0">
                  <a:pos x="201" y="253"/>
                </a:cxn>
                <a:cxn ang="0">
                  <a:pos x="205" y="252"/>
                </a:cxn>
                <a:cxn ang="0">
                  <a:pos x="209" y="249"/>
                </a:cxn>
                <a:cxn ang="0">
                  <a:pos x="232" y="234"/>
                </a:cxn>
                <a:cxn ang="0">
                  <a:pos x="251" y="215"/>
                </a:cxn>
                <a:cxn ang="0">
                  <a:pos x="267" y="192"/>
                </a:cxn>
                <a:cxn ang="0">
                  <a:pos x="278" y="168"/>
                </a:cxn>
                <a:cxn ang="0">
                  <a:pos x="282" y="141"/>
                </a:cxn>
                <a:cxn ang="0">
                  <a:pos x="279" y="116"/>
                </a:cxn>
                <a:cxn ang="0">
                  <a:pos x="270" y="92"/>
                </a:cxn>
                <a:cxn ang="0">
                  <a:pos x="251" y="70"/>
                </a:cxn>
                <a:cxn ang="0">
                  <a:pos x="237" y="59"/>
                </a:cxn>
                <a:cxn ang="0">
                  <a:pos x="221" y="48"/>
                </a:cxn>
                <a:cxn ang="0">
                  <a:pos x="202" y="39"/>
                </a:cxn>
                <a:cxn ang="0">
                  <a:pos x="183" y="31"/>
                </a:cxn>
                <a:cxn ang="0">
                  <a:pos x="163" y="24"/>
                </a:cxn>
                <a:cxn ang="0">
                  <a:pos x="142" y="18"/>
                </a:cxn>
                <a:cxn ang="0">
                  <a:pos x="122" y="13"/>
                </a:cxn>
                <a:cxn ang="0">
                  <a:pos x="101" y="8"/>
                </a:cxn>
                <a:cxn ang="0">
                  <a:pos x="82" y="5"/>
                </a:cxn>
                <a:cxn ang="0">
                  <a:pos x="63" y="2"/>
                </a:cxn>
                <a:cxn ang="0">
                  <a:pos x="47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0" y="1"/>
                </a:cxn>
                <a:cxn ang="0">
                  <a:pos x="4" y="4"/>
                </a:cxn>
                <a:cxn ang="0">
                  <a:pos x="0" y="6"/>
                </a:cxn>
                <a:cxn ang="0">
                  <a:pos x="12" y="8"/>
                </a:cxn>
                <a:cxn ang="0">
                  <a:pos x="25" y="9"/>
                </a:cxn>
                <a:cxn ang="0">
                  <a:pos x="38" y="12"/>
                </a:cxn>
                <a:cxn ang="0">
                  <a:pos x="52" y="14"/>
                </a:cxn>
                <a:cxn ang="0">
                  <a:pos x="67" y="16"/>
                </a:cxn>
                <a:cxn ang="0">
                  <a:pos x="82" y="18"/>
                </a:cxn>
                <a:cxn ang="0">
                  <a:pos x="97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5"/>
                </a:cxn>
                <a:cxn ang="0">
                  <a:pos x="162" y="40"/>
                </a:cxn>
                <a:cxn ang="0">
                  <a:pos x="177" y="46"/>
                </a:cxn>
                <a:cxn ang="0">
                  <a:pos x="192" y="53"/>
                </a:cxn>
                <a:cxn ang="0">
                  <a:pos x="208" y="60"/>
                </a:cxn>
                <a:cxn ang="0">
                  <a:pos x="222" y="69"/>
                </a:cxn>
                <a:cxn ang="0">
                  <a:pos x="235" y="78"/>
                </a:cxn>
              </a:cxnLst>
              <a:rect l="0" t="0" r="r" b="b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0" name="Freeform 868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48"/>
                </a:cxn>
                <a:cxn ang="0">
                  <a:pos x="5" y="166"/>
                </a:cxn>
                <a:cxn ang="0">
                  <a:pos x="13" y="184"/>
                </a:cxn>
                <a:cxn ang="0">
                  <a:pos x="24" y="198"/>
                </a:cxn>
                <a:cxn ang="0">
                  <a:pos x="39" y="211"/>
                </a:cxn>
                <a:cxn ang="0">
                  <a:pos x="55" y="223"/>
                </a:cxn>
                <a:cxn ang="0">
                  <a:pos x="74" y="231"/>
                </a:cxn>
                <a:cxn ang="0">
                  <a:pos x="92" y="235"/>
                </a:cxn>
                <a:cxn ang="0">
                  <a:pos x="98" y="236"/>
                </a:cxn>
                <a:cxn ang="0">
                  <a:pos x="104" y="234"/>
                </a:cxn>
                <a:cxn ang="0">
                  <a:pos x="109" y="231"/>
                </a:cxn>
                <a:cxn ang="0">
                  <a:pos x="111" y="226"/>
                </a:cxn>
                <a:cxn ang="0">
                  <a:pos x="111" y="220"/>
                </a:cxn>
                <a:cxn ang="0">
                  <a:pos x="110" y="215"/>
                </a:cxn>
                <a:cxn ang="0">
                  <a:pos x="107" y="210"/>
                </a:cxn>
                <a:cxn ang="0">
                  <a:pos x="101" y="208"/>
                </a:cxn>
                <a:cxn ang="0">
                  <a:pos x="82" y="201"/>
                </a:cxn>
                <a:cxn ang="0">
                  <a:pos x="64" y="192"/>
                </a:cxn>
                <a:cxn ang="0">
                  <a:pos x="50" y="179"/>
                </a:cxn>
                <a:cxn ang="0">
                  <a:pos x="40" y="165"/>
                </a:cxn>
                <a:cxn ang="0">
                  <a:pos x="33" y="148"/>
                </a:cxn>
                <a:cxn ang="0">
                  <a:pos x="29" y="130"/>
                </a:cxn>
                <a:cxn ang="0">
                  <a:pos x="29" y="110"/>
                </a:cxn>
                <a:cxn ang="0">
                  <a:pos x="35" y="89"/>
                </a:cxn>
                <a:cxn ang="0">
                  <a:pos x="43" y="74"/>
                </a:cxn>
                <a:cxn ang="0">
                  <a:pos x="56" y="60"/>
                </a:cxn>
                <a:cxn ang="0">
                  <a:pos x="70" y="46"/>
                </a:cxn>
                <a:cxn ang="0">
                  <a:pos x="85" y="33"/>
                </a:cxn>
                <a:cxn ang="0">
                  <a:pos x="98" y="23"/>
                </a:cxn>
                <a:cxn ang="0">
                  <a:pos x="109" y="12"/>
                </a:cxn>
                <a:cxn ang="0">
                  <a:pos x="115" y="6"/>
                </a:cxn>
                <a:cxn ang="0">
                  <a:pos x="115" y="0"/>
                </a:cxn>
                <a:cxn ang="0">
                  <a:pos x="102" y="4"/>
                </a:cxn>
                <a:cxn ang="0">
                  <a:pos x="85" y="12"/>
                </a:cxn>
                <a:cxn ang="0">
                  <a:pos x="68" y="26"/>
                </a:cxn>
                <a:cxn ang="0">
                  <a:pos x="49" y="42"/>
                </a:cxn>
                <a:cxn ang="0">
                  <a:pos x="32" y="61"/>
                </a:cxn>
                <a:cxn ang="0">
                  <a:pos x="17" y="82"/>
                </a:cxn>
                <a:cxn ang="0">
                  <a:pos x="6" y="105"/>
                </a:cxn>
                <a:cxn ang="0">
                  <a:pos x="0" y="128"/>
                </a:cxn>
              </a:cxnLst>
              <a:rect l="0" t="0" r="r" b="b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1" name="Freeform 869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/>
              <a:ahLst/>
              <a:cxnLst>
                <a:cxn ang="0">
                  <a:pos x="208" y="124"/>
                </a:cxn>
                <a:cxn ang="0">
                  <a:pos x="220" y="144"/>
                </a:cxn>
                <a:cxn ang="0">
                  <a:pos x="226" y="164"/>
                </a:cxn>
                <a:cxn ang="0">
                  <a:pos x="222" y="187"/>
                </a:cxn>
                <a:cxn ang="0">
                  <a:pos x="208" y="209"/>
                </a:cxn>
                <a:cxn ang="0">
                  <a:pos x="188" y="229"/>
                </a:cxn>
                <a:cxn ang="0">
                  <a:pos x="166" y="246"/>
                </a:cxn>
                <a:cxn ang="0">
                  <a:pos x="142" y="264"/>
                </a:cxn>
                <a:cxn ang="0">
                  <a:pos x="128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2" y="306"/>
                </a:cxn>
                <a:cxn ang="0">
                  <a:pos x="131" y="310"/>
                </a:cxn>
                <a:cxn ang="0">
                  <a:pos x="139" y="309"/>
                </a:cxn>
                <a:cxn ang="0">
                  <a:pos x="154" y="292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0" y="219"/>
                </a:cxn>
                <a:cxn ang="0">
                  <a:pos x="244" y="186"/>
                </a:cxn>
                <a:cxn ang="0">
                  <a:pos x="243" y="152"/>
                </a:cxn>
                <a:cxn ang="0">
                  <a:pos x="228" y="119"/>
                </a:cxn>
                <a:cxn ang="0">
                  <a:pos x="203" y="93"/>
                </a:cxn>
                <a:cxn ang="0">
                  <a:pos x="176" y="76"/>
                </a:cxn>
                <a:cxn ang="0">
                  <a:pos x="151" y="61"/>
                </a:cxn>
                <a:cxn ang="0">
                  <a:pos x="122" y="46"/>
                </a:cxn>
                <a:cxn ang="0">
                  <a:pos x="93" y="31"/>
                </a:cxn>
                <a:cxn ang="0">
                  <a:pos x="66" y="18"/>
                </a:cxn>
                <a:cxn ang="0">
                  <a:pos x="40" y="8"/>
                </a:cxn>
                <a:cxn ang="0">
                  <a:pos x="20" y="1"/>
                </a:cxn>
                <a:cxn ang="0">
                  <a:pos x="5" y="0"/>
                </a:cxn>
                <a:cxn ang="0">
                  <a:pos x="11" y="8"/>
                </a:cxn>
                <a:cxn ang="0">
                  <a:pos x="36" y="20"/>
                </a:cxn>
                <a:cxn ang="0">
                  <a:pos x="60" y="31"/>
                </a:cxn>
                <a:cxn ang="0">
                  <a:pos x="86" y="44"/>
                </a:cxn>
                <a:cxn ang="0">
                  <a:pos x="113" y="57"/>
                </a:cxn>
                <a:cxn ang="0">
                  <a:pos x="139" y="71"/>
                </a:cxn>
                <a:cxn ang="0">
                  <a:pos x="165" y="88"/>
                </a:cxn>
                <a:cxn ang="0">
                  <a:pos x="188" y="106"/>
                </a:cxn>
              </a:cxnLst>
              <a:rect l="0" t="0" r="r" b="b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2" name="Freeform 870"/>
            <p:cNvSpPr>
              <a:spLocks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44"/>
                </a:cxn>
                <a:cxn ang="0">
                  <a:pos x="11" y="144"/>
                </a:cxn>
                <a:cxn ang="0">
                  <a:pos x="11" y="118"/>
                </a:cxn>
                <a:cxn ang="0">
                  <a:pos x="23" y="114"/>
                </a:cxn>
                <a:cxn ang="0">
                  <a:pos x="20" y="88"/>
                </a:cxn>
                <a:cxn ang="0">
                  <a:pos x="30" y="84"/>
                </a:cxn>
                <a:cxn ang="0">
                  <a:pos x="30" y="58"/>
                </a:cxn>
                <a:cxn ang="0">
                  <a:pos x="39" y="54"/>
                </a:cxn>
                <a:cxn ang="0">
                  <a:pos x="39" y="28"/>
                </a:cxn>
                <a:cxn ang="0">
                  <a:pos x="48" y="28"/>
                </a:cxn>
                <a:cxn ang="0">
                  <a:pos x="56" y="0"/>
                </a:cxn>
                <a:cxn ang="0">
                  <a:pos x="80" y="0"/>
                </a:cxn>
                <a:cxn ang="0">
                  <a:pos x="81" y="25"/>
                </a:cxn>
                <a:cxn ang="0">
                  <a:pos x="92" y="24"/>
                </a:cxn>
                <a:cxn ang="0">
                  <a:pos x="93" y="49"/>
                </a:cxn>
                <a:cxn ang="0">
                  <a:pos x="102" y="54"/>
                </a:cxn>
                <a:cxn ang="0">
                  <a:pos x="99" y="81"/>
                </a:cxn>
                <a:cxn ang="0">
                  <a:pos x="114" y="82"/>
                </a:cxn>
                <a:cxn ang="0">
                  <a:pos x="107" y="81"/>
                </a:cxn>
                <a:cxn ang="0">
                  <a:pos x="108" y="114"/>
                </a:cxn>
                <a:cxn ang="0">
                  <a:pos x="117" y="117"/>
                </a:cxn>
                <a:cxn ang="0">
                  <a:pos x="122" y="142"/>
                </a:cxn>
                <a:cxn ang="0">
                  <a:pos x="125" y="175"/>
                </a:cxn>
                <a:cxn ang="0">
                  <a:pos x="0" y="175"/>
                </a:cxn>
              </a:cxnLst>
              <a:rect l="0" t="0" r="r" b="b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503" name="Group 871"/>
          <p:cNvGrpSpPr>
            <a:grpSpLocks/>
          </p:cNvGrpSpPr>
          <p:nvPr/>
        </p:nvGrpSpPr>
        <p:grpSpPr bwMode="auto">
          <a:xfrm>
            <a:off x="5394325" y="3403600"/>
            <a:ext cx="290513" cy="404813"/>
            <a:chOff x="4290" y="3130"/>
            <a:chExt cx="183" cy="255"/>
          </a:xfrm>
        </p:grpSpPr>
        <p:pic>
          <p:nvPicPr>
            <p:cNvPr id="70504" name="Picture 872" descr="31u_bnrz[1]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</p:spPr>
        </p:pic>
        <p:sp>
          <p:nvSpPr>
            <p:cNvPr id="70505" name="Freeform 873"/>
            <p:cNvSpPr>
              <a:spLocks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/>
              <a:ahLst/>
              <a:cxnLst>
                <a:cxn ang="0">
                  <a:pos x="70" y="29"/>
                </a:cxn>
                <a:cxn ang="0">
                  <a:pos x="55" y="39"/>
                </a:cxn>
                <a:cxn ang="0">
                  <a:pos x="42" y="50"/>
                </a:cxn>
                <a:cxn ang="0">
                  <a:pos x="30" y="63"/>
                </a:cxn>
                <a:cxn ang="0">
                  <a:pos x="20" y="77"/>
                </a:cxn>
                <a:cxn ang="0">
                  <a:pos x="12" y="91"/>
                </a:cxn>
                <a:cxn ang="0">
                  <a:pos x="6" y="108"/>
                </a:cxn>
                <a:cxn ang="0">
                  <a:pos x="2" y="125"/>
                </a:cxn>
                <a:cxn ang="0">
                  <a:pos x="0" y="142"/>
                </a:cxn>
                <a:cxn ang="0">
                  <a:pos x="2" y="166"/>
                </a:cxn>
                <a:cxn ang="0">
                  <a:pos x="12" y="186"/>
                </a:cxn>
                <a:cxn ang="0">
                  <a:pos x="26" y="203"/>
                </a:cxn>
                <a:cxn ang="0">
                  <a:pos x="45" y="216"/>
                </a:cxn>
                <a:cxn ang="0">
                  <a:pos x="66" y="226"/>
                </a:cxn>
                <a:cxn ang="0">
                  <a:pos x="88" y="230"/>
                </a:cxn>
                <a:cxn ang="0">
                  <a:pos x="111" y="232"/>
                </a:cxn>
                <a:cxn ang="0">
                  <a:pos x="134" y="228"/>
                </a:cxn>
                <a:cxn ang="0">
                  <a:pos x="138" y="228"/>
                </a:cxn>
                <a:cxn ang="0">
                  <a:pos x="143" y="226"/>
                </a:cxn>
                <a:cxn ang="0">
                  <a:pos x="147" y="222"/>
                </a:cxn>
                <a:cxn ang="0">
                  <a:pos x="148" y="218"/>
                </a:cxn>
                <a:cxn ang="0">
                  <a:pos x="145" y="212"/>
                </a:cxn>
                <a:cxn ang="0">
                  <a:pos x="141" y="207"/>
                </a:cxn>
                <a:cxn ang="0">
                  <a:pos x="135" y="203"/>
                </a:cxn>
                <a:cxn ang="0">
                  <a:pos x="129" y="201"/>
                </a:cxn>
                <a:cxn ang="0">
                  <a:pos x="117" y="197"/>
                </a:cxn>
                <a:cxn ang="0">
                  <a:pos x="105" y="195"/>
                </a:cxn>
                <a:cxn ang="0">
                  <a:pos x="94" y="193"/>
                </a:cxn>
                <a:cxn ang="0">
                  <a:pos x="83" y="190"/>
                </a:cxn>
                <a:cxn ang="0">
                  <a:pos x="73" y="187"/>
                </a:cxn>
                <a:cxn ang="0">
                  <a:pos x="62" y="182"/>
                </a:cxn>
                <a:cxn ang="0">
                  <a:pos x="53" y="176"/>
                </a:cxn>
                <a:cxn ang="0">
                  <a:pos x="43" y="167"/>
                </a:cxn>
                <a:cxn ang="0">
                  <a:pos x="40" y="128"/>
                </a:cxn>
                <a:cxn ang="0">
                  <a:pos x="49" y="96"/>
                </a:cxn>
                <a:cxn ang="0">
                  <a:pos x="68" y="71"/>
                </a:cxn>
                <a:cxn ang="0">
                  <a:pos x="94" y="50"/>
                </a:cxn>
                <a:cxn ang="0">
                  <a:pos x="122" y="34"/>
                </a:cxn>
                <a:cxn ang="0">
                  <a:pos x="151" y="21"/>
                </a:cxn>
                <a:cxn ang="0">
                  <a:pos x="178" y="12"/>
                </a:cxn>
                <a:cxn ang="0">
                  <a:pos x="199" y="4"/>
                </a:cxn>
                <a:cxn ang="0">
                  <a:pos x="186" y="1"/>
                </a:cxn>
                <a:cxn ang="0">
                  <a:pos x="172" y="0"/>
                </a:cxn>
                <a:cxn ang="0">
                  <a:pos x="156" y="2"/>
                </a:cxn>
                <a:cxn ang="0">
                  <a:pos x="138" y="4"/>
                </a:cxn>
                <a:cxn ang="0">
                  <a:pos x="121" y="10"/>
                </a:cxn>
                <a:cxn ang="0">
                  <a:pos x="103" y="16"/>
                </a:cxn>
                <a:cxn ang="0">
                  <a:pos x="86" y="23"/>
                </a:cxn>
                <a:cxn ang="0">
                  <a:pos x="70" y="29"/>
                </a:cxn>
              </a:cxnLst>
              <a:rect l="0" t="0" r="r" b="b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6" name="Freeform 874"/>
            <p:cNvSpPr>
              <a:spLocks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/>
              <a:ahLst/>
              <a:cxnLst>
                <a:cxn ang="0">
                  <a:pos x="108" y="59"/>
                </a:cxn>
                <a:cxn ang="0">
                  <a:pos x="113" y="77"/>
                </a:cxn>
                <a:cxn ang="0">
                  <a:pos x="111" y="94"/>
                </a:cxn>
                <a:cxn ang="0">
                  <a:pos x="103" y="108"/>
                </a:cxn>
                <a:cxn ang="0">
                  <a:pos x="91" y="121"/>
                </a:cxn>
                <a:cxn ang="0">
                  <a:pos x="77" y="132"/>
                </a:cxn>
                <a:cxn ang="0">
                  <a:pos x="61" y="144"/>
                </a:cxn>
                <a:cxn ang="0">
                  <a:pos x="45" y="154"/>
                </a:cxn>
                <a:cxn ang="0">
                  <a:pos x="30" y="164"/>
                </a:cxn>
                <a:cxn ang="0">
                  <a:pos x="28" y="168"/>
                </a:cxn>
                <a:cxn ang="0">
                  <a:pos x="27" y="170"/>
                </a:cxn>
                <a:cxn ang="0">
                  <a:pos x="27" y="174"/>
                </a:cxn>
                <a:cxn ang="0">
                  <a:pos x="28" y="177"/>
                </a:cxn>
                <a:cxn ang="0">
                  <a:pos x="32" y="179"/>
                </a:cxn>
                <a:cxn ang="0">
                  <a:pos x="35" y="180"/>
                </a:cxn>
                <a:cxn ang="0">
                  <a:pos x="37" y="180"/>
                </a:cxn>
                <a:cxn ang="0">
                  <a:pos x="41" y="179"/>
                </a:cxn>
                <a:cxn ang="0">
                  <a:pos x="60" y="169"/>
                </a:cxn>
                <a:cxn ang="0">
                  <a:pos x="77" y="158"/>
                </a:cxn>
                <a:cxn ang="0">
                  <a:pos x="94" y="145"/>
                </a:cxn>
                <a:cxn ang="0">
                  <a:pos x="109" y="130"/>
                </a:cxn>
                <a:cxn ang="0">
                  <a:pos x="120" y="114"/>
                </a:cxn>
                <a:cxn ang="0">
                  <a:pos x="127" y="95"/>
                </a:cxn>
                <a:cxn ang="0">
                  <a:pos x="128" y="76"/>
                </a:cxn>
                <a:cxn ang="0">
                  <a:pos x="123" y="55"/>
                </a:cxn>
                <a:cxn ang="0">
                  <a:pos x="113" y="39"/>
                </a:cxn>
                <a:cxn ang="0">
                  <a:pos x="97" y="25"/>
                </a:cxn>
                <a:cxn ang="0">
                  <a:pos x="79" y="15"/>
                </a:cxn>
                <a:cxn ang="0">
                  <a:pos x="57" y="7"/>
                </a:cxn>
                <a:cxn ang="0">
                  <a:pos x="36" y="2"/>
                </a:cxn>
                <a:cxn ang="0">
                  <a:pos x="19" y="0"/>
                </a:cxn>
                <a:cxn ang="0">
                  <a:pos x="6" y="0"/>
                </a:cxn>
                <a:cxn ang="0">
                  <a:pos x="0" y="4"/>
                </a:cxn>
                <a:cxn ang="0">
                  <a:pos x="14" y="9"/>
                </a:cxn>
                <a:cxn ang="0">
                  <a:pos x="29" y="14"/>
                </a:cxn>
                <a:cxn ang="0">
                  <a:pos x="46" y="19"/>
                </a:cxn>
                <a:cxn ang="0">
                  <a:pos x="61" y="23"/>
                </a:cxn>
                <a:cxn ang="0">
                  <a:pos x="76" y="29"/>
                </a:cxn>
                <a:cxn ang="0">
                  <a:pos x="89" y="37"/>
                </a:cxn>
                <a:cxn ang="0">
                  <a:pos x="100" y="46"/>
                </a:cxn>
                <a:cxn ang="0">
                  <a:pos x="108" y="59"/>
                </a:cxn>
              </a:cxnLst>
              <a:rect l="0" t="0" r="r" b="b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7" name="Freeform 875"/>
            <p:cNvSpPr>
              <a:spLocks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/>
              <a:ahLst/>
              <a:cxnLst>
                <a:cxn ang="0">
                  <a:pos x="100" y="70"/>
                </a:cxn>
                <a:cxn ang="0">
                  <a:pos x="53" y="115"/>
                </a:cxn>
                <a:cxn ang="0">
                  <a:pos x="17" y="166"/>
                </a:cxn>
                <a:cxn ang="0">
                  <a:pos x="0" y="226"/>
                </a:cxn>
                <a:cxn ang="0">
                  <a:pos x="3" y="266"/>
                </a:cxn>
                <a:cxn ang="0">
                  <a:pos x="9" y="282"/>
                </a:cxn>
                <a:cxn ang="0">
                  <a:pos x="19" y="297"/>
                </a:cxn>
                <a:cxn ang="0">
                  <a:pos x="32" y="310"/>
                </a:cxn>
                <a:cxn ang="0">
                  <a:pos x="56" y="324"/>
                </a:cxn>
                <a:cxn ang="0">
                  <a:pos x="86" y="338"/>
                </a:cxn>
                <a:cxn ang="0">
                  <a:pos x="119" y="350"/>
                </a:cxn>
                <a:cxn ang="0">
                  <a:pos x="152" y="359"/>
                </a:cxn>
                <a:cxn ang="0">
                  <a:pos x="186" y="366"/>
                </a:cxn>
                <a:cxn ang="0">
                  <a:pos x="220" y="371"/>
                </a:cxn>
                <a:cxn ang="0">
                  <a:pos x="254" y="374"/>
                </a:cxn>
                <a:cxn ang="0">
                  <a:pos x="289" y="376"/>
                </a:cxn>
                <a:cxn ang="0">
                  <a:pos x="311" y="378"/>
                </a:cxn>
                <a:cxn ang="0">
                  <a:pos x="320" y="371"/>
                </a:cxn>
                <a:cxn ang="0">
                  <a:pos x="322" y="360"/>
                </a:cxn>
                <a:cxn ang="0">
                  <a:pos x="315" y="352"/>
                </a:cxn>
                <a:cxn ang="0">
                  <a:pos x="294" y="347"/>
                </a:cxn>
                <a:cxn ang="0">
                  <a:pos x="263" y="341"/>
                </a:cxn>
                <a:cxn ang="0">
                  <a:pos x="232" y="336"/>
                </a:cxn>
                <a:cxn ang="0">
                  <a:pos x="200" y="332"/>
                </a:cxn>
                <a:cxn ang="0">
                  <a:pos x="170" y="326"/>
                </a:cxn>
                <a:cxn ang="0">
                  <a:pos x="139" y="318"/>
                </a:cxn>
                <a:cxn ang="0">
                  <a:pos x="110" y="309"/>
                </a:cxn>
                <a:cxn ang="0">
                  <a:pos x="80" y="297"/>
                </a:cxn>
                <a:cxn ang="0">
                  <a:pos x="55" y="281"/>
                </a:cxn>
                <a:cxn ang="0">
                  <a:pos x="38" y="259"/>
                </a:cxn>
                <a:cxn ang="0">
                  <a:pos x="34" y="232"/>
                </a:cxn>
                <a:cxn ang="0">
                  <a:pos x="38" y="200"/>
                </a:cxn>
                <a:cxn ang="0">
                  <a:pos x="51" y="170"/>
                </a:cxn>
                <a:cxn ang="0">
                  <a:pos x="71" y="137"/>
                </a:cxn>
                <a:cxn ang="0">
                  <a:pos x="94" y="110"/>
                </a:cxn>
                <a:cxn ang="0">
                  <a:pos x="123" y="82"/>
                </a:cxn>
                <a:cxn ang="0">
                  <a:pos x="153" y="57"/>
                </a:cxn>
                <a:cxn ang="0">
                  <a:pos x="195" y="38"/>
                </a:cxn>
                <a:cxn ang="0">
                  <a:pos x="238" y="20"/>
                </a:cxn>
                <a:cxn ang="0">
                  <a:pos x="264" y="7"/>
                </a:cxn>
                <a:cxn ang="0">
                  <a:pos x="256" y="0"/>
                </a:cxn>
                <a:cxn ang="0">
                  <a:pos x="221" y="4"/>
                </a:cxn>
                <a:cxn ang="0">
                  <a:pos x="180" y="18"/>
                </a:cxn>
                <a:cxn ang="0">
                  <a:pos x="141" y="38"/>
                </a:cxn>
              </a:cxnLst>
              <a:rect l="0" t="0" r="r" b="b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8" name="Freeform 876"/>
            <p:cNvSpPr>
              <a:spLocks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/>
              <a:ahLst/>
              <a:cxnLst>
                <a:cxn ang="0">
                  <a:pos x="235" y="77"/>
                </a:cxn>
                <a:cxn ang="0">
                  <a:pos x="248" y="91"/>
                </a:cxn>
                <a:cxn ang="0">
                  <a:pos x="256" y="107"/>
                </a:cxn>
                <a:cxn ang="0">
                  <a:pos x="259" y="124"/>
                </a:cxn>
                <a:cxn ang="0">
                  <a:pos x="259" y="142"/>
                </a:cxn>
                <a:cxn ang="0">
                  <a:pos x="257" y="157"/>
                </a:cxn>
                <a:cxn ang="0">
                  <a:pos x="252" y="170"/>
                </a:cxn>
                <a:cxn ang="0">
                  <a:pos x="244" y="183"/>
                </a:cxn>
                <a:cxn ang="0">
                  <a:pos x="236" y="193"/>
                </a:cxn>
                <a:cxn ang="0">
                  <a:pos x="225" y="204"/>
                </a:cxn>
                <a:cxn ang="0">
                  <a:pos x="215" y="214"/>
                </a:cxn>
                <a:cxn ang="0">
                  <a:pos x="204" y="224"/>
                </a:cxn>
                <a:cxn ang="0">
                  <a:pos x="194" y="234"/>
                </a:cxn>
                <a:cxn ang="0">
                  <a:pos x="191" y="238"/>
                </a:cxn>
                <a:cxn ang="0">
                  <a:pos x="191" y="241"/>
                </a:cxn>
                <a:cxn ang="0">
                  <a:pos x="191" y="245"/>
                </a:cxn>
                <a:cxn ang="0">
                  <a:pos x="194" y="248"/>
                </a:cxn>
                <a:cxn ang="0">
                  <a:pos x="197" y="250"/>
                </a:cxn>
                <a:cxn ang="0">
                  <a:pos x="202" y="252"/>
                </a:cxn>
                <a:cxn ang="0">
                  <a:pos x="205" y="250"/>
                </a:cxn>
                <a:cxn ang="0">
                  <a:pos x="209" y="248"/>
                </a:cxn>
                <a:cxn ang="0">
                  <a:pos x="232" y="233"/>
                </a:cxn>
                <a:cxn ang="0">
                  <a:pos x="252" y="214"/>
                </a:cxn>
                <a:cxn ang="0">
                  <a:pos x="268" y="192"/>
                </a:cxn>
                <a:cxn ang="0">
                  <a:pos x="278" y="167"/>
                </a:cxn>
                <a:cxn ang="0">
                  <a:pos x="283" y="141"/>
                </a:cxn>
                <a:cxn ang="0">
                  <a:pos x="280" y="115"/>
                </a:cxn>
                <a:cxn ang="0">
                  <a:pos x="271" y="91"/>
                </a:cxn>
                <a:cxn ang="0">
                  <a:pos x="252" y="69"/>
                </a:cxn>
                <a:cxn ang="0">
                  <a:pos x="238" y="57"/>
                </a:cxn>
                <a:cxn ang="0">
                  <a:pos x="222" y="48"/>
                </a:cxn>
                <a:cxn ang="0">
                  <a:pos x="204" y="39"/>
                </a:cxn>
                <a:cxn ang="0">
                  <a:pos x="184" y="31"/>
                </a:cxn>
                <a:cxn ang="0">
                  <a:pos x="164" y="23"/>
                </a:cxn>
                <a:cxn ang="0">
                  <a:pos x="144" y="17"/>
                </a:cxn>
                <a:cxn ang="0">
                  <a:pos x="123" y="13"/>
                </a:cxn>
                <a:cxn ang="0">
                  <a:pos x="103" y="8"/>
                </a:cxn>
                <a:cxn ang="0">
                  <a:pos x="83" y="5"/>
                </a:cxn>
                <a:cxn ang="0">
                  <a:pos x="66" y="2"/>
                </a:cxn>
                <a:cxn ang="0">
                  <a:pos x="48" y="0"/>
                </a:cxn>
                <a:cxn ang="0">
                  <a:pos x="34" y="0"/>
                </a:cxn>
                <a:cxn ang="0">
                  <a:pos x="21" y="0"/>
                </a:cxn>
                <a:cxn ang="0">
                  <a:pos x="11" y="0"/>
                </a:cxn>
                <a:cxn ang="0">
                  <a:pos x="4" y="2"/>
                </a:cxn>
                <a:cxn ang="0">
                  <a:pos x="0" y="5"/>
                </a:cxn>
                <a:cxn ang="0">
                  <a:pos x="12" y="7"/>
                </a:cxn>
                <a:cxn ang="0">
                  <a:pos x="24" y="8"/>
                </a:cxn>
                <a:cxn ang="0">
                  <a:pos x="38" y="10"/>
                </a:cxn>
                <a:cxn ang="0">
                  <a:pos x="52" y="13"/>
                </a:cxn>
                <a:cxn ang="0">
                  <a:pos x="66" y="16"/>
                </a:cxn>
                <a:cxn ang="0">
                  <a:pos x="82" y="18"/>
                </a:cxn>
                <a:cxn ang="0">
                  <a:pos x="98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4"/>
                </a:cxn>
                <a:cxn ang="0">
                  <a:pos x="162" y="39"/>
                </a:cxn>
                <a:cxn ang="0">
                  <a:pos x="177" y="45"/>
                </a:cxn>
                <a:cxn ang="0">
                  <a:pos x="193" y="52"/>
                </a:cxn>
                <a:cxn ang="0">
                  <a:pos x="208" y="60"/>
                </a:cxn>
                <a:cxn ang="0">
                  <a:pos x="222" y="68"/>
                </a:cxn>
                <a:cxn ang="0">
                  <a:pos x="235" y="77"/>
                </a:cxn>
              </a:cxnLst>
              <a:rect l="0" t="0" r="r" b="b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09" name="Freeform 877"/>
            <p:cNvSpPr>
              <a:spLocks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149"/>
                </a:cxn>
                <a:cxn ang="0">
                  <a:pos x="4" y="168"/>
                </a:cxn>
                <a:cxn ang="0">
                  <a:pos x="12" y="185"/>
                </a:cxn>
                <a:cxn ang="0">
                  <a:pos x="24" y="200"/>
                </a:cxn>
                <a:cxn ang="0">
                  <a:pos x="38" y="213"/>
                </a:cxn>
                <a:cxn ang="0">
                  <a:pos x="55" y="224"/>
                </a:cxn>
                <a:cxn ang="0">
                  <a:pos x="73" y="232"/>
                </a:cxn>
                <a:cxn ang="0">
                  <a:pos x="92" y="237"/>
                </a:cxn>
                <a:cxn ang="0">
                  <a:pos x="98" y="238"/>
                </a:cxn>
                <a:cxn ang="0">
                  <a:pos x="104" y="235"/>
                </a:cxn>
                <a:cxn ang="0">
                  <a:pos x="109" y="232"/>
                </a:cxn>
                <a:cxn ang="0">
                  <a:pos x="111" y="227"/>
                </a:cxn>
                <a:cxn ang="0">
                  <a:pos x="111" y="222"/>
                </a:cxn>
                <a:cxn ang="0">
                  <a:pos x="110" y="216"/>
                </a:cxn>
                <a:cxn ang="0">
                  <a:pos x="106" y="211"/>
                </a:cxn>
                <a:cxn ang="0">
                  <a:pos x="100" y="209"/>
                </a:cxn>
                <a:cxn ang="0">
                  <a:pos x="82" y="202"/>
                </a:cxn>
                <a:cxn ang="0">
                  <a:pos x="64" y="193"/>
                </a:cxn>
                <a:cxn ang="0">
                  <a:pos x="50" y="180"/>
                </a:cxn>
                <a:cxn ang="0">
                  <a:pos x="39" y="167"/>
                </a:cxn>
                <a:cxn ang="0">
                  <a:pos x="32" y="149"/>
                </a:cxn>
                <a:cxn ang="0">
                  <a:pos x="29" y="131"/>
                </a:cxn>
                <a:cxn ang="0">
                  <a:pos x="29" y="111"/>
                </a:cxn>
                <a:cxn ang="0">
                  <a:pos x="35" y="91"/>
                </a:cxn>
                <a:cxn ang="0">
                  <a:pos x="42" y="76"/>
                </a:cxn>
                <a:cxn ang="0">
                  <a:pos x="51" y="62"/>
                </a:cxn>
                <a:cxn ang="0">
                  <a:pos x="62" y="49"/>
                </a:cxn>
                <a:cxn ang="0">
                  <a:pos x="73" y="38"/>
                </a:cxn>
                <a:cxn ang="0">
                  <a:pos x="84" y="28"/>
                </a:cxn>
                <a:cxn ang="0">
                  <a:pos x="96" y="18"/>
                </a:cxn>
                <a:cxn ang="0">
                  <a:pos x="106" y="9"/>
                </a:cxn>
                <a:cxn ang="0">
                  <a:pos x="114" y="1"/>
                </a:cxn>
                <a:cxn ang="0">
                  <a:pos x="106" y="0"/>
                </a:cxn>
                <a:cxn ang="0">
                  <a:pos x="93" y="6"/>
                </a:cxn>
                <a:cxn ang="0">
                  <a:pos x="76" y="18"/>
                </a:cxn>
                <a:cxn ang="0">
                  <a:pos x="56" y="36"/>
                </a:cxn>
                <a:cxn ang="0">
                  <a:pos x="37" y="57"/>
                </a:cxn>
                <a:cxn ang="0">
                  <a:pos x="20" y="80"/>
                </a:cxn>
                <a:cxn ang="0">
                  <a:pos x="7" y="106"/>
                </a:cxn>
                <a:cxn ang="0">
                  <a:pos x="0" y="130"/>
                </a:cxn>
              </a:cxnLst>
              <a:rect l="0" t="0" r="r" b="b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0" name="Freeform 878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/>
              <a:ahLst/>
              <a:cxnLst>
                <a:cxn ang="0">
                  <a:pos x="207" y="124"/>
                </a:cxn>
                <a:cxn ang="0">
                  <a:pos x="219" y="143"/>
                </a:cxn>
                <a:cxn ang="0">
                  <a:pos x="225" y="164"/>
                </a:cxn>
                <a:cxn ang="0">
                  <a:pos x="221" y="187"/>
                </a:cxn>
                <a:cxn ang="0">
                  <a:pos x="208" y="209"/>
                </a:cxn>
                <a:cxn ang="0">
                  <a:pos x="188" y="228"/>
                </a:cxn>
                <a:cxn ang="0">
                  <a:pos x="166" y="246"/>
                </a:cxn>
                <a:cxn ang="0">
                  <a:pos x="143" y="264"/>
                </a:cxn>
                <a:cxn ang="0">
                  <a:pos x="129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1" y="305"/>
                </a:cxn>
                <a:cxn ang="0">
                  <a:pos x="130" y="310"/>
                </a:cxn>
                <a:cxn ang="0">
                  <a:pos x="139" y="309"/>
                </a:cxn>
                <a:cxn ang="0">
                  <a:pos x="154" y="293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1" y="219"/>
                </a:cxn>
                <a:cxn ang="0">
                  <a:pos x="245" y="187"/>
                </a:cxn>
                <a:cxn ang="0">
                  <a:pos x="242" y="153"/>
                </a:cxn>
                <a:cxn ang="0">
                  <a:pos x="227" y="120"/>
                </a:cxn>
                <a:cxn ang="0">
                  <a:pos x="201" y="94"/>
                </a:cxn>
                <a:cxn ang="0">
                  <a:pos x="177" y="74"/>
                </a:cxn>
                <a:cxn ang="0">
                  <a:pos x="152" y="60"/>
                </a:cxn>
                <a:cxn ang="0">
                  <a:pos x="126" y="43"/>
                </a:cxn>
                <a:cxn ang="0">
                  <a:pos x="98" y="28"/>
                </a:cxn>
                <a:cxn ang="0">
                  <a:pos x="72" y="16"/>
                </a:cxn>
                <a:cxn ang="0">
                  <a:pos x="46" y="7"/>
                </a:cxn>
                <a:cxn ang="0">
                  <a:pos x="24" y="1"/>
                </a:cxn>
                <a:cxn ang="0">
                  <a:pos x="7" y="1"/>
                </a:cxn>
                <a:cxn ang="0">
                  <a:pos x="8" y="6"/>
                </a:cxn>
                <a:cxn ang="0">
                  <a:pos x="28" y="14"/>
                </a:cxn>
                <a:cxn ang="0">
                  <a:pos x="51" y="24"/>
                </a:cxn>
                <a:cxn ang="0">
                  <a:pos x="78" y="37"/>
                </a:cxn>
                <a:cxn ang="0">
                  <a:pos x="106" y="51"/>
                </a:cxn>
                <a:cxn ang="0">
                  <a:pos x="134" y="69"/>
                </a:cxn>
                <a:cxn ang="0">
                  <a:pos x="163" y="87"/>
                </a:cxn>
                <a:cxn ang="0">
                  <a:pos x="187" y="105"/>
                </a:cxn>
              </a:cxnLst>
              <a:rect l="0" t="0" r="r" b="b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1" name="Freeform 879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/>
              <a:ahLst/>
              <a:cxnLst>
                <a:cxn ang="0">
                  <a:pos x="31" y="14"/>
                </a:cxn>
                <a:cxn ang="0">
                  <a:pos x="29" y="8"/>
                </a:cxn>
                <a:cxn ang="0">
                  <a:pos x="25" y="3"/>
                </a:cxn>
                <a:cxn ang="0">
                  <a:pos x="19" y="1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0" y="11"/>
                </a:cxn>
                <a:cxn ang="0">
                  <a:pos x="0" y="17"/>
                </a:cxn>
                <a:cxn ang="0">
                  <a:pos x="5" y="42"/>
                </a:cxn>
                <a:cxn ang="0">
                  <a:pos x="15" y="71"/>
                </a:cxn>
                <a:cxn ang="0">
                  <a:pos x="27" y="100"/>
                </a:cxn>
                <a:cxn ang="0">
                  <a:pos x="41" y="127"/>
                </a:cxn>
                <a:cxn ang="0">
                  <a:pos x="55" y="151"/>
                </a:cxn>
                <a:cxn ang="0">
                  <a:pos x="68" y="171"/>
                </a:cxn>
                <a:cxn ang="0">
                  <a:pos x="77" y="184"/>
                </a:cxn>
                <a:cxn ang="0">
                  <a:pos x="83" y="187"/>
                </a:cxn>
                <a:cxn ang="0">
                  <a:pos x="80" y="174"/>
                </a:cxn>
                <a:cxn ang="0">
                  <a:pos x="75" y="158"/>
                </a:cxn>
                <a:cxn ang="0">
                  <a:pos x="68" y="138"/>
                </a:cxn>
                <a:cxn ang="0">
                  <a:pos x="59" y="113"/>
                </a:cxn>
                <a:cxn ang="0">
                  <a:pos x="51" y="88"/>
                </a:cxn>
                <a:cxn ang="0">
                  <a:pos x="43" y="63"/>
                </a:cxn>
                <a:cxn ang="0">
                  <a:pos x="36" y="38"/>
                </a:cxn>
                <a:cxn ang="0">
                  <a:pos x="31" y="14"/>
                </a:cxn>
              </a:cxnLst>
              <a:rect l="0" t="0" r="r" b="b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2" name="Freeform 880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1" y="6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4" y="38"/>
                </a:cxn>
                <a:cxn ang="0">
                  <a:pos x="8" y="52"/>
                </a:cxn>
                <a:cxn ang="0">
                  <a:pos x="14" y="65"/>
                </a:cxn>
                <a:cxn ang="0">
                  <a:pos x="21" y="78"/>
                </a:cxn>
                <a:cxn ang="0">
                  <a:pos x="28" y="87"/>
                </a:cxn>
                <a:cxn ang="0">
                  <a:pos x="37" y="93"/>
                </a:cxn>
                <a:cxn ang="0">
                  <a:pos x="42" y="94"/>
                </a:cxn>
                <a:cxn ang="0">
                  <a:pos x="44" y="76"/>
                </a:cxn>
                <a:cxn ang="0">
                  <a:pos x="38" y="54"/>
                </a:cxn>
                <a:cxn ang="0">
                  <a:pos x="31" y="32"/>
                </a:cxn>
                <a:cxn ang="0">
                  <a:pos x="22" y="10"/>
                </a:cxn>
              </a:cxnLst>
              <a:rect l="0" t="0" r="r" b="b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3" name="Freeform 881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9" y="4"/>
                </a:cxn>
                <a:cxn ang="0">
                  <a:pos x="15" y="1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1" y="4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1" y="17"/>
                </a:cxn>
                <a:cxn ang="0">
                  <a:pos x="4" y="24"/>
                </a:cxn>
                <a:cxn ang="0">
                  <a:pos x="8" y="32"/>
                </a:cxn>
                <a:cxn ang="0">
                  <a:pos x="14" y="39"/>
                </a:cxn>
                <a:cxn ang="0">
                  <a:pos x="20" y="46"/>
                </a:cxn>
                <a:cxn ang="0">
                  <a:pos x="27" y="50"/>
                </a:cxn>
                <a:cxn ang="0">
                  <a:pos x="33" y="54"/>
                </a:cxn>
                <a:cxn ang="0">
                  <a:pos x="38" y="54"/>
                </a:cxn>
                <a:cxn ang="0">
                  <a:pos x="36" y="42"/>
                </a:cxn>
                <a:cxn ang="0">
                  <a:pos x="32" y="29"/>
                </a:cxn>
                <a:cxn ang="0">
                  <a:pos x="25" y="16"/>
                </a:cxn>
                <a:cxn ang="0">
                  <a:pos x="20" y="7"/>
                </a:cxn>
              </a:cxnLst>
              <a:rect l="0" t="0" r="r" b="b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4" name="Freeform 882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/>
              <a:ahLst/>
              <a:cxnLst>
                <a:cxn ang="0">
                  <a:pos x="41" y="27"/>
                </a:cxn>
                <a:cxn ang="0">
                  <a:pos x="46" y="24"/>
                </a:cxn>
                <a:cxn ang="0">
                  <a:pos x="51" y="21"/>
                </a:cxn>
                <a:cxn ang="0">
                  <a:pos x="52" y="16"/>
                </a:cxn>
                <a:cxn ang="0">
                  <a:pos x="52" y="12"/>
                </a:cxn>
                <a:cxn ang="0">
                  <a:pos x="50" y="6"/>
                </a:cxn>
                <a:cxn ang="0">
                  <a:pos x="46" y="2"/>
                </a:cxn>
                <a:cxn ang="0">
                  <a:pos x="41" y="0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1" y="4"/>
                </a:cxn>
                <a:cxn ang="0">
                  <a:pos x="13" y="8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3" y="36"/>
                </a:cxn>
                <a:cxn ang="0">
                  <a:pos x="18" y="36"/>
                </a:cxn>
                <a:cxn ang="0">
                  <a:pos x="24" y="33"/>
                </a:cxn>
                <a:cxn ang="0">
                  <a:pos x="30" y="32"/>
                </a:cxn>
                <a:cxn ang="0">
                  <a:pos x="36" y="30"/>
                </a:cxn>
                <a:cxn ang="0">
                  <a:pos x="41" y="27"/>
                </a:cxn>
              </a:cxnLst>
              <a:rect l="0" t="0" r="r" b="b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5" name="Freeform 883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46"/>
                </a:cxn>
                <a:cxn ang="0">
                  <a:pos x="46" y="58"/>
                </a:cxn>
                <a:cxn ang="0">
                  <a:pos x="33" y="72"/>
                </a:cxn>
                <a:cxn ang="0">
                  <a:pos x="22" y="85"/>
                </a:cxn>
                <a:cxn ang="0">
                  <a:pos x="14" y="100"/>
                </a:cxn>
                <a:cxn ang="0">
                  <a:pos x="7" y="115"/>
                </a:cxn>
                <a:cxn ang="0">
                  <a:pos x="2" y="130"/>
                </a:cxn>
                <a:cxn ang="0">
                  <a:pos x="0" y="146"/>
                </a:cxn>
                <a:cxn ang="0">
                  <a:pos x="2" y="170"/>
                </a:cxn>
                <a:cxn ang="0">
                  <a:pos x="12" y="190"/>
                </a:cxn>
                <a:cxn ang="0">
                  <a:pos x="26" y="207"/>
                </a:cxn>
                <a:cxn ang="0">
                  <a:pos x="43" y="220"/>
                </a:cxn>
                <a:cxn ang="0">
                  <a:pos x="64" y="229"/>
                </a:cxn>
                <a:cxn ang="0">
                  <a:pos x="88" y="235"/>
                </a:cxn>
                <a:cxn ang="0">
                  <a:pos x="110" y="236"/>
                </a:cxn>
                <a:cxn ang="0">
                  <a:pos x="132" y="232"/>
                </a:cxn>
                <a:cxn ang="0">
                  <a:pos x="137" y="232"/>
                </a:cxn>
                <a:cxn ang="0">
                  <a:pos x="142" y="230"/>
                </a:cxn>
                <a:cxn ang="0">
                  <a:pos x="145" y="226"/>
                </a:cxn>
                <a:cxn ang="0">
                  <a:pos x="146" y="221"/>
                </a:cxn>
                <a:cxn ang="0">
                  <a:pos x="145" y="219"/>
                </a:cxn>
                <a:cxn ang="0">
                  <a:pos x="142" y="219"/>
                </a:cxn>
                <a:cxn ang="0">
                  <a:pos x="137" y="217"/>
                </a:cxn>
                <a:cxn ang="0">
                  <a:pos x="131" y="217"/>
                </a:cxn>
                <a:cxn ang="0">
                  <a:pos x="124" y="217"/>
                </a:cxn>
                <a:cxn ang="0">
                  <a:pos x="118" y="217"/>
                </a:cxn>
                <a:cxn ang="0">
                  <a:pos x="112" y="217"/>
                </a:cxn>
                <a:cxn ang="0">
                  <a:pos x="109" y="217"/>
                </a:cxn>
                <a:cxn ang="0">
                  <a:pos x="97" y="216"/>
                </a:cxn>
                <a:cxn ang="0">
                  <a:pos x="87" y="215"/>
                </a:cxn>
                <a:cxn ang="0">
                  <a:pos x="75" y="214"/>
                </a:cxn>
                <a:cxn ang="0">
                  <a:pos x="63" y="211"/>
                </a:cxn>
                <a:cxn ang="0">
                  <a:pos x="51" y="207"/>
                </a:cxn>
                <a:cxn ang="0">
                  <a:pos x="40" y="199"/>
                </a:cxn>
                <a:cxn ang="0">
                  <a:pos x="29" y="189"/>
                </a:cxn>
                <a:cxn ang="0">
                  <a:pos x="17" y="174"/>
                </a:cxn>
                <a:cxn ang="0">
                  <a:pos x="15" y="157"/>
                </a:cxn>
                <a:cxn ang="0">
                  <a:pos x="16" y="141"/>
                </a:cxn>
                <a:cxn ang="0">
                  <a:pos x="21" y="124"/>
                </a:cxn>
                <a:cxn ang="0">
                  <a:pos x="28" y="109"/>
                </a:cxn>
                <a:cxn ang="0">
                  <a:pos x="39" y="96"/>
                </a:cxn>
                <a:cxn ang="0">
                  <a:pos x="50" y="82"/>
                </a:cxn>
                <a:cxn ang="0">
                  <a:pos x="63" y="70"/>
                </a:cxn>
                <a:cxn ang="0">
                  <a:pos x="78" y="59"/>
                </a:cxn>
                <a:cxn ang="0">
                  <a:pos x="94" y="49"/>
                </a:cxn>
                <a:cxn ang="0">
                  <a:pos x="110" y="39"/>
                </a:cxn>
                <a:cxn ang="0">
                  <a:pos x="126" y="31"/>
                </a:cxn>
                <a:cxn ang="0">
                  <a:pos x="142" y="24"/>
                </a:cxn>
                <a:cxn ang="0">
                  <a:pos x="158" y="19"/>
                </a:cxn>
                <a:cxn ang="0">
                  <a:pos x="172" y="13"/>
                </a:cxn>
                <a:cxn ang="0">
                  <a:pos x="186" y="10"/>
                </a:cxn>
                <a:cxn ang="0">
                  <a:pos x="198" y="7"/>
                </a:cxn>
                <a:cxn ang="0">
                  <a:pos x="190" y="3"/>
                </a:cxn>
                <a:cxn ang="0">
                  <a:pos x="177" y="0"/>
                </a:cxn>
                <a:cxn ang="0">
                  <a:pos x="162" y="3"/>
                </a:cxn>
                <a:cxn ang="0">
                  <a:pos x="144" y="6"/>
                </a:cxn>
                <a:cxn ang="0">
                  <a:pos x="124" y="12"/>
                </a:cxn>
                <a:cxn ang="0">
                  <a:pos x="105" y="19"/>
                </a:cxn>
                <a:cxn ang="0">
                  <a:pos x="88" y="28"/>
                </a:cxn>
                <a:cxn ang="0">
                  <a:pos x="73" y="36"/>
                </a:cxn>
              </a:cxnLst>
              <a:rect l="0" t="0" r="r" b="b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6" name="Freeform 884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/>
              <a:ahLst/>
              <a:cxnLst>
                <a:cxn ang="0">
                  <a:pos x="108" y="61"/>
                </a:cxn>
                <a:cxn ang="0">
                  <a:pos x="111" y="80"/>
                </a:cxn>
                <a:cxn ang="0">
                  <a:pos x="109" y="97"/>
                </a:cxn>
                <a:cxn ang="0">
                  <a:pos x="101" y="110"/>
                </a:cxn>
                <a:cxn ang="0">
                  <a:pos x="89" y="123"/>
                </a:cxn>
                <a:cxn ang="0">
                  <a:pos x="75" y="134"/>
                </a:cxn>
                <a:cxn ang="0">
                  <a:pos x="60" y="145"/>
                </a:cxn>
                <a:cxn ang="0">
                  <a:pos x="43" y="156"/>
                </a:cxn>
                <a:cxn ang="0">
                  <a:pos x="29" y="167"/>
                </a:cxn>
                <a:cxn ang="0">
                  <a:pos x="27" y="170"/>
                </a:cxn>
                <a:cxn ang="0">
                  <a:pos x="26" y="172"/>
                </a:cxn>
                <a:cxn ang="0">
                  <a:pos x="26" y="176"/>
                </a:cxn>
                <a:cxn ang="0">
                  <a:pos x="28" y="179"/>
                </a:cxn>
                <a:cxn ang="0">
                  <a:pos x="30" y="182"/>
                </a:cxn>
                <a:cxn ang="0">
                  <a:pos x="34" y="183"/>
                </a:cxn>
                <a:cxn ang="0">
                  <a:pos x="37" y="183"/>
                </a:cxn>
                <a:cxn ang="0">
                  <a:pos x="41" y="182"/>
                </a:cxn>
                <a:cxn ang="0">
                  <a:pos x="58" y="171"/>
                </a:cxn>
                <a:cxn ang="0">
                  <a:pos x="76" y="160"/>
                </a:cxn>
                <a:cxn ang="0">
                  <a:pos x="92" y="147"/>
                </a:cxn>
                <a:cxn ang="0">
                  <a:pos x="108" y="132"/>
                </a:cxn>
                <a:cxn ang="0">
                  <a:pos x="118" y="116"/>
                </a:cxn>
                <a:cxn ang="0">
                  <a:pos x="125" y="98"/>
                </a:cxn>
                <a:cxn ang="0">
                  <a:pos x="128" y="78"/>
                </a:cxn>
                <a:cxn ang="0">
                  <a:pos x="123" y="58"/>
                </a:cxn>
                <a:cxn ang="0">
                  <a:pos x="112" y="41"/>
                </a:cxn>
                <a:cxn ang="0">
                  <a:pos x="98" y="28"/>
                </a:cxn>
                <a:cxn ang="0">
                  <a:pos x="80" y="16"/>
                </a:cxn>
                <a:cxn ang="0">
                  <a:pos x="61" y="8"/>
                </a:cxn>
                <a:cxn ang="0">
                  <a:pos x="41" y="2"/>
                </a:cxn>
                <a:cxn ang="0">
                  <a:pos x="23" y="0"/>
                </a:cxn>
                <a:cxn ang="0">
                  <a:pos x="9" y="1"/>
                </a:cxn>
                <a:cxn ang="0">
                  <a:pos x="0" y="6"/>
                </a:cxn>
                <a:cxn ang="0">
                  <a:pos x="16" y="10"/>
                </a:cxn>
                <a:cxn ang="0">
                  <a:pos x="33" y="14"/>
                </a:cxn>
                <a:cxn ang="0">
                  <a:pos x="48" y="17"/>
                </a:cxn>
                <a:cxn ang="0">
                  <a:pos x="63" y="22"/>
                </a:cxn>
                <a:cxn ang="0">
                  <a:pos x="77" y="28"/>
                </a:cxn>
                <a:cxn ang="0">
                  <a:pos x="90" y="36"/>
                </a:cxn>
                <a:cxn ang="0">
                  <a:pos x="101" y="46"/>
                </a:cxn>
                <a:cxn ang="0">
                  <a:pos x="108" y="61"/>
                </a:cxn>
              </a:cxnLst>
              <a:rect l="0" t="0" r="r" b="b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7" name="Freeform 885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/>
              <a:ahLst/>
              <a:cxnLst>
                <a:cxn ang="0">
                  <a:pos x="101" y="70"/>
                </a:cxn>
                <a:cxn ang="0">
                  <a:pos x="54" y="115"/>
                </a:cxn>
                <a:cxn ang="0">
                  <a:pos x="18" y="167"/>
                </a:cxn>
                <a:cxn ang="0">
                  <a:pos x="0" y="227"/>
                </a:cxn>
                <a:cxn ang="0">
                  <a:pos x="4" y="267"/>
                </a:cxn>
                <a:cxn ang="0">
                  <a:pos x="11" y="283"/>
                </a:cxn>
                <a:cxn ang="0">
                  <a:pos x="21" y="298"/>
                </a:cxn>
                <a:cxn ang="0">
                  <a:pos x="34" y="311"/>
                </a:cxn>
                <a:cxn ang="0">
                  <a:pos x="57" y="325"/>
                </a:cxn>
                <a:cxn ang="0">
                  <a:pos x="87" y="340"/>
                </a:cxn>
                <a:cxn ang="0">
                  <a:pos x="120" y="351"/>
                </a:cxn>
                <a:cxn ang="0">
                  <a:pos x="153" y="360"/>
                </a:cxn>
                <a:cxn ang="0">
                  <a:pos x="187" y="367"/>
                </a:cxn>
                <a:cxn ang="0">
                  <a:pos x="221" y="372"/>
                </a:cxn>
                <a:cxn ang="0">
                  <a:pos x="256" y="375"/>
                </a:cxn>
                <a:cxn ang="0">
                  <a:pos x="290" y="378"/>
                </a:cxn>
                <a:cxn ang="0">
                  <a:pos x="312" y="379"/>
                </a:cxn>
                <a:cxn ang="0">
                  <a:pos x="320" y="372"/>
                </a:cxn>
                <a:cxn ang="0">
                  <a:pos x="323" y="360"/>
                </a:cxn>
                <a:cxn ang="0">
                  <a:pos x="316" y="352"/>
                </a:cxn>
                <a:cxn ang="0">
                  <a:pos x="295" y="351"/>
                </a:cxn>
                <a:cxn ang="0">
                  <a:pos x="263" y="350"/>
                </a:cxn>
                <a:cxn ang="0">
                  <a:pos x="231" y="348"/>
                </a:cxn>
                <a:cxn ang="0">
                  <a:pos x="200" y="343"/>
                </a:cxn>
                <a:cxn ang="0">
                  <a:pos x="168" y="337"/>
                </a:cxn>
                <a:cxn ang="0">
                  <a:pos x="136" y="329"/>
                </a:cxn>
                <a:cxn ang="0">
                  <a:pos x="106" y="320"/>
                </a:cxn>
                <a:cxn ang="0">
                  <a:pos x="76" y="306"/>
                </a:cxn>
                <a:cxn ang="0">
                  <a:pos x="51" y="291"/>
                </a:cxn>
                <a:cxn ang="0">
                  <a:pos x="35" y="269"/>
                </a:cxn>
                <a:cxn ang="0">
                  <a:pos x="31" y="239"/>
                </a:cxn>
                <a:cxn ang="0">
                  <a:pos x="38" y="197"/>
                </a:cxn>
                <a:cxn ang="0">
                  <a:pos x="51" y="165"/>
                </a:cxn>
                <a:cxn ang="0">
                  <a:pos x="68" y="136"/>
                </a:cxn>
                <a:cxn ang="0">
                  <a:pos x="89" y="111"/>
                </a:cxn>
                <a:cxn ang="0">
                  <a:pos x="114" y="88"/>
                </a:cxn>
                <a:cxn ang="0">
                  <a:pos x="144" y="64"/>
                </a:cxn>
                <a:cxn ang="0">
                  <a:pos x="181" y="41"/>
                </a:cxn>
                <a:cxn ang="0">
                  <a:pos x="219" y="22"/>
                </a:cxn>
                <a:cxn ang="0">
                  <a:pos x="253" y="7"/>
                </a:cxn>
                <a:cxn ang="0">
                  <a:pos x="255" y="0"/>
                </a:cxn>
                <a:cxn ang="0">
                  <a:pos x="221" y="5"/>
                </a:cxn>
                <a:cxn ang="0">
                  <a:pos x="181" y="19"/>
                </a:cxn>
                <a:cxn ang="0">
                  <a:pos x="142" y="39"/>
                </a:cxn>
              </a:cxnLst>
              <a:rect l="0" t="0" r="r" b="b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8" name="Freeform 886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/>
              <a:ahLst/>
              <a:cxnLst>
                <a:cxn ang="0">
                  <a:pos x="235" y="78"/>
                </a:cxn>
                <a:cxn ang="0">
                  <a:pos x="248" y="92"/>
                </a:cxn>
                <a:cxn ang="0">
                  <a:pos x="255" y="108"/>
                </a:cxn>
                <a:cxn ang="0">
                  <a:pos x="259" y="125"/>
                </a:cxn>
                <a:cxn ang="0">
                  <a:pos x="259" y="144"/>
                </a:cxn>
                <a:cxn ang="0">
                  <a:pos x="257" y="159"/>
                </a:cxn>
                <a:cxn ang="0">
                  <a:pos x="252" y="171"/>
                </a:cxn>
                <a:cxn ang="0">
                  <a:pos x="244" y="184"/>
                </a:cxn>
                <a:cxn ang="0">
                  <a:pos x="236" y="194"/>
                </a:cxn>
                <a:cxn ang="0">
                  <a:pos x="225" y="206"/>
                </a:cxn>
                <a:cxn ang="0">
                  <a:pos x="215" y="215"/>
                </a:cxn>
                <a:cxn ang="0">
                  <a:pos x="204" y="225"/>
                </a:cxn>
                <a:cxn ang="0">
                  <a:pos x="194" y="236"/>
                </a:cxn>
                <a:cxn ang="0">
                  <a:pos x="191" y="239"/>
                </a:cxn>
                <a:cxn ang="0">
                  <a:pos x="190" y="242"/>
                </a:cxn>
                <a:cxn ang="0">
                  <a:pos x="191" y="246"/>
                </a:cxn>
                <a:cxn ang="0">
                  <a:pos x="194" y="249"/>
                </a:cxn>
                <a:cxn ang="0">
                  <a:pos x="197" y="252"/>
                </a:cxn>
                <a:cxn ang="0">
                  <a:pos x="201" y="253"/>
                </a:cxn>
                <a:cxn ang="0">
                  <a:pos x="205" y="252"/>
                </a:cxn>
                <a:cxn ang="0">
                  <a:pos x="209" y="249"/>
                </a:cxn>
                <a:cxn ang="0">
                  <a:pos x="232" y="234"/>
                </a:cxn>
                <a:cxn ang="0">
                  <a:pos x="251" y="215"/>
                </a:cxn>
                <a:cxn ang="0">
                  <a:pos x="267" y="192"/>
                </a:cxn>
                <a:cxn ang="0">
                  <a:pos x="278" y="168"/>
                </a:cxn>
                <a:cxn ang="0">
                  <a:pos x="282" y="141"/>
                </a:cxn>
                <a:cxn ang="0">
                  <a:pos x="279" y="116"/>
                </a:cxn>
                <a:cxn ang="0">
                  <a:pos x="270" y="92"/>
                </a:cxn>
                <a:cxn ang="0">
                  <a:pos x="251" y="70"/>
                </a:cxn>
                <a:cxn ang="0">
                  <a:pos x="237" y="59"/>
                </a:cxn>
                <a:cxn ang="0">
                  <a:pos x="221" y="48"/>
                </a:cxn>
                <a:cxn ang="0">
                  <a:pos x="202" y="39"/>
                </a:cxn>
                <a:cxn ang="0">
                  <a:pos x="183" y="31"/>
                </a:cxn>
                <a:cxn ang="0">
                  <a:pos x="163" y="24"/>
                </a:cxn>
                <a:cxn ang="0">
                  <a:pos x="142" y="18"/>
                </a:cxn>
                <a:cxn ang="0">
                  <a:pos x="122" y="13"/>
                </a:cxn>
                <a:cxn ang="0">
                  <a:pos x="101" y="8"/>
                </a:cxn>
                <a:cxn ang="0">
                  <a:pos x="82" y="5"/>
                </a:cxn>
                <a:cxn ang="0">
                  <a:pos x="63" y="2"/>
                </a:cxn>
                <a:cxn ang="0">
                  <a:pos x="47" y="0"/>
                </a:cxn>
                <a:cxn ang="0">
                  <a:pos x="32" y="0"/>
                </a:cxn>
                <a:cxn ang="0">
                  <a:pos x="19" y="0"/>
                </a:cxn>
                <a:cxn ang="0">
                  <a:pos x="10" y="1"/>
                </a:cxn>
                <a:cxn ang="0">
                  <a:pos x="4" y="4"/>
                </a:cxn>
                <a:cxn ang="0">
                  <a:pos x="0" y="6"/>
                </a:cxn>
                <a:cxn ang="0">
                  <a:pos x="12" y="8"/>
                </a:cxn>
                <a:cxn ang="0">
                  <a:pos x="25" y="9"/>
                </a:cxn>
                <a:cxn ang="0">
                  <a:pos x="38" y="12"/>
                </a:cxn>
                <a:cxn ang="0">
                  <a:pos x="52" y="14"/>
                </a:cxn>
                <a:cxn ang="0">
                  <a:pos x="67" y="16"/>
                </a:cxn>
                <a:cxn ang="0">
                  <a:pos x="82" y="18"/>
                </a:cxn>
                <a:cxn ang="0">
                  <a:pos x="97" y="22"/>
                </a:cxn>
                <a:cxn ang="0">
                  <a:pos x="114" y="25"/>
                </a:cxn>
                <a:cxn ang="0">
                  <a:pos x="129" y="30"/>
                </a:cxn>
                <a:cxn ang="0">
                  <a:pos x="146" y="35"/>
                </a:cxn>
                <a:cxn ang="0">
                  <a:pos x="162" y="40"/>
                </a:cxn>
                <a:cxn ang="0">
                  <a:pos x="177" y="46"/>
                </a:cxn>
                <a:cxn ang="0">
                  <a:pos x="192" y="53"/>
                </a:cxn>
                <a:cxn ang="0">
                  <a:pos x="208" y="60"/>
                </a:cxn>
                <a:cxn ang="0">
                  <a:pos x="222" y="69"/>
                </a:cxn>
                <a:cxn ang="0">
                  <a:pos x="235" y="78"/>
                </a:cxn>
              </a:cxnLst>
              <a:rect l="0" t="0" r="r" b="b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19" name="Freeform 887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48"/>
                </a:cxn>
                <a:cxn ang="0">
                  <a:pos x="5" y="166"/>
                </a:cxn>
                <a:cxn ang="0">
                  <a:pos x="13" y="184"/>
                </a:cxn>
                <a:cxn ang="0">
                  <a:pos x="24" y="198"/>
                </a:cxn>
                <a:cxn ang="0">
                  <a:pos x="39" y="211"/>
                </a:cxn>
                <a:cxn ang="0">
                  <a:pos x="55" y="223"/>
                </a:cxn>
                <a:cxn ang="0">
                  <a:pos x="74" y="231"/>
                </a:cxn>
                <a:cxn ang="0">
                  <a:pos x="92" y="235"/>
                </a:cxn>
                <a:cxn ang="0">
                  <a:pos x="98" y="236"/>
                </a:cxn>
                <a:cxn ang="0">
                  <a:pos x="104" y="234"/>
                </a:cxn>
                <a:cxn ang="0">
                  <a:pos x="109" y="231"/>
                </a:cxn>
                <a:cxn ang="0">
                  <a:pos x="111" y="226"/>
                </a:cxn>
                <a:cxn ang="0">
                  <a:pos x="111" y="220"/>
                </a:cxn>
                <a:cxn ang="0">
                  <a:pos x="110" y="215"/>
                </a:cxn>
                <a:cxn ang="0">
                  <a:pos x="107" y="210"/>
                </a:cxn>
                <a:cxn ang="0">
                  <a:pos x="101" y="208"/>
                </a:cxn>
                <a:cxn ang="0">
                  <a:pos x="82" y="201"/>
                </a:cxn>
                <a:cxn ang="0">
                  <a:pos x="64" y="192"/>
                </a:cxn>
                <a:cxn ang="0">
                  <a:pos x="50" y="179"/>
                </a:cxn>
                <a:cxn ang="0">
                  <a:pos x="40" y="165"/>
                </a:cxn>
                <a:cxn ang="0">
                  <a:pos x="33" y="148"/>
                </a:cxn>
                <a:cxn ang="0">
                  <a:pos x="29" y="130"/>
                </a:cxn>
                <a:cxn ang="0">
                  <a:pos x="29" y="110"/>
                </a:cxn>
                <a:cxn ang="0">
                  <a:pos x="35" y="89"/>
                </a:cxn>
                <a:cxn ang="0">
                  <a:pos x="43" y="74"/>
                </a:cxn>
                <a:cxn ang="0">
                  <a:pos x="56" y="60"/>
                </a:cxn>
                <a:cxn ang="0">
                  <a:pos x="70" y="46"/>
                </a:cxn>
                <a:cxn ang="0">
                  <a:pos x="85" y="33"/>
                </a:cxn>
                <a:cxn ang="0">
                  <a:pos x="98" y="23"/>
                </a:cxn>
                <a:cxn ang="0">
                  <a:pos x="109" y="12"/>
                </a:cxn>
                <a:cxn ang="0">
                  <a:pos x="115" y="6"/>
                </a:cxn>
                <a:cxn ang="0">
                  <a:pos x="115" y="0"/>
                </a:cxn>
                <a:cxn ang="0">
                  <a:pos x="102" y="4"/>
                </a:cxn>
                <a:cxn ang="0">
                  <a:pos x="85" y="12"/>
                </a:cxn>
                <a:cxn ang="0">
                  <a:pos x="68" y="26"/>
                </a:cxn>
                <a:cxn ang="0">
                  <a:pos x="49" y="42"/>
                </a:cxn>
                <a:cxn ang="0">
                  <a:pos x="32" y="61"/>
                </a:cxn>
                <a:cxn ang="0">
                  <a:pos x="17" y="82"/>
                </a:cxn>
                <a:cxn ang="0">
                  <a:pos x="6" y="105"/>
                </a:cxn>
                <a:cxn ang="0">
                  <a:pos x="0" y="128"/>
                </a:cxn>
              </a:cxnLst>
              <a:rect l="0" t="0" r="r" b="b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20" name="Freeform 888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/>
              <a:ahLst/>
              <a:cxnLst>
                <a:cxn ang="0">
                  <a:pos x="208" y="124"/>
                </a:cxn>
                <a:cxn ang="0">
                  <a:pos x="220" y="144"/>
                </a:cxn>
                <a:cxn ang="0">
                  <a:pos x="226" y="164"/>
                </a:cxn>
                <a:cxn ang="0">
                  <a:pos x="222" y="187"/>
                </a:cxn>
                <a:cxn ang="0">
                  <a:pos x="208" y="209"/>
                </a:cxn>
                <a:cxn ang="0">
                  <a:pos x="188" y="229"/>
                </a:cxn>
                <a:cxn ang="0">
                  <a:pos x="166" y="246"/>
                </a:cxn>
                <a:cxn ang="0">
                  <a:pos x="142" y="264"/>
                </a:cxn>
                <a:cxn ang="0">
                  <a:pos x="128" y="278"/>
                </a:cxn>
                <a:cxn ang="0">
                  <a:pos x="124" y="287"/>
                </a:cxn>
                <a:cxn ang="0">
                  <a:pos x="120" y="296"/>
                </a:cxn>
                <a:cxn ang="0">
                  <a:pos x="122" y="306"/>
                </a:cxn>
                <a:cxn ang="0">
                  <a:pos x="131" y="310"/>
                </a:cxn>
                <a:cxn ang="0">
                  <a:pos x="139" y="309"/>
                </a:cxn>
                <a:cxn ang="0">
                  <a:pos x="154" y="292"/>
                </a:cxn>
                <a:cxn ang="0">
                  <a:pos x="180" y="269"/>
                </a:cxn>
                <a:cxn ang="0">
                  <a:pos x="207" y="246"/>
                </a:cxn>
                <a:cxn ang="0">
                  <a:pos x="230" y="219"/>
                </a:cxn>
                <a:cxn ang="0">
                  <a:pos x="244" y="186"/>
                </a:cxn>
                <a:cxn ang="0">
                  <a:pos x="243" y="152"/>
                </a:cxn>
                <a:cxn ang="0">
                  <a:pos x="228" y="119"/>
                </a:cxn>
                <a:cxn ang="0">
                  <a:pos x="203" y="93"/>
                </a:cxn>
                <a:cxn ang="0">
                  <a:pos x="176" y="76"/>
                </a:cxn>
                <a:cxn ang="0">
                  <a:pos x="151" y="61"/>
                </a:cxn>
                <a:cxn ang="0">
                  <a:pos x="122" y="46"/>
                </a:cxn>
                <a:cxn ang="0">
                  <a:pos x="93" y="31"/>
                </a:cxn>
                <a:cxn ang="0">
                  <a:pos x="66" y="18"/>
                </a:cxn>
                <a:cxn ang="0">
                  <a:pos x="40" y="8"/>
                </a:cxn>
                <a:cxn ang="0">
                  <a:pos x="20" y="1"/>
                </a:cxn>
                <a:cxn ang="0">
                  <a:pos x="5" y="0"/>
                </a:cxn>
                <a:cxn ang="0">
                  <a:pos x="11" y="8"/>
                </a:cxn>
                <a:cxn ang="0">
                  <a:pos x="36" y="20"/>
                </a:cxn>
                <a:cxn ang="0">
                  <a:pos x="60" y="31"/>
                </a:cxn>
                <a:cxn ang="0">
                  <a:pos x="86" y="44"/>
                </a:cxn>
                <a:cxn ang="0">
                  <a:pos x="113" y="57"/>
                </a:cxn>
                <a:cxn ang="0">
                  <a:pos x="139" y="71"/>
                </a:cxn>
                <a:cxn ang="0">
                  <a:pos x="165" y="88"/>
                </a:cxn>
                <a:cxn ang="0">
                  <a:pos x="188" y="106"/>
                </a:cxn>
              </a:cxnLst>
              <a:rect l="0" t="0" r="r" b="b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21" name="Freeform 889"/>
            <p:cNvSpPr>
              <a:spLocks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44"/>
                </a:cxn>
                <a:cxn ang="0">
                  <a:pos x="11" y="144"/>
                </a:cxn>
                <a:cxn ang="0">
                  <a:pos x="11" y="118"/>
                </a:cxn>
                <a:cxn ang="0">
                  <a:pos x="23" y="114"/>
                </a:cxn>
                <a:cxn ang="0">
                  <a:pos x="20" y="88"/>
                </a:cxn>
                <a:cxn ang="0">
                  <a:pos x="30" y="84"/>
                </a:cxn>
                <a:cxn ang="0">
                  <a:pos x="30" y="58"/>
                </a:cxn>
                <a:cxn ang="0">
                  <a:pos x="39" y="54"/>
                </a:cxn>
                <a:cxn ang="0">
                  <a:pos x="39" y="28"/>
                </a:cxn>
                <a:cxn ang="0">
                  <a:pos x="48" y="28"/>
                </a:cxn>
                <a:cxn ang="0">
                  <a:pos x="56" y="0"/>
                </a:cxn>
                <a:cxn ang="0">
                  <a:pos x="80" y="0"/>
                </a:cxn>
                <a:cxn ang="0">
                  <a:pos x="81" y="25"/>
                </a:cxn>
                <a:cxn ang="0">
                  <a:pos x="92" y="24"/>
                </a:cxn>
                <a:cxn ang="0">
                  <a:pos x="93" y="49"/>
                </a:cxn>
                <a:cxn ang="0">
                  <a:pos x="102" y="54"/>
                </a:cxn>
                <a:cxn ang="0">
                  <a:pos x="99" y="81"/>
                </a:cxn>
                <a:cxn ang="0">
                  <a:pos x="114" y="82"/>
                </a:cxn>
                <a:cxn ang="0">
                  <a:pos x="107" y="81"/>
                </a:cxn>
                <a:cxn ang="0">
                  <a:pos x="108" y="114"/>
                </a:cxn>
                <a:cxn ang="0">
                  <a:pos x="117" y="117"/>
                </a:cxn>
                <a:cxn ang="0">
                  <a:pos x="122" y="142"/>
                </a:cxn>
                <a:cxn ang="0">
                  <a:pos x="125" y="175"/>
                </a:cxn>
                <a:cxn ang="0">
                  <a:pos x="0" y="175"/>
                </a:cxn>
              </a:cxnLst>
              <a:rect l="0" t="0" r="r" b="b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522" name="Group 890"/>
          <p:cNvGrpSpPr>
            <a:grpSpLocks/>
          </p:cNvGrpSpPr>
          <p:nvPr/>
        </p:nvGrpSpPr>
        <p:grpSpPr bwMode="auto">
          <a:xfrm>
            <a:off x="5214938" y="1423988"/>
            <a:ext cx="814387" cy="828675"/>
            <a:chOff x="4180" y="744"/>
            <a:chExt cx="513" cy="522"/>
          </a:xfrm>
        </p:grpSpPr>
        <p:sp>
          <p:nvSpPr>
            <p:cNvPr id="70523" name="Rectangle 891"/>
            <p:cNvSpPr>
              <a:spLocks noChangeArrowheads="1"/>
            </p:cNvSpPr>
            <p:nvPr/>
          </p:nvSpPr>
          <p:spPr bwMode="auto">
            <a:xfrm>
              <a:off x="4242" y="747"/>
              <a:ext cx="426" cy="4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24" name="Rectangle 892"/>
            <p:cNvSpPr>
              <a:spLocks noChangeArrowheads="1"/>
            </p:cNvSpPr>
            <p:nvPr/>
          </p:nvSpPr>
          <p:spPr bwMode="auto">
            <a:xfrm>
              <a:off x="4221" y="762"/>
              <a:ext cx="435" cy="50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25" name="Rectangle 893"/>
            <p:cNvSpPr>
              <a:spLocks noChangeArrowheads="1"/>
            </p:cNvSpPr>
            <p:nvPr/>
          </p:nvSpPr>
          <p:spPr bwMode="auto">
            <a:xfrm>
              <a:off x="4224" y="873"/>
              <a:ext cx="426" cy="10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26" name="Text Box 894"/>
            <p:cNvSpPr txBox="1">
              <a:spLocks noChangeArrowheads="1"/>
            </p:cNvSpPr>
            <p:nvPr/>
          </p:nvSpPr>
          <p:spPr bwMode="auto">
            <a:xfrm>
              <a:off x="4180" y="744"/>
              <a:ext cx="513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it-IT" sz="800" b="0"/>
                <a:t>Applicazione</a:t>
              </a:r>
            </a:p>
            <a:p>
              <a:endParaRPr lang="en-US" altLang="it-IT" sz="400" b="0"/>
            </a:p>
            <a:p>
              <a:r>
                <a:rPr lang="en-US" altLang="it-IT" sz="900" b="0">
                  <a:solidFill>
                    <a:schemeClr val="bg1"/>
                  </a:solidFill>
                </a:rPr>
                <a:t>trasporto</a:t>
              </a:r>
              <a:endParaRPr lang="en-US" altLang="it-IT" sz="900" b="0"/>
            </a:p>
            <a:p>
              <a:r>
                <a:rPr lang="en-US" altLang="it-IT" sz="900" b="0"/>
                <a:t>rete</a:t>
              </a:r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</p:txBody>
        </p:sp>
        <p:sp>
          <p:nvSpPr>
            <p:cNvPr id="70527" name="Line 895"/>
            <p:cNvSpPr>
              <a:spLocks noChangeShapeType="1"/>
            </p:cNvSpPr>
            <p:nvPr/>
          </p:nvSpPr>
          <p:spPr bwMode="auto">
            <a:xfrm>
              <a:off x="4221" y="978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28" name="Line 896"/>
            <p:cNvSpPr>
              <a:spLocks noChangeShapeType="1"/>
            </p:cNvSpPr>
            <p:nvPr/>
          </p:nvSpPr>
          <p:spPr bwMode="auto">
            <a:xfrm>
              <a:off x="4227" y="1065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29" name="Line 897"/>
            <p:cNvSpPr>
              <a:spLocks noChangeShapeType="1"/>
            </p:cNvSpPr>
            <p:nvPr/>
          </p:nvSpPr>
          <p:spPr bwMode="auto">
            <a:xfrm>
              <a:off x="4227" y="1152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30" name="Group 898"/>
          <p:cNvGrpSpPr>
            <a:grpSpLocks/>
          </p:cNvGrpSpPr>
          <p:nvPr/>
        </p:nvGrpSpPr>
        <p:grpSpPr bwMode="auto">
          <a:xfrm>
            <a:off x="5961063" y="1987550"/>
            <a:ext cx="814387" cy="685800"/>
            <a:chOff x="2923" y="3345"/>
            <a:chExt cx="513" cy="432"/>
          </a:xfrm>
        </p:grpSpPr>
        <p:sp>
          <p:nvSpPr>
            <p:cNvPr id="70531" name="Rectangle 899"/>
            <p:cNvSpPr>
              <a:spLocks noChangeArrowheads="1"/>
            </p:cNvSpPr>
            <p:nvPr/>
          </p:nvSpPr>
          <p:spPr bwMode="auto">
            <a:xfrm>
              <a:off x="2988" y="3444"/>
              <a:ext cx="426" cy="3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32" name="Rectangle 900"/>
            <p:cNvSpPr>
              <a:spLocks noChangeArrowheads="1"/>
            </p:cNvSpPr>
            <p:nvPr/>
          </p:nvSpPr>
          <p:spPr bwMode="auto">
            <a:xfrm>
              <a:off x="2961" y="3465"/>
              <a:ext cx="435" cy="3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33" name="Text Box 901"/>
            <p:cNvSpPr txBox="1">
              <a:spLocks noChangeArrowheads="1"/>
            </p:cNvSpPr>
            <p:nvPr/>
          </p:nvSpPr>
          <p:spPr bwMode="auto">
            <a:xfrm>
              <a:off x="2923" y="3345"/>
              <a:ext cx="51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endParaRPr lang="en-US" altLang="it-IT" sz="900" b="0"/>
            </a:p>
            <a:p>
              <a:r>
                <a:rPr lang="en-US" altLang="it-IT" sz="900" b="0"/>
                <a:t>Rete</a:t>
              </a:r>
            </a:p>
            <a:p>
              <a:endParaRPr lang="en-US" altLang="it-IT" sz="400" b="0"/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</p:txBody>
        </p:sp>
        <p:sp>
          <p:nvSpPr>
            <p:cNvPr id="70534" name="Line 902"/>
            <p:cNvSpPr>
              <a:spLocks noChangeShapeType="1"/>
            </p:cNvSpPr>
            <p:nvPr/>
          </p:nvSpPr>
          <p:spPr bwMode="auto">
            <a:xfrm>
              <a:off x="2958" y="3657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35" name="Line 903"/>
            <p:cNvSpPr>
              <a:spLocks noChangeShapeType="1"/>
            </p:cNvSpPr>
            <p:nvPr/>
          </p:nvSpPr>
          <p:spPr bwMode="auto">
            <a:xfrm>
              <a:off x="2964" y="3561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36" name="Group 904"/>
          <p:cNvGrpSpPr>
            <a:grpSpLocks/>
          </p:cNvGrpSpPr>
          <p:nvPr/>
        </p:nvGrpSpPr>
        <p:grpSpPr bwMode="auto">
          <a:xfrm>
            <a:off x="7132638" y="4359275"/>
            <a:ext cx="814387" cy="728663"/>
            <a:chOff x="2923" y="3345"/>
            <a:chExt cx="513" cy="459"/>
          </a:xfrm>
        </p:grpSpPr>
        <p:sp>
          <p:nvSpPr>
            <p:cNvPr id="70537" name="Rectangle 905"/>
            <p:cNvSpPr>
              <a:spLocks noChangeArrowheads="1"/>
            </p:cNvSpPr>
            <p:nvPr/>
          </p:nvSpPr>
          <p:spPr bwMode="auto">
            <a:xfrm>
              <a:off x="2988" y="3444"/>
              <a:ext cx="426" cy="3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38" name="Rectangle 906"/>
            <p:cNvSpPr>
              <a:spLocks noChangeArrowheads="1"/>
            </p:cNvSpPr>
            <p:nvPr/>
          </p:nvSpPr>
          <p:spPr bwMode="auto">
            <a:xfrm>
              <a:off x="2961" y="3465"/>
              <a:ext cx="435" cy="3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39" name="Text Box 907"/>
            <p:cNvSpPr txBox="1">
              <a:spLocks noChangeArrowheads="1"/>
            </p:cNvSpPr>
            <p:nvPr/>
          </p:nvSpPr>
          <p:spPr bwMode="auto">
            <a:xfrm>
              <a:off x="2923" y="3345"/>
              <a:ext cx="513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altLang="it-IT" sz="1000" b="0"/>
            </a:p>
            <a:p>
              <a:r>
                <a:rPr lang="en-US" altLang="it-IT" sz="900" b="0"/>
                <a:t>rete</a:t>
              </a:r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</p:txBody>
        </p:sp>
        <p:sp>
          <p:nvSpPr>
            <p:cNvPr id="70540" name="Line 908"/>
            <p:cNvSpPr>
              <a:spLocks noChangeShapeType="1"/>
            </p:cNvSpPr>
            <p:nvPr/>
          </p:nvSpPr>
          <p:spPr bwMode="auto">
            <a:xfrm>
              <a:off x="2958" y="3657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41" name="Line 909"/>
            <p:cNvSpPr>
              <a:spLocks noChangeShapeType="1"/>
            </p:cNvSpPr>
            <p:nvPr/>
          </p:nvSpPr>
          <p:spPr bwMode="auto">
            <a:xfrm>
              <a:off x="2964" y="3561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42" name="Group 910"/>
          <p:cNvGrpSpPr>
            <a:grpSpLocks/>
          </p:cNvGrpSpPr>
          <p:nvPr/>
        </p:nvGrpSpPr>
        <p:grpSpPr bwMode="auto">
          <a:xfrm>
            <a:off x="6400800" y="4011613"/>
            <a:ext cx="814388" cy="728662"/>
            <a:chOff x="2923" y="3345"/>
            <a:chExt cx="513" cy="459"/>
          </a:xfrm>
        </p:grpSpPr>
        <p:sp>
          <p:nvSpPr>
            <p:cNvPr id="70543" name="Rectangle 911"/>
            <p:cNvSpPr>
              <a:spLocks noChangeArrowheads="1"/>
            </p:cNvSpPr>
            <p:nvPr/>
          </p:nvSpPr>
          <p:spPr bwMode="auto">
            <a:xfrm>
              <a:off x="2988" y="3444"/>
              <a:ext cx="426" cy="3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44" name="Rectangle 912"/>
            <p:cNvSpPr>
              <a:spLocks noChangeArrowheads="1"/>
            </p:cNvSpPr>
            <p:nvPr/>
          </p:nvSpPr>
          <p:spPr bwMode="auto">
            <a:xfrm>
              <a:off x="2961" y="3465"/>
              <a:ext cx="435" cy="3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45" name="Text Box 913"/>
            <p:cNvSpPr txBox="1">
              <a:spLocks noChangeArrowheads="1"/>
            </p:cNvSpPr>
            <p:nvPr/>
          </p:nvSpPr>
          <p:spPr bwMode="auto">
            <a:xfrm>
              <a:off x="2923" y="3345"/>
              <a:ext cx="513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altLang="it-IT" sz="1000" b="0"/>
            </a:p>
            <a:p>
              <a:r>
                <a:rPr lang="en-US" altLang="it-IT" sz="900" b="0"/>
                <a:t>rete</a:t>
              </a:r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  <a:endParaRPr lang="en-US" altLang="it-IT" sz="2400" b="0">
                <a:latin typeface="Times New Roman" pitchFamily="18" charset="0"/>
              </a:endParaRPr>
            </a:p>
          </p:txBody>
        </p:sp>
        <p:sp>
          <p:nvSpPr>
            <p:cNvPr id="70546" name="Line 914"/>
            <p:cNvSpPr>
              <a:spLocks noChangeShapeType="1"/>
            </p:cNvSpPr>
            <p:nvPr/>
          </p:nvSpPr>
          <p:spPr bwMode="auto">
            <a:xfrm>
              <a:off x="2958" y="3657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47" name="Line 915"/>
            <p:cNvSpPr>
              <a:spLocks noChangeShapeType="1"/>
            </p:cNvSpPr>
            <p:nvPr/>
          </p:nvSpPr>
          <p:spPr bwMode="auto">
            <a:xfrm>
              <a:off x="2964" y="3561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48" name="Group 916"/>
          <p:cNvGrpSpPr>
            <a:grpSpLocks/>
          </p:cNvGrpSpPr>
          <p:nvPr/>
        </p:nvGrpSpPr>
        <p:grpSpPr bwMode="auto">
          <a:xfrm>
            <a:off x="6942138" y="3538538"/>
            <a:ext cx="814387" cy="1093787"/>
            <a:chOff x="2923" y="3345"/>
            <a:chExt cx="513" cy="689"/>
          </a:xfrm>
        </p:grpSpPr>
        <p:sp>
          <p:nvSpPr>
            <p:cNvPr id="70549" name="Rectangle 917"/>
            <p:cNvSpPr>
              <a:spLocks noChangeArrowheads="1"/>
            </p:cNvSpPr>
            <p:nvPr/>
          </p:nvSpPr>
          <p:spPr bwMode="auto">
            <a:xfrm>
              <a:off x="2988" y="3444"/>
              <a:ext cx="426" cy="3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50" name="Rectangle 918"/>
            <p:cNvSpPr>
              <a:spLocks noChangeArrowheads="1"/>
            </p:cNvSpPr>
            <p:nvPr/>
          </p:nvSpPr>
          <p:spPr bwMode="auto">
            <a:xfrm>
              <a:off x="2961" y="3465"/>
              <a:ext cx="435" cy="3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51" name="Text Box 919"/>
            <p:cNvSpPr txBox="1">
              <a:spLocks noChangeArrowheads="1"/>
            </p:cNvSpPr>
            <p:nvPr/>
          </p:nvSpPr>
          <p:spPr bwMode="auto">
            <a:xfrm>
              <a:off x="2923" y="3345"/>
              <a:ext cx="513" cy="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altLang="it-IT" sz="1000" b="0"/>
            </a:p>
            <a:p>
              <a:r>
                <a:rPr lang="en-US" altLang="it-IT" sz="900" b="0"/>
                <a:t>rete</a:t>
              </a:r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  <a:p>
              <a:pPr algn="l"/>
              <a:endParaRPr lang="en-US" altLang="it-IT" sz="2400" b="0">
                <a:latin typeface="Times New Roman" pitchFamily="18" charset="0"/>
              </a:endParaRPr>
            </a:p>
          </p:txBody>
        </p:sp>
        <p:sp>
          <p:nvSpPr>
            <p:cNvPr id="70552" name="Line 920"/>
            <p:cNvSpPr>
              <a:spLocks noChangeShapeType="1"/>
            </p:cNvSpPr>
            <p:nvPr/>
          </p:nvSpPr>
          <p:spPr bwMode="auto">
            <a:xfrm>
              <a:off x="2958" y="3657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53" name="Line 921"/>
            <p:cNvSpPr>
              <a:spLocks noChangeShapeType="1"/>
            </p:cNvSpPr>
            <p:nvPr/>
          </p:nvSpPr>
          <p:spPr bwMode="auto">
            <a:xfrm>
              <a:off x="2964" y="3561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54" name="Group 922"/>
          <p:cNvGrpSpPr>
            <a:grpSpLocks/>
          </p:cNvGrpSpPr>
          <p:nvPr/>
        </p:nvGrpSpPr>
        <p:grpSpPr bwMode="auto">
          <a:xfrm>
            <a:off x="6494463" y="3176588"/>
            <a:ext cx="814387" cy="1065212"/>
            <a:chOff x="2923" y="3345"/>
            <a:chExt cx="513" cy="671"/>
          </a:xfrm>
        </p:grpSpPr>
        <p:sp>
          <p:nvSpPr>
            <p:cNvPr id="70555" name="Rectangle 923"/>
            <p:cNvSpPr>
              <a:spLocks noChangeArrowheads="1"/>
            </p:cNvSpPr>
            <p:nvPr/>
          </p:nvSpPr>
          <p:spPr bwMode="auto">
            <a:xfrm>
              <a:off x="2988" y="3444"/>
              <a:ext cx="426" cy="3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56" name="Rectangle 924"/>
            <p:cNvSpPr>
              <a:spLocks noChangeArrowheads="1"/>
            </p:cNvSpPr>
            <p:nvPr/>
          </p:nvSpPr>
          <p:spPr bwMode="auto">
            <a:xfrm>
              <a:off x="2961" y="3465"/>
              <a:ext cx="435" cy="3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57" name="Text Box 925"/>
            <p:cNvSpPr txBox="1">
              <a:spLocks noChangeArrowheads="1"/>
            </p:cNvSpPr>
            <p:nvPr/>
          </p:nvSpPr>
          <p:spPr bwMode="auto">
            <a:xfrm>
              <a:off x="2923" y="3345"/>
              <a:ext cx="513" cy="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altLang="it-IT" sz="1000" b="0"/>
            </a:p>
            <a:p>
              <a:r>
                <a:rPr lang="en-US" altLang="it-IT" sz="900" b="0"/>
                <a:t>Rete</a:t>
              </a:r>
            </a:p>
            <a:p>
              <a:endParaRPr lang="en-US" altLang="it-IT" sz="400" b="0"/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  <a:p>
              <a:endParaRPr lang="en-US" altLang="it-IT" sz="2400" b="0">
                <a:latin typeface="Times New Roman" pitchFamily="18" charset="0"/>
              </a:endParaRPr>
            </a:p>
          </p:txBody>
        </p:sp>
        <p:sp>
          <p:nvSpPr>
            <p:cNvPr id="70558" name="Line 926"/>
            <p:cNvSpPr>
              <a:spLocks noChangeShapeType="1"/>
            </p:cNvSpPr>
            <p:nvPr/>
          </p:nvSpPr>
          <p:spPr bwMode="auto">
            <a:xfrm>
              <a:off x="2958" y="3657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59" name="Line 927"/>
            <p:cNvSpPr>
              <a:spLocks noChangeShapeType="1"/>
            </p:cNvSpPr>
            <p:nvPr/>
          </p:nvSpPr>
          <p:spPr bwMode="auto">
            <a:xfrm>
              <a:off x="2964" y="3561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60" name="Group 928"/>
          <p:cNvGrpSpPr>
            <a:grpSpLocks/>
          </p:cNvGrpSpPr>
          <p:nvPr/>
        </p:nvGrpSpPr>
        <p:grpSpPr bwMode="auto">
          <a:xfrm>
            <a:off x="6775450" y="2228850"/>
            <a:ext cx="814388" cy="728663"/>
            <a:chOff x="2923" y="3345"/>
            <a:chExt cx="513" cy="459"/>
          </a:xfrm>
        </p:grpSpPr>
        <p:sp>
          <p:nvSpPr>
            <p:cNvPr id="70561" name="Rectangle 929"/>
            <p:cNvSpPr>
              <a:spLocks noChangeArrowheads="1"/>
            </p:cNvSpPr>
            <p:nvPr/>
          </p:nvSpPr>
          <p:spPr bwMode="auto">
            <a:xfrm>
              <a:off x="2988" y="3444"/>
              <a:ext cx="426" cy="3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62" name="Rectangle 930"/>
            <p:cNvSpPr>
              <a:spLocks noChangeArrowheads="1"/>
            </p:cNvSpPr>
            <p:nvPr/>
          </p:nvSpPr>
          <p:spPr bwMode="auto">
            <a:xfrm>
              <a:off x="2961" y="3465"/>
              <a:ext cx="435" cy="3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63" name="Text Box 931"/>
            <p:cNvSpPr txBox="1">
              <a:spLocks noChangeArrowheads="1"/>
            </p:cNvSpPr>
            <p:nvPr/>
          </p:nvSpPr>
          <p:spPr bwMode="auto">
            <a:xfrm>
              <a:off x="2923" y="3345"/>
              <a:ext cx="513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altLang="it-IT" sz="1000" b="0"/>
            </a:p>
            <a:p>
              <a:r>
                <a:rPr lang="en-US" altLang="it-IT" sz="900" b="0"/>
                <a:t>rete</a:t>
              </a:r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</p:txBody>
        </p:sp>
        <p:sp>
          <p:nvSpPr>
            <p:cNvPr id="70564" name="Line 932"/>
            <p:cNvSpPr>
              <a:spLocks noChangeShapeType="1"/>
            </p:cNvSpPr>
            <p:nvPr/>
          </p:nvSpPr>
          <p:spPr bwMode="auto">
            <a:xfrm>
              <a:off x="2958" y="3657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65" name="Line 933"/>
            <p:cNvSpPr>
              <a:spLocks noChangeShapeType="1"/>
            </p:cNvSpPr>
            <p:nvPr/>
          </p:nvSpPr>
          <p:spPr bwMode="auto">
            <a:xfrm>
              <a:off x="2964" y="3561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66" name="Group 934"/>
          <p:cNvGrpSpPr>
            <a:grpSpLocks/>
          </p:cNvGrpSpPr>
          <p:nvPr/>
        </p:nvGrpSpPr>
        <p:grpSpPr bwMode="auto">
          <a:xfrm>
            <a:off x="7972425" y="4392613"/>
            <a:ext cx="814388" cy="828675"/>
            <a:chOff x="4180" y="744"/>
            <a:chExt cx="513" cy="522"/>
          </a:xfrm>
        </p:grpSpPr>
        <p:sp>
          <p:nvSpPr>
            <p:cNvPr id="70567" name="Rectangle 935"/>
            <p:cNvSpPr>
              <a:spLocks noChangeArrowheads="1"/>
            </p:cNvSpPr>
            <p:nvPr/>
          </p:nvSpPr>
          <p:spPr bwMode="auto">
            <a:xfrm>
              <a:off x="4242" y="747"/>
              <a:ext cx="426" cy="4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68" name="Rectangle 936"/>
            <p:cNvSpPr>
              <a:spLocks noChangeArrowheads="1"/>
            </p:cNvSpPr>
            <p:nvPr/>
          </p:nvSpPr>
          <p:spPr bwMode="auto">
            <a:xfrm>
              <a:off x="4221" y="762"/>
              <a:ext cx="435" cy="50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69" name="Rectangle 937"/>
            <p:cNvSpPr>
              <a:spLocks noChangeArrowheads="1"/>
            </p:cNvSpPr>
            <p:nvPr/>
          </p:nvSpPr>
          <p:spPr bwMode="auto">
            <a:xfrm>
              <a:off x="4224" y="873"/>
              <a:ext cx="426" cy="10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70" name="Text Box 938"/>
            <p:cNvSpPr txBox="1">
              <a:spLocks noChangeArrowheads="1"/>
            </p:cNvSpPr>
            <p:nvPr/>
          </p:nvSpPr>
          <p:spPr bwMode="auto">
            <a:xfrm>
              <a:off x="4180" y="744"/>
              <a:ext cx="513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it-IT" sz="800" b="0"/>
                <a:t>Applicazione</a:t>
              </a:r>
            </a:p>
            <a:p>
              <a:endParaRPr lang="en-US" altLang="it-IT" sz="400" b="0"/>
            </a:p>
            <a:p>
              <a:r>
                <a:rPr lang="en-US" altLang="it-IT" sz="900" b="0">
                  <a:solidFill>
                    <a:schemeClr val="bg1"/>
                  </a:solidFill>
                </a:rPr>
                <a:t>trasporto</a:t>
              </a:r>
              <a:endParaRPr lang="en-US" altLang="it-IT" sz="900" b="0"/>
            </a:p>
            <a:p>
              <a:r>
                <a:rPr lang="en-US" altLang="it-IT" sz="900" b="0"/>
                <a:t>rete</a:t>
              </a:r>
            </a:p>
            <a:p>
              <a:r>
                <a:rPr lang="en-US" altLang="it-IT" sz="800" b="0"/>
                <a:t>collegamento</a:t>
              </a:r>
              <a:endParaRPr lang="en-US" altLang="it-IT" sz="900" b="0"/>
            </a:p>
            <a:p>
              <a:r>
                <a:rPr lang="en-US" altLang="it-IT" sz="900" b="0"/>
                <a:t>fisico</a:t>
              </a:r>
            </a:p>
          </p:txBody>
        </p:sp>
        <p:sp>
          <p:nvSpPr>
            <p:cNvPr id="70571" name="Line 939"/>
            <p:cNvSpPr>
              <a:spLocks noChangeShapeType="1"/>
            </p:cNvSpPr>
            <p:nvPr/>
          </p:nvSpPr>
          <p:spPr bwMode="auto">
            <a:xfrm>
              <a:off x="4221" y="978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72" name="Line 940"/>
            <p:cNvSpPr>
              <a:spLocks noChangeShapeType="1"/>
            </p:cNvSpPr>
            <p:nvPr/>
          </p:nvSpPr>
          <p:spPr bwMode="auto">
            <a:xfrm>
              <a:off x="4227" y="1065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73" name="Line 941"/>
            <p:cNvSpPr>
              <a:spLocks noChangeShapeType="1"/>
            </p:cNvSpPr>
            <p:nvPr/>
          </p:nvSpPr>
          <p:spPr bwMode="auto">
            <a:xfrm>
              <a:off x="4227" y="1152"/>
              <a:ext cx="435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574" name="Group 942"/>
          <p:cNvGrpSpPr>
            <a:grpSpLocks/>
          </p:cNvGrpSpPr>
          <p:nvPr/>
        </p:nvGrpSpPr>
        <p:grpSpPr bwMode="auto">
          <a:xfrm rot="2937887">
            <a:off x="5241925" y="2987675"/>
            <a:ext cx="3781425" cy="434975"/>
            <a:chOff x="2937" y="3579"/>
            <a:chExt cx="2382" cy="274"/>
          </a:xfrm>
        </p:grpSpPr>
        <p:sp>
          <p:nvSpPr>
            <p:cNvPr id="70575" name="Rectangle 943"/>
            <p:cNvSpPr>
              <a:spLocks noChangeArrowheads="1"/>
            </p:cNvSpPr>
            <p:nvPr/>
          </p:nvSpPr>
          <p:spPr bwMode="auto">
            <a:xfrm>
              <a:off x="3168" y="3630"/>
              <a:ext cx="1920" cy="17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76" name="Text Box 944"/>
            <p:cNvSpPr txBox="1">
              <a:spLocks noChangeArrowheads="1"/>
            </p:cNvSpPr>
            <p:nvPr/>
          </p:nvSpPr>
          <p:spPr bwMode="auto">
            <a:xfrm>
              <a:off x="3343" y="3617"/>
              <a:ext cx="16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>
                  <a:solidFill>
                    <a:schemeClr val="bg1"/>
                  </a:solidFill>
                </a:rPr>
                <a:t>logical end-end transport</a:t>
              </a:r>
              <a:endParaRPr lang="en-US" altLang="it-IT" b="0"/>
            </a:p>
          </p:txBody>
        </p:sp>
        <p:sp>
          <p:nvSpPr>
            <p:cNvPr id="70577" name="Freeform 945"/>
            <p:cNvSpPr>
              <a:spLocks/>
            </p:cNvSpPr>
            <p:nvPr/>
          </p:nvSpPr>
          <p:spPr bwMode="auto">
            <a:xfrm>
              <a:off x="2937" y="3579"/>
              <a:ext cx="282" cy="264"/>
            </a:xfrm>
            <a:custGeom>
              <a:avLst/>
              <a:gdLst/>
              <a:ahLst/>
              <a:cxnLst>
                <a:cxn ang="0">
                  <a:pos x="282" y="0"/>
                </a:cxn>
                <a:cxn ang="0">
                  <a:pos x="282" y="264"/>
                </a:cxn>
                <a:cxn ang="0">
                  <a:pos x="0" y="129"/>
                </a:cxn>
                <a:cxn ang="0">
                  <a:pos x="282" y="0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578" name="Freeform 946"/>
            <p:cNvSpPr>
              <a:spLocks/>
            </p:cNvSpPr>
            <p:nvPr/>
          </p:nvSpPr>
          <p:spPr bwMode="auto">
            <a:xfrm flipH="1">
              <a:off x="5037" y="3589"/>
              <a:ext cx="282" cy="264"/>
            </a:xfrm>
            <a:custGeom>
              <a:avLst/>
              <a:gdLst/>
              <a:ahLst/>
              <a:cxnLst>
                <a:cxn ang="0">
                  <a:pos x="282" y="0"/>
                </a:cxn>
                <a:cxn ang="0">
                  <a:pos x="282" y="264"/>
                </a:cxn>
                <a:cxn ang="0">
                  <a:pos x="0" y="129"/>
                </a:cxn>
                <a:cxn ang="0">
                  <a:pos x="282" y="0"/>
                </a:cxn>
              </a:cxnLst>
              <a:rect l="0" t="0" r="r" b="b"/>
              <a:pathLst>
                <a:path w="282" h="264">
                  <a:moveTo>
                    <a:pt x="282" y="0"/>
                  </a:moveTo>
                  <a:cubicBezTo>
                    <a:pt x="282" y="132"/>
                    <a:pt x="282" y="264"/>
                    <a:pt x="282" y="264"/>
                  </a:cubicBezTo>
                  <a:cubicBezTo>
                    <a:pt x="159" y="150"/>
                    <a:pt x="0" y="153"/>
                    <a:pt x="0" y="129"/>
                  </a:cubicBezTo>
                  <a:cubicBezTo>
                    <a:pt x="0" y="108"/>
                    <a:pt x="153" y="108"/>
                    <a:pt x="282" y="0"/>
                  </a:cubicBezTo>
                  <a:close/>
                </a:path>
              </a:pathLst>
            </a:custGeom>
            <a:solidFill>
              <a:srgbClr val="FF0000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308661D-D4D7-4941-B0F9-9C316FB3608E}" type="slidenum">
              <a:rPr lang="en-US" altLang="it-IT"/>
              <a:pPr/>
              <a:t>60</a:t>
            </a:fld>
            <a:endParaRPr lang="en-US" altLang="it-IT"/>
          </a:p>
        </p:txBody>
      </p:sp>
      <p:sp>
        <p:nvSpPr>
          <p:cNvPr id="187394" name="Line 2"/>
          <p:cNvSpPr>
            <a:spLocks noChangeShapeType="1"/>
          </p:cNvSpPr>
          <p:nvPr/>
        </p:nvSpPr>
        <p:spPr bwMode="auto">
          <a:xfrm>
            <a:off x="4972050" y="4686300"/>
            <a:ext cx="2790825" cy="5619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395" name="Line 3"/>
          <p:cNvSpPr>
            <a:spLocks noChangeShapeType="1"/>
          </p:cNvSpPr>
          <p:nvPr/>
        </p:nvSpPr>
        <p:spPr bwMode="auto">
          <a:xfrm>
            <a:off x="4895850" y="2238375"/>
            <a:ext cx="2619375" cy="571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396" name="Rectangle 4"/>
          <p:cNvSpPr>
            <a:spLocks noGrp="1" noChangeArrowheads="1"/>
          </p:cNvSpPr>
          <p:nvPr>
            <p:ph type="title"/>
          </p:nvPr>
        </p:nvSpPr>
        <p:spPr>
          <a:xfrm>
            <a:off x="355600" y="127000"/>
            <a:ext cx="8334375" cy="812800"/>
          </a:xfrm>
        </p:spPr>
        <p:txBody>
          <a:bodyPr/>
          <a:lstStyle/>
          <a:p>
            <a:r>
              <a:rPr lang="en-US" altLang="it-IT"/>
              <a:t>Numeri di sequenza e ACK di TCP</a:t>
            </a:r>
          </a:p>
        </p:txBody>
      </p:sp>
      <p:sp>
        <p:nvSpPr>
          <p:cNvPr id="187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2425" y="1295400"/>
            <a:ext cx="3257550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1800" u="sng" dirty="0">
                <a:solidFill>
                  <a:srgbClr val="FF0000"/>
                </a:solidFill>
              </a:rPr>
              <a:t>Numeri di sequenza:</a:t>
            </a:r>
            <a:endParaRPr lang="it-IT" sz="1800" dirty="0"/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“numero” del primo byte del segmento nel flusso di byte </a:t>
            </a:r>
            <a:endParaRPr lang="it-IT" sz="1600" dirty="0"/>
          </a:p>
          <a:p>
            <a:pPr>
              <a:buFont typeface="ZapfDingbats" pitchFamily="82" charset="2"/>
              <a:buNone/>
            </a:pPr>
            <a:r>
              <a:rPr lang="it-IT" sz="1800" u="sng" dirty="0">
                <a:solidFill>
                  <a:srgbClr val="FF0000"/>
                </a:solidFill>
              </a:rPr>
              <a:t>ACK:</a:t>
            </a:r>
            <a:endParaRPr lang="it-IT" sz="1800" dirty="0"/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numero di sequenza del prossimo byte atteso dall’altro lato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ACK cumulativo</a:t>
            </a:r>
          </a:p>
          <a:p>
            <a:pPr>
              <a:buFont typeface="ZapfDingbats" pitchFamily="82" charset="2"/>
              <a:buNone/>
            </a:pPr>
            <a:r>
              <a:rPr lang="it-IT" sz="1800" dirty="0">
                <a:solidFill>
                  <a:srgbClr val="FF0000"/>
                </a:solidFill>
              </a:rPr>
              <a:t>D:</a:t>
            </a:r>
            <a:r>
              <a:rPr lang="it-IT" sz="1800" dirty="0"/>
              <a:t> come gestisce il destinatario i segmenti fuori sequenza?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dirty="0"/>
              <a:t>R: la specifica TCP non lo dice – dipende dall’</a:t>
            </a:r>
            <a:r>
              <a:rPr lang="it-IT" sz="1800" dirty="0" err="1"/>
              <a:t>implementatore</a:t>
            </a:r>
            <a:endParaRPr lang="it-IT" sz="1800" dirty="0"/>
          </a:p>
        </p:txBody>
      </p:sp>
      <p:graphicFrame>
        <p:nvGraphicFramePr>
          <p:cNvPr id="187398" name="Object 6"/>
          <p:cNvGraphicFramePr>
            <a:graphicFrameLocks noChangeAspect="1"/>
          </p:cNvGraphicFramePr>
          <p:nvPr/>
        </p:nvGraphicFramePr>
        <p:xfrm>
          <a:off x="4133850" y="1408113"/>
          <a:ext cx="606425" cy="481012"/>
        </p:xfrm>
        <a:graphic>
          <a:graphicData uri="http://schemas.openxmlformats.org/presentationml/2006/ole">
            <p:oleObj spid="_x0000_s187398" name="Clip" r:id="rId4" imgW="1305000" imgH="1085760" progId="">
              <p:embed/>
            </p:oleObj>
          </a:graphicData>
        </a:graphic>
      </p:graphicFrame>
      <p:graphicFrame>
        <p:nvGraphicFramePr>
          <p:cNvPr id="187399" name="Object 7"/>
          <p:cNvGraphicFramePr>
            <a:graphicFrameLocks noChangeAspect="1"/>
          </p:cNvGraphicFramePr>
          <p:nvPr/>
        </p:nvGraphicFramePr>
        <p:xfrm>
          <a:off x="7658100" y="1322388"/>
          <a:ext cx="606425" cy="481012"/>
        </p:xfrm>
        <a:graphic>
          <a:graphicData uri="http://schemas.openxmlformats.org/presentationml/2006/ole">
            <p:oleObj spid="_x0000_s187399" name="Clip" r:id="rId5" imgW="1305000" imgH="1085760" progId="">
              <p:embed/>
            </p:oleObj>
          </a:graphicData>
        </a:graphic>
      </p:graphicFrame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4783138" y="1460500"/>
            <a:ext cx="9350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Host A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6775450" y="1450975"/>
            <a:ext cx="91122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Host B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 rot="706751">
            <a:off x="4978400" y="2220913"/>
            <a:ext cx="242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Seq=42, ACK=79, data = ‘C’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 rot="-844223">
            <a:off x="5033963" y="3278188"/>
            <a:ext cx="242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Seq=79, ACK=43, data = ‘C’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87404" name="Text Box 12"/>
          <p:cNvSpPr txBox="1">
            <a:spLocks noChangeArrowheads="1"/>
          </p:cNvSpPr>
          <p:nvPr/>
        </p:nvSpPr>
        <p:spPr bwMode="auto">
          <a:xfrm rot="683987">
            <a:off x="5099050" y="4519613"/>
            <a:ext cx="1568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1400" b="0">
                <a:latin typeface="Arial" pitchFamily="34" charset="0"/>
              </a:rPr>
              <a:t>Seq=43, ACK=80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87405" name="Text Box 13"/>
          <p:cNvSpPr txBox="1">
            <a:spLocks noChangeArrowheads="1"/>
          </p:cNvSpPr>
          <p:nvPr/>
        </p:nvSpPr>
        <p:spPr bwMode="auto">
          <a:xfrm>
            <a:off x="3895725" y="1931988"/>
            <a:ext cx="95885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0"/>
              <a:t>L’utente</a:t>
            </a:r>
          </a:p>
          <a:p>
            <a:r>
              <a:rPr lang="it-IT" b="0"/>
              <a:t>digita</a:t>
            </a:r>
          </a:p>
          <a:p>
            <a:r>
              <a:rPr lang="it-IT" b="0"/>
              <a:t>‘C’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3540125" y="4046538"/>
            <a:ext cx="16811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0"/>
              <a:t>L’host riscontra</a:t>
            </a:r>
          </a:p>
          <a:p>
            <a:r>
              <a:rPr lang="it-IT" b="0"/>
              <a:t>la ricezione</a:t>
            </a:r>
            <a:br>
              <a:rPr lang="it-IT" b="0"/>
            </a:br>
            <a:r>
              <a:rPr lang="it-IT" b="0"/>
              <a:t>della ‘C’ </a:t>
            </a:r>
            <a:br>
              <a:rPr lang="it-IT" b="0"/>
            </a:br>
            <a:r>
              <a:rPr lang="it-IT" b="0"/>
              <a:t>reinviata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187407" name="Text Box 15"/>
          <p:cNvSpPr txBox="1">
            <a:spLocks noChangeArrowheads="1"/>
          </p:cNvSpPr>
          <p:nvPr/>
        </p:nvSpPr>
        <p:spPr bwMode="auto">
          <a:xfrm>
            <a:off x="7388225" y="2538413"/>
            <a:ext cx="12731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0"/>
              <a:t>L’host</a:t>
            </a:r>
            <a:br>
              <a:rPr lang="it-IT" b="0"/>
            </a:br>
            <a:r>
              <a:rPr lang="it-IT" b="0"/>
              <a:t>riscontra la</a:t>
            </a:r>
          </a:p>
          <a:p>
            <a:r>
              <a:rPr lang="it-IT" b="0"/>
              <a:t>ricezione</a:t>
            </a:r>
          </a:p>
          <a:p>
            <a:r>
              <a:rPr lang="it-IT" b="0"/>
              <a:t>di ‘C’ e</a:t>
            </a:r>
            <a:br>
              <a:rPr lang="it-IT" b="0"/>
            </a:br>
            <a:r>
              <a:rPr lang="it-IT" b="0"/>
              <a:t>reinvia ‘C’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187408" name="Line 16"/>
          <p:cNvSpPr>
            <a:spLocks noChangeShapeType="1"/>
          </p:cNvSpPr>
          <p:nvPr/>
        </p:nvSpPr>
        <p:spPr bwMode="auto">
          <a:xfrm flipH="1">
            <a:off x="4886325" y="3200400"/>
            <a:ext cx="2609850" cy="8001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409" name="Line 17"/>
          <p:cNvSpPr>
            <a:spLocks noChangeShapeType="1"/>
          </p:cNvSpPr>
          <p:nvPr/>
        </p:nvSpPr>
        <p:spPr bwMode="auto">
          <a:xfrm flipH="1">
            <a:off x="8620125" y="1714500"/>
            <a:ext cx="0" cy="45148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7410" name="Group 18"/>
          <p:cNvGrpSpPr>
            <a:grpSpLocks/>
          </p:cNvGrpSpPr>
          <p:nvPr/>
        </p:nvGrpSpPr>
        <p:grpSpPr bwMode="auto">
          <a:xfrm>
            <a:off x="8204200" y="5527675"/>
            <a:ext cx="836613" cy="411163"/>
            <a:chOff x="3248" y="3530"/>
            <a:chExt cx="527" cy="259"/>
          </a:xfrm>
        </p:grpSpPr>
        <p:sp>
          <p:nvSpPr>
            <p:cNvPr id="187411" name="Rectangle 19"/>
            <p:cNvSpPr>
              <a:spLocks noChangeArrowheads="1"/>
            </p:cNvSpPr>
            <p:nvPr/>
          </p:nvSpPr>
          <p:spPr bwMode="auto">
            <a:xfrm>
              <a:off x="3342" y="3576"/>
              <a:ext cx="324" cy="1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412" name="Text Box 20"/>
            <p:cNvSpPr txBox="1">
              <a:spLocks noChangeArrowheads="1"/>
            </p:cNvSpPr>
            <p:nvPr/>
          </p:nvSpPr>
          <p:spPr bwMode="auto">
            <a:xfrm>
              <a:off x="3248" y="3530"/>
              <a:ext cx="527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tempo</a:t>
              </a:r>
              <a:endParaRPr lang="en-US" altLang="it-IT" sz="1000" b="0">
                <a:latin typeface="Times New Roman" pitchFamily="18" charset="0"/>
              </a:endParaRPr>
            </a:p>
          </p:txBody>
        </p:sp>
      </p:grpSp>
      <p:sp>
        <p:nvSpPr>
          <p:cNvPr id="187413" name="Text Box 21"/>
          <p:cNvSpPr txBox="1">
            <a:spLocks noChangeArrowheads="1"/>
          </p:cNvSpPr>
          <p:nvPr/>
        </p:nvSpPr>
        <p:spPr bwMode="auto">
          <a:xfrm>
            <a:off x="4621213" y="5794375"/>
            <a:ext cx="36703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Una semplice applicazione Telnet</a:t>
            </a:r>
            <a:endParaRPr lang="en-US" altLang="it-IT" sz="10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D935798-2D4F-46BC-98DB-E241C4D563F4}" type="slidenum">
              <a:rPr lang="en-US" altLang="it-IT"/>
              <a:pPr/>
              <a:t>61</a:t>
            </a:fld>
            <a:endParaRPr lang="en-US" altLang="it-IT"/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133350"/>
            <a:ext cx="7772400" cy="1143000"/>
          </a:xfrm>
        </p:spPr>
        <p:txBody>
          <a:bodyPr/>
          <a:lstStyle/>
          <a:p>
            <a:r>
              <a:rPr lang="en-US" altLang="it-IT" sz="3600"/>
              <a:t>TCP: tempo di andata e ritorno e timeout</a:t>
            </a:r>
            <a:endParaRPr lang="en-US" altLang="it-IT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81025" y="1546225"/>
            <a:ext cx="3381375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D:</a:t>
            </a:r>
            <a:r>
              <a:rPr lang="it-IT" sz="2400"/>
              <a:t> come impostare il valore del timeout di TCP?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Più grande di RTT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ma RTT varia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Troppo piccolo: timeout prematuro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ritrasmissioni non necessarie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Troppo grande: reazione lenta alla perdita dei segmenti</a:t>
            </a:r>
          </a:p>
        </p:txBody>
      </p:sp>
      <p:sp>
        <p:nvSpPr>
          <p:cNvPr id="2508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00525" y="1517650"/>
            <a:ext cx="4505325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D:</a:t>
            </a:r>
            <a:r>
              <a:rPr lang="it-IT" sz="2400"/>
              <a:t> come stimare RTT?</a:t>
            </a:r>
          </a:p>
          <a:p>
            <a:pPr>
              <a:buFont typeface="Wingdings" pitchFamily="2" charset="2"/>
              <a:buChar char="r"/>
            </a:pPr>
            <a:r>
              <a:rPr lang="it-IT" sz="2000" b="1">
                <a:solidFill>
                  <a:schemeClr val="accent2"/>
                </a:solidFill>
                <a:latin typeface="Courier New" pitchFamily="49" charset="0"/>
              </a:rPr>
              <a:t>SampleRTT</a:t>
            </a:r>
            <a:r>
              <a:rPr lang="it-IT" sz="2000">
                <a:solidFill>
                  <a:schemeClr val="accent2"/>
                </a:solidFill>
              </a:rPr>
              <a:t>:</a:t>
            </a:r>
            <a:r>
              <a:rPr lang="it-IT" sz="2000"/>
              <a:t> tempo misurato dalla trasmissione del segmento fino alla ricezione di ACK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ignora le ritrasmissioni</a:t>
            </a:r>
          </a:p>
          <a:p>
            <a:pPr>
              <a:buFont typeface="Wingdings" pitchFamily="2" charset="2"/>
              <a:buChar char="r"/>
            </a:pPr>
            <a:r>
              <a:rPr lang="it-IT" sz="2000" b="1">
                <a:latin typeface="Courier New" pitchFamily="49" charset="0"/>
              </a:rPr>
              <a:t>SampleRTT</a:t>
            </a:r>
            <a:r>
              <a:rPr lang="it-IT" sz="2000"/>
              <a:t> varia, quindi occorre una stima “più livellata” di RTT</a:t>
            </a:r>
            <a:endParaRPr lang="it-IT" sz="2400"/>
          </a:p>
          <a:p>
            <a:pPr lvl="1">
              <a:buFont typeface="Wingdings" pitchFamily="2" charset="2"/>
              <a:buChar char="m"/>
            </a:pPr>
            <a:r>
              <a:rPr lang="it-IT" sz="2000"/>
              <a:t>media di più misure recenti, non semplicemente il valore corrente di </a:t>
            </a:r>
            <a:r>
              <a:rPr lang="it-IT" sz="2000" b="1">
                <a:latin typeface="Courier New" pitchFamily="49" charset="0"/>
              </a:rPr>
              <a:t>SampleRTT</a:t>
            </a:r>
            <a:endParaRPr 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77CCCBA-C9BD-4AED-9DDE-D4CA877F8C99}" type="slidenum">
              <a:rPr lang="en-US" altLang="it-IT"/>
              <a:pPr/>
              <a:t>62</a:t>
            </a:fld>
            <a:endParaRPr lang="en-US" altLang="it-IT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133350"/>
            <a:ext cx="7772400" cy="1143000"/>
          </a:xfrm>
        </p:spPr>
        <p:txBody>
          <a:bodyPr/>
          <a:lstStyle/>
          <a:p>
            <a:r>
              <a:rPr lang="en-US" altLang="it-IT" sz="3600"/>
              <a:t>TCP: tempo di andata e ritorno e timeout</a:t>
            </a:r>
          </a:p>
        </p:txBody>
      </p:sp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457200" y="1625600"/>
            <a:ext cx="7669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>
                <a:latin typeface="Courier New" pitchFamily="49" charset="0"/>
              </a:rPr>
              <a:t>EstimatedRTT = (1 - </a:t>
            </a:r>
            <a:r>
              <a:rPr lang="en-US" altLang="it-IT" sz="2000">
                <a:latin typeface="Courier New" pitchFamily="49" charset="0"/>
                <a:sym typeface="Symbol" pitchFamily="18" charset="2"/>
              </a:rPr>
              <a:t></a:t>
            </a:r>
            <a:r>
              <a:rPr lang="en-US" altLang="it-IT" sz="2000">
                <a:latin typeface="Courier New" pitchFamily="49" charset="0"/>
              </a:rPr>
              <a:t>)*EstimatedRTT + </a:t>
            </a:r>
            <a:r>
              <a:rPr lang="en-US" altLang="it-IT" sz="2000">
                <a:latin typeface="Courier New" pitchFamily="49" charset="0"/>
                <a:sym typeface="Symbol" pitchFamily="18" charset="2"/>
              </a:rPr>
              <a:t></a:t>
            </a:r>
            <a:r>
              <a:rPr lang="en-US" altLang="it-IT" sz="2000">
                <a:latin typeface="Courier New" pitchFamily="49" charset="0"/>
              </a:rPr>
              <a:t>*SampleRTT</a:t>
            </a:r>
          </a:p>
        </p:txBody>
      </p:sp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952500" y="2336800"/>
            <a:ext cx="76327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 dirty="0"/>
              <a:t>Media mobile esponenziale ponderata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 dirty="0"/>
              <a:t>L’influenza dei vecchi campioni decresce esponenzialmente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 dirty="0"/>
              <a:t>Valore tipico: </a:t>
            </a:r>
            <a:r>
              <a:rPr lang="it-IT" sz="2000" dirty="0">
                <a:latin typeface="Courier New" pitchFamily="49" charset="0"/>
                <a:sym typeface="Symbol" pitchFamily="18" charset="2"/>
              </a:rPr>
              <a:t> =</a:t>
            </a:r>
            <a:r>
              <a:rPr lang="it-IT" sz="2000" b="0" dirty="0"/>
              <a:t> 0,125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555574F3-C7F5-4BA7-8236-524361920CCB}" type="slidenum">
              <a:rPr lang="en-US" altLang="it-IT"/>
              <a:pPr/>
              <a:t>63</a:t>
            </a:fld>
            <a:endParaRPr lang="en-US" altLang="it-IT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200"/>
              <a:t>Esempio di stima di RTT:</a:t>
            </a:r>
          </a:p>
        </p:txBody>
      </p:sp>
      <p:grpSp>
        <p:nvGrpSpPr>
          <p:cNvPr id="253132" name="Group 204"/>
          <p:cNvGrpSpPr>
            <a:grpSpLocks/>
          </p:cNvGrpSpPr>
          <p:nvPr/>
        </p:nvGrpSpPr>
        <p:grpSpPr bwMode="auto">
          <a:xfrm>
            <a:off x="1079500" y="1714500"/>
            <a:ext cx="6924675" cy="3849688"/>
            <a:chOff x="680" y="1080"/>
            <a:chExt cx="4362" cy="2425"/>
          </a:xfrm>
        </p:grpSpPr>
        <p:sp>
          <p:nvSpPr>
            <p:cNvPr id="252932" name="Rectangle 4"/>
            <p:cNvSpPr>
              <a:spLocks noChangeArrowheads="1"/>
            </p:cNvSpPr>
            <p:nvPr/>
          </p:nvSpPr>
          <p:spPr bwMode="auto">
            <a:xfrm>
              <a:off x="702" y="1080"/>
              <a:ext cx="4340" cy="20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3" name="Rectangle 5"/>
            <p:cNvSpPr>
              <a:spLocks noChangeArrowheads="1"/>
            </p:cNvSpPr>
            <p:nvPr/>
          </p:nvSpPr>
          <p:spPr bwMode="auto">
            <a:xfrm>
              <a:off x="702" y="1280"/>
              <a:ext cx="4340" cy="170"/>
            </a:xfrm>
            <a:prstGeom prst="rect">
              <a:avLst/>
            </a:prstGeom>
            <a:solidFill>
              <a:srgbClr val="C2C2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4" name="Rectangle 6"/>
            <p:cNvSpPr>
              <a:spLocks noChangeArrowheads="1"/>
            </p:cNvSpPr>
            <p:nvPr/>
          </p:nvSpPr>
          <p:spPr bwMode="auto">
            <a:xfrm>
              <a:off x="702" y="1450"/>
              <a:ext cx="4340" cy="123"/>
            </a:xfrm>
            <a:prstGeom prst="rect">
              <a:avLst/>
            </a:prstGeom>
            <a:solidFill>
              <a:srgbClr val="C4C4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5" name="Rectangle 7"/>
            <p:cNvSpPr>
              <a:spLocks noChangeArrowheads="1"/>
            </p:cNvSpPr>
            <p:nvPr/>
          </p:nvSpPr>
          <p:spPr bwMode="auto">
            <a:xfrm>
              <a:off x="702" y="1573"/>
              <a:ext cx="4340" cy="94"/>
            </a:xfrm>
            <a:prstGeom prst="rect">
              <a:avLst/>
            </a:prstGeom>
            <a:solidFill>
              <a:srgbClr val="C6C6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6" name="Rectangle 8"/>
            <p:cNvSpPr>
              <a:spLocks noChangeArrowheads="1"/>
            </p:cNvSpPr>
            <p:nvPr/>
          </p:nvSpPr>
          <p:spPr bwMode="auto">
            <a:xfrm>
              <a:off x="702" y="1667"/>
              <a:ext cx="4340" cy="84"/>
            </a:xfrm>
            <a:prstGeom prst="rect">
              <a:avLst/>
            </a:prstGeom>
            <a:solidFill>
              <a:srgbClr val="C8C8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7" name="Rectangle 9"/>
            <p:cNvSpPr>
              <a:spLocks noChangeArrowheads="1"/>
            </p:cNvSpPr>
            <p:nvPr/>
          </p:nvSpPr>
          <p:spPr bwMode="auto">
            <a:xfrm>
              <a:off x="702" y="1751"/>
              <a:ext cx="4340" cy="75"/>
            </a:xfrm>
            <a:prstGeom prst="rect">
              <a:avLst/>
            </a:prstGeom>
            <a:solidFill>
              <a:srgbClr val="CACA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8" name="Rectangle 10"/>
            <p:cNvSpPr>
              <a:spLocks noChangeArrowheads="1"/>
            </p:cNvSpPr>
            <p:nvPr/>
          </p:nvSpPr>
          <p:spPr bwMode="auto">
            <a:xfrm>
              <a:off x="702" y="1826"/>
              <a:ext cx="4340" cy="65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39" name="Rectangle 11"/>
            <p:cNvSpPr>
              <a:spLocks noChangeArrowheads="1"/>
            </p:cNvSpPr>
            <p:nvPr/>
          </p:nvSpPr>
          <p:spPr bwMode="auto">
            <a:xfrm>
              <a:off x="702" y="1891"/>
              <a:ext cx="4340" cy="75"/>
            </a:xfrm>
            <a:prstGeom prst="rect">
              <a:avLst/>
            </a:prstGeom>
            <a:solidFill>
              <a:srgbClr val="CECE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0" name="Rectangle 12"/>
            <p:cNvSpPr>
              <a:spLocks noChangeArrowheads="1"/>
            </p:cNvSpPr>
            <p:nvPr/>
          </p:nvSpPr>
          <p:spPr bwMode="auto">
            <a:xfrm>
              <a:off x="702" y="1966"/>
              <a:ext cx="4340" cy="56"/>
            </a:xfrm>
            <a:prstGeom prst="rect">
              <a:avLst/>
            </a:prstGeom>
            <a:solidFill>
              <a:srgbClr val="D0D0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1" name="Rectangle 13"/>
            <p:cNvSpPr>
              <a:spLocks noChangeArrowheads="1"/>
            </p:cNvSpPr>
            <p:nvPr/>
          </p:nvSpPr>
          <p:spPr bwMode="auto">
            <a:xfrm>
              <a:off x="702" y="2022"/>
              <a:ext cx="4340" cy="57"/>
            </a:xfrm>
            <a:prstGeom prst="rect">
              <a:avLst/>
            </a:prstGeom>
            <a:solidFill>
              <a:srgbClr val="D2D2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2" name="Rectangle 14"/>
            <p:cNvSpPr>
              <a:spLocks noChangeArrowheads="1"/>
            </p:cNvSpPr>
            <p:nvPr/>
          </p:nvSpPr>
          <p:spPr bwMode="auto">
            <a:xfrm>
              <a:off x="702" y="2079"/>
              <a:ext cx="4340" cy="65"/>
            </a:xfrm>
            <a:prstGeom prst="rect">
              <a:avLst/>
            </a:prstGeom>
            <a:solidFill>
              <a:srgbClr val="D4D4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3" name="Rectangle 15"/>
            <p:cNvSpPr>
              <a:spLocks noChangeArrowheads="1"/>
            </p:cNvSpPr>
            <p:nvPr/>
          </p:nvSpPr>
          <p:spPr bwMode="auto">
            <a:xfrm>
              <a:off x="702" y="2144"/>
              <a:ext cx="4340" cy="56"/>
            </a:xfrm>
            <a:prstGeom prst="rect">
              <a:avLst/>
            </a:prstGeom>
            <a:solidFill>
              <a:srgbClr val="D6D6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4" name="Rectangle 16"/>
            <p:cNvSpPr>
              <a:spLocks noChangeArrowheads="1"/>
            </p:cNvSpPr>
            <p:nvPr/>
          </p:nvSpPr>
          <p:spPr bwMode="auto">
            <a:xfrm>
              <a:off x="702" y="2200"/>
              <a:ext cx="4340" cy="57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5" name="Rectangle 17"/>
            <p:cNvSpPr>
              <a:spLocks noChangeArrowheads="1"/>
            </p:cNvSpPr>
            <p:nvPr/>
          </p:nvSpPr>
          <p:spPr bwMode="auto">
            <a:xfrm>
              <a:off x="702" y="2257"/>
              <a:ext cx="4340" cy="67"/>
            </a:xfrm>
            <a:prstGeom prst="rect">
              <a:avLst/>
            </a:prstGeom>
            <a:solidFill>
              <a:srgbClr val="DADA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6" name="Rectangle 18"/>
            <p:cNvSpPr>
              <a:spLocks noChangeArrowheads="1"/>
            </p:cNvSpPr>
            <p:nvPr/>
          </p:nvSpPr>
          <p:spPr bwMode="auto">
            <a:xfrm>
              <a:off x="702" y="2324"/>
              <a:ext cx="4340" cy="56"/>
            </a:xfrm>
            <a:prstGeom prst="rect">
              <a:avLst/>
            </a:prstGeom>
            <a:solidFill>
              <a:srgbClr val="DCDC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7" name="Rectangle 19"/>
            <p:cNvSpPr>
              <a:spLocks noChangeArrowheads="1"/>
            </p:cNvSpPr>
            <p:nvPr/>
          </p:nvSpPr>
          <p:spPr bwMode="auto">
            <a:xfrm>
              <a:off x="702" y="2380"/>
              <a:ext cx="4340" cy="65"/>
            </a:xfrm>
            <a:prstGeom prst="rect">
              <a:avLst/>
            </a:prstGeom>
            <a:solidFill>
              <a:srgbClr val="DEDE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8" name="Rectangle 20"/>
            <p:cNvSpPr>
              <a:spLocks noChangeArrowheads="1"/>
            </p:cNvSpPr>
            <p:nvPr/>
          </p:nvSpPr>
          <p:spPr bwMode="auto">
            <a:xfrm>
              <a:off x="702" y="2445"/>
              <a:ext cx="4340" cy="65"/>
            </a:xfrm>
            <a:prstGeom prst="rect">
              <a:avLst/>
            </a:prstGeom>
            <a:solidFill>
              <a:srgbClr val="E0E0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49" name="Rectangle 21"/>
            <p:cNvSpPr>
              <a:spLocks noChangeArrowheads="1"/>
            </p:cNvSpPr>
            <p:nvPr/>
          </p:nvSpPr>
          <p:spPr bwMode="auto">
            <a:xfrm>
              <a:off x="702" y="2510"/>
              <a:ext cx="4340" cy="67"/>
            </a:xfrm>
            <a:prstGeom prst="rect">
              <a:avLst/>
            </a:prstGeom>
            <a:solidFill>
              <a:srgbClr val="E2E2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0" name="Rectangle 22"/>
            <p:cNvSpPr>
              <a:spLocks noChangeArrowheads="1"/>
            </p:cNvSpPr>
            <p:nvPr/>
          </p:nvSpPr>
          <p:spPr bwMode="auto">
            <a:xfrm>
              <a:off x="702" y="2577"/>
              <a:ext cx="4340" cy="75"/>
            </a:xfrm>
            <a:prstGeom prst="rect">
              <a:avLst/>
            </a:prstGeom>
            <a:solidFill>
              <a:srgbClr val="E4E4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1" name="Rectangle 23"/>
            <p:cNvSpPr>
              <a:spLocks noChangeArrowheads="1"/>
            </p:cNvSpPr>
            <p:nvPr/>
          </p:nvSpPr>
          <p:spPr bwMode="auto">
            <a:xfrm>
              <a:off x="702" y="2652"/>
              <a:ext cx="4340" cy="75"/>
            </a:xfrm>
            <a:prstGeom prst="rect">
              <a:avLst/>
            </a:prstGeom>
            <a:solidFill>
              <a:srgbClr val="E6E6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2" name="Rectangle 24"/>
            <p:cNvSpPr>
              <a:spLocks noChangeArrowheads="1"/>
            </p:cNvSpPr>
            <p:nvPr/>
          </p:nvSpPr>
          <p:spPr bwMode="auto">
            <a:xfrm>
              <a:off x="702" y="2727"/>
              <a:ext cx="4340" cy="94"/>
            </a:xfrm>
            <a:prstGeom prst="rect">
              <a:avLst/>
            </a:prstGeom>
            <a:solidFill>
              <a:srgbClr val="E8E8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3" name="Rectangle 25"/>
            <p:cNvSpPr>
              <a:spLocks noChangeArrowheads="1"/>
            </p:cNvSpPr>
            <p:nvPr/>
          </p:nvSpPr>
          <p:spPr bwMode="auto">
            <a:xfrm>
              <a:off x="702" y="2821"/>
              <a:ext cx="4340" cy="103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4" name="Rectangle 26"/>
            <p:cNvSpPr>
              <a:spLocks noChangeArrowheads="1"/>
            </p:cNvSpPr>
            <p:nvPr/>
          </p:nvSpPr>
          <p:spPr bwMode="auto">
            <a:xfrm>
              <a:off x="702" y="2924"/>
              <a:ext cx="4340" cy="121"/>
            </a:xfrm>
            <a:prstGeom prst="rect">
              <a:avLst/>
            </a:prstGeom>
            <a:solidFill>
              <a:srgbClr val="EC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5" name="Rectangle 27"/>
            <p:cNvSpPr>
              <a:spLocks noChangeArrowheads="1"/>
            </p:cNvSpPr>
            <p:nvPr/>
          </p:nvSpPr>
          <p:spPr bwMode="auto">
            <a:xfrm>
              <a:off x="702" y="3045"/>
              <a:ext cx="4340" cy="199"/>
            </a:xfrm>
            <a:prstGeom prst="rect">
              <a:avLst/>
            </a:prstGeom>
            <a:solidFill>
              <a:srgbClr val="E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6" name="Rectangle 28"/>
            <p:cNvSpPr>
              <a:spLocks noChangeArrowheads="1"/>
            </p:cNvSpPr>
            <p:nvPr/>
          </p:nvSpPr>
          <p:spPr bwMode="auto">
            <a:xfrm>
              <a:off x="702" y="3244"/>
              <a:ext cx="4340" cy="237"/>
            </a:xfrm>
            <a:prstGeom prst="rect">
              <a:avLst/>
            </a:prstGeom>
            <a:solidFill>
              <a:srgbClr val="F1F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7" name="Rectangle 29"/>
            <p:cNvSpPr>
              <a:spLocks noChangeArrowheads="1"/>
            </p:cNvSpPr>
            <p:nvPr/>
          </p:nvSpPr>
          <p:spPr bwMode="auto">
            <a:xfrm>
              <a:off x="702" y="1080"/>
              <a:ext cx="4340" cy="2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8" name="Line 30"/>
            <p:cNvSpPr>
              <a:spLocks noChangeShapeType="1"/>
            </p:cNvSpPr>
            <p:nvPr/>
          </p:nvSpPr>
          <p:spPr bwMode="auto">
            <a:xfrm>
              <a:off x="702" y="3003"/>
              <a:ext cx="43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59" name="Line 31"/>
            <p:cNvSpPr>
              <a:spLocks noChangeShapeType="1"/>
            </p:cNvSpPr>
            <p:nvPr/>
          </p:nvSpPr>
          <p:spPr bwMode="auto">
            <a:xfrm>
              <a:off x="702" y="2522"/>
              <a:ext cx="43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0" name="Line 32"/>
            <p:cNvSpPr>
              <a:spLocks noChangeShapeType="1"/>
            </p:cNvSpPr>
            <p:nvPr/>
          </p:nvSpPr>
          <p:spPr bwMode="auto">
            <a:xfrm>
              <a:off x="702" y="2041"/>
              <a:ext cx="43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1" name="Line 33"/>
            <p:cNvSpPr>
              <a:spLocks noChangeShapeType="1"/>
            </p:cNvSpPr>
            <p:nvPr/>
          </p:nvSpPr>
          <p:spPr bwMode="auto">
            <a:xfrm>
              <a:off x="702" y="1561"/>
              <a:ext cx="43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2" name="Line 34"/>
            <p:cNvSpPr>
              <a:spLocks noChangeShapeType="1"/>
            </p:cNvSpPr>
            <p:nvPr/>
          </p:nvSpPr>
          <p:spPr bwMode="auto">
            <a:xfrm>
              <a:off x="702" y="1080"/>
              <a:ext cx="43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3" name="Rectangle 35"/>
            <p:cNvSpPr>
              <a:spLocks noChangeArrowheads="1"/>
            </p:cNvSpPr>
            <p:nvPr/>
          </p:nvSpPr>
          <p:spPr bwMode="auto">
            <a:xfrm>
              <a:off x="702" y="1080"/>
              <a:ext cx="4340" cy="2403"/>
            </a:xfrm>
            <a:prstGeom prst="rect">
              <a:avLst/>
            </a:prstGeom>
            <a:noFill/>
            <a:ln w="11113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4" name="Line 36"/>
            <p:cNvSpPr>
              <a:spLocks noChangeShapeType="1"/>
            </p:cNvSpPr>
            <p:nvPr/>
          </p:nvSpPr>
          <p:spPr bwMode="auto">
            <a:xfrm>
              <a:off x="702" y="1080"/>
              <a:ext cx="1" cy="24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5" name="Line 37"/>
            <p:cNvSpPr>
              <a:spLocks noChangeShapeType="1"/>
            </p:cNvSpPr>
            <p:nvPr/>
          </p:nvSpPr>
          <p:spPr bwMode="auto">
            <a:xfrm>
              <a:off x="680" y="3483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6" name="Line 38"/>
            <p:cNvSpPr>
              <a:spLocks noChangeShapeType="1"/>
            </p:cNvSpPr>
            <p:nvPr/>
          </p:nvSpPr>
          <p:spPr bwMode="auto">
            <a:xfrm>
              <a:off x="680" y="3003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7" name="Line 39"/>
            <p:cNvSpPr>
              <a:spLocks noChangeShapeType="1"/>
            </p:cNvSpPr>
            <p:nvPr/>
          </p:nvSpPr>
          <p:spPr bwMode="auto">
            <a:xfrm>
              <a:off x="680" y="2522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8" name="Line 40"/>
            <p:cNvSpPr>
              <a:spLocks noChangeShapeType="1"/>
            </p:cNvSpPr>
            <p:nvPr/>
          </p:nvSpPr>
          <p:spPr bwMode="auto">
            <a:xfrm>
              <a:off x="680" y="2041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69" name="Line 41"/>
            <p:cNvSpPr>
              <a:spLocks noChangeShapeType="1"/>
            </p:cNvSpPr>
            <p:nvPr/>
          </p:nvSpPr>
          <p:spPr bwMode="auto">
            <a:xfrm>
              <a:off x="680" y="1561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0" name="Line 42"/>
            <p:cNvSpPr>
              <a:spLocks noChangeShapeType="1"/>
            </p:cNvSpPr>
            <p:nvPr/>
          </p:nvSpPr>
          <p:spPr bwMode="auto">
            <a:xfrm>
              <a:off x="680" y="1080"/>
              <a:ext cx="2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1" name="Line 43"/>
            <p:cNvSpPr>
              <a:spLocks noChangeShapeType="1"/>
            </p:cNvSpPr>
            <p:nvPr/>
          </p:nvSpPr>
          <p:spPr bwMode="auto">
            <a:xfrm>
              <a:off x="702" y="3483"/>
              <a:ext cx="43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2" name="Line 44"/>
            <p:cNvSpPr>
              <a:spLocks noChangeShapeType="1"/>
            </p:cNvSpPr>
            <p:nvPr/>
          </p:nvSpPr>
          <p:spPr bwMode="auto">
            <a:xfrm flipV="1">
              <a:off x="702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3" name="Line 45"/>
            <p:cNvSpPr>
              <a:spLocks noChangeShapeType="1"/>
            </p:cNvSpPr>
            <p:nvPr/>
          </p:nvSpPr>
          <p:spPr bwMode="auto">
            <a:xfrm flipV="1">
              <a:off x="979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4" name="Line 46"/>
            <p:cNvSpPr>
              <a:spLocks noChangeShapeType="1"/>
            </p:cNvSpPr>
            <p:nvPr/>
          </p:nvSpPr>
          <p:spPr bwMode="auto">
            <a:xfrm flipV="1">
              <a:off x="1255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5" name="Line 47"/>
            <p:cNvSpPr>
              <a:spLocks noChangeShapeType="1"/>
            </p:cNvSpPr>
            <p:nvPr/>
          </p:nvSpPr>
          <p:spPr bwMode="auto">
            <a:xfrm flipV="1">
              <a:off x="1530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6" name="Line 48"/>
            <p:cNvSpPr>
              <a:spLocks noChangeShapeType="1"/>
            </p:cNvSpPr>
            <p:nvPr/>
          </p:nvSpPr>
          <p:spPr bwMode="auto">
            <a:xfrm flipV="1">
              <a:off x="1806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7" name="Line 49"/>
            <p:cNvSpPr>
              <a:spLocks noChangeShapeType="1"/>
            </p:cNvSpPr>
            <p:nvPr/>
          </p:nvSpPr>
          <p:spPr bwMode="auto">
            <a:xfrm flipV="1">
              <a:off x="2083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8" name="Line 50"/>
            <p:cNvSpPr>
              <a:spLocks noChangeShapeType="1"/>
            </p:cNvSpPr>
            <p:nvPr/>
          </p:nvSpPr>
          <p:spPr bwMode="auto">
            <a:xfrm flipV="1">
              <a:off x="2359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79" name="Line 51"/>
            <p:cNvSpPr>
              <a:spLocks noChangeShapeType="1"/>
            </p:cNvSpPr>
            <p:nvPr/>
          </p:nvSpPr>
          <p:spPr bwMode="auto">
            <a:xfrm flipV="1">
              <a:off x="2636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0" name="Line 52"/>
            <p:cNvSpPr>
              <a:spLocks noChangeShapeType="1"/>
            </p:cNvSpPr>
            <p:nvPr/>
          </p:nvSpPr>
          <p:spPr bwMode="auto">
            <a:xfrm flipV="1">
              <a:off x="2911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1" name="Line 53"/>
            <p:cNvSpPr>
              <a:spLocks noChangeShapeType="1"/>
            </p:cNvSpPr>
            <p:nvPr/>
          </p:nvSpPr>
          <p:spPr bwMode="auto">
            <a:xfrm flipV="1">
              <a:off x="3187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2" name="Line 54"/>
            <p:cNvSpPr>
              <a:spLocks noChangeShapeType="1"/>
            </p:cNvSpPr>
            <p:nvPr/>
          </p:nvSpPr>
          <p:spPr bwMode="auto">
            <a:xfrm flipV="1">
              <a:off x="3464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3" name="Line 55"/>
            <p:cNvSpPr>
              <a:spLocks noChangeShapeType="1"/>
            </p:cNvSpPr>
            <p:nvPr/>
          </p:nvSpPr>
          <p:spPr bwMode="auto">
            <a:xfrm flipV="1">
              <a:off x="3740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4" name="Line 56"/>
            <p:cNvSpPr>
              <a:spLocks noChangeShapeType="1"/>
            </p:cNvSpPr>
            <p:nvPr/>
          </p:nvSpPr>
          <p:spPr bwMode="auto">
            <a:xfrm flipV="1">
              <a:off x="4017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5" name="Line 57"/>
            <p:cNvSpPr>
              <a:spLocks noChangeShapeType="1"/>
            </p:cNvSpPr>
            <p:nvPr/>
          </p:nvSpPr>
          <p:spPr bwMode="auto">
            <a:xfrm flipV="1">
              <a:off x="4293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6" name="Line 58"/>
            <p:cNvSpPr>
              <a:spLocks noChangeShapeType="1"/>
            </p:cNvSpPr>
            <p:nvPr/>
          </p:nvSpPr>
          <p:spPr bwMode="auto">
            <a:xfrm flipV="1">
              <a:off x="4568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7" name="Line 59"/>
            <p:cNvSpPr>
              <a:spLocks noChangeShapeType="1"/>
            </p:cNvSpPr>
            <p:nvPr/>
          </p:nvSpPr>
          <p:spPr bwMode="auto">
            <a:xfrm flipV="1">
              <a:off x="4844" y="3483"/>
              <a:ext cx="1" cy="2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8" name="Freeform 60"/>
            <p:cNvSpPr>
              <a:spLocks/>
            </p:cNvSpPr>
            <p:nvPr/>
          </p:nvSpPr>
          <p:spPr bwMode="auto">
            <a:xfrm>
              <a:off x="721" y="1301"/>
              <a:ext cx="4302" cy="1346"/>
            </a:xfrm>
            <a:custGeom>
              <a:avLst/>
              <a:gdLst/>
              <a:ahLst/>
              <a:cxnLst>
                <a:cxn ang="0">
                  <a:pos x="23" y="753"/>
                </a:cxn>
                <a:cxn ang="0">
                  <a:pos x="69" y="714"/>
                </a:cxn>
                <a:cxn ang="0">
                  <a:pos x="115" y="692"/>
                </a:cxn>
                <a:cxn ang="0">
                  <a:pos x="161" y="613"/>
                </a:cxn>
                <a:cxn ang="0">
                  <a:pos x="207" y="669"/>
                </a:cxn>
                <a:cxn ang="0">
                  <a:pos x="253" y="607"/>
                </a:cxn>
                <a:cxn ang="0">
                  <a:pos x="299" y="545"/>
                </a:cxn>
                <a:cxn ang="0">
                  <a:pos x="345" y="714"/>
                </a:cxn>
                <a:cxn ang="0">
                  <a:pos x="391" y="635"/>
                </a:cxn>
                <a:cxn ang="0">
                  <a:pos x="437" y="742"/>
                </a:cxn>
                <a:cxn ang="0">
                  <a:pos x="483" y="770"/>
                </a:cxn>
                <a:cxn ang="0">
                  <a:pos x="529" y="658"/>
                </a:cxn>
                <a:cxn ang="0">
                  <a:pos x="575" y="720"/>
                </a:cxn>
                <a:cxn ang="0">
                  <a:pos x="621" y="669"/>
                </a:cxn>
                <a:cxn ang="0">
                  <a:pos x="667" y="697"/>
                </a:cxn>
                <a:cxn ang="0">
                  <a:pos x="713" y="742"/>
                </a:cxn>
                <a:cxn ang="0">
                  <a:pos x="759" y="602"/>
                </a:cxn>
                <a:cxn ang="0">
                  <a:pos x="805" y="669"/>
                </a:cxn>
                <a:cxn ang="0">
                  <a:pos x="850" y="708"/>
                </a:cxn>
                <a:cxn ang="0">
                  <a:pos x="896" y="371"/>
                </a:cxn>
                <a:cxn ang="0">
                  <a:pos x="942" y="708"/>
                </a:cxn>
                <a:cxn ang="0">
                  <a:pos x="988" y="714"/>
                </a:cxn>
                <a:cxn ang="0">
                  <a:pos x="1034" y="686"/>
                </a:cxn>
                <a:cxn ang="0">
                  <a:pos x="1080" y="495"/>
                </a:cxn>
                <a:cxn ang="0">
                  <a:pos x="1126" y="748"/>
                </a:cxn>
                <a:cxn ang="0">
                  <a:pos x="1172" y="635"/>
                </a:cxn>
                <a:cxn ang="0">
                  <a:pos x="1218" y="759"/>
                </a:cxn>
                <a:cxn ang="0">
                  <a:pos x="1264" y="512"/>
                </a:cxn>
                <a:cxn ang="0">
                  <a:pos x="1310" y="776"/>
                </a:cxn>
                <a:cxn ang="0">
                  <a:pos x="1356" y="500"/>
                </a:cxn>
                <a:cxn ang="0">
                  <a:pos x="1402" y="500"/>
                </a:cxn>
                <a:cxn ang="0">
                  <a:pos x="1448" y="455"/>
                </a:cxn>
                <a:cxn ang="0">
                  <a:pos x="1494" y="630"/>
                </a:cxn>
                <a:cxn ang="0">
                  <a:pos x="1540" y="748"/>
                </a:cxn>
                <a:cxn ang="0">
                  <a:pos x="1586" y="596"/>
                </a:cxn>
                <a:cxn ang="0">
                  <a:pos x="1632" y="90"/>
                </a:cxn>
                <a:cxn ang="0">
                  <a:pos x="1677" y="686"/>
                </a:cxn>
                <a:cxn ang="0">
                  <a:pos x="1723" y="731"/>
                </a:cxn>
                <a:cxn ang="0">
                  <a:pos x="1769" y="495"/>
                </a:cxn>
                <a:cxn ang="0">
                  <a:pos x="1815" y="736"/>
                </a:cxn>
                <a:cxn ang="0">
                  <a:pos x="1861" y="647"/>
                </a:cxn>
                <a:cxn ang="0">
                  <a:pos x="1907" y="107"/>
                </a:cxn>
                <a:cxn ang="0">
                  <a:pos x="1953" y="725"/>
                </a:cxn>
                <a:cxn ang="0">
                  <a:pos x="1999" y="394"/>
                </a:cxn>
                <a:cxn ang="0">
                  <a:pos x="2045" y="736"/>
                </a:cxn>
                <a:cxn ang="0">
                  <a:pos x="2091" y="731"/>
                </a:cxn>
                <a:cxn ang="0">
                  <a:pos x="2137" y="720"/>
                </a:cxn>
                <a:cxn ang="0">
                  <a:pos x="2183" y="562"/>
                </a:cxn>
                <a:cxn ang="0">
                  <a:pos x="2229" y="753"/>
                </a:cxn>
                <a:cxn ang="0">
                  <a:pos x="2275" y="787"/>
                </a:cxn>
                <a:cxn ang="0">
                  <a:pos x="2321" y="281"/>
                </a:cxn>
                <a:cxn ang="0">
                  <a:pos x="2367" y="304"/>
                </a:cxn>
                <a:cxn ang="0">
                  <a:pos x="2413" y="692"/>
                </a:cxn>
                <a:cxn ang="0">
                  <a:pos x="2459" y="736"/>
                </a:cxn>
                <a:cxn ang="0">
                  <a:pos x="2505" y="759"/>
                </a:cxn>
              </a:cxnLst>
              <a:rect l="0" t="0" r="r" b="b"/>
              <a:pathLst>
                <a:path w="2505" h="787">
                  <a:moveTo>
                    <a:pt x="0" y="776"/>
                  </a:moveTo>
                  <a:lnTo>
                    <a:pt x="23" y="753"/>
                  </a:lnTo>
                  <a:lnTo>
                    <a:pt x="46" y="765"/>
                  </a:lnTo>
                  <a:lnTo>
                    <a:pt x="69" y="714"/>
                  </a:lnTo>
                  <a:lnTo>
                    <a:pt x="92" y="736"/>
                  </a:lnTo>
                  <a:lnTo>
                    <a:pt x="115" y="692"/>
                  </a:lnTo>
                  <a:lnTo>
                    <a:pt x="138" y="742"/>
                  </a:lnTo>
                  <a:lnTo>
                    <a:pt x="161" y="613"/>
                  </a:lnTo>
                  <a:lnTo>
                    <a:pt x="184" y="680"/>
                  </a:lnTo>
                  <a:lnTo>
                    <a:pt x="207" y="669"/>
                  </a:lnTo>
                  <a:lnTo>
                    <a:pt x="230" y="736"/>
                  </a:lnTo>
                  <a:lnTo>
                    <a:pt x="253" y="607"/>
                  </a:lnTo>
                  <a:lnTo>
                    <a:pt x="276" y="382"/>
                  </a:lnTo>
                  <a:lnTo>
                    <a:pt x="299" y="545"/>
                  </a:lnTo>
                  <a:lnTo>
                    <a:pt x="322" y="551"/>
                  </a:lnTo>
                  <a:lnTo>
                    <a:pt x="345" y="714"/>
                  </a:lnTo>
                  <a:lnTo>
                    <a:pt x="368" y="647"/>
                  </a:lnTo>
                  <a:lnTo>
                    <a:pt x="391" y="635"/>
                  </a:lnTo>
                  <a:lnTo>
                    <a:pt x="414" y="574"/>
                  </a:lnTo>
                  <a:lnTo>
                    <a:pt x="437" y="742"/>
                  </a:lnTo>
                  <a:lnTo>
                    <a:pt x="460" y="776"/>
                  </a:lnTo>
                  <a:lnTo>
                    <a:pt x="483" y="770"/>
                  </a:lnTo>
                  <a:lnTo>
                    <a:pt x="506" y="770"/>
                  </a:lnTo>
                  <a:lnTo>
                    <a:pt x="529" y="658"/>
                  </a:lnTo>
                  <a:lnTo>
                    <a:pt x="552" y="540"/>
                  </a:lnTo>
                  <a:lnTo>
                    <a:pt x="575" y="720"/>
                  </a:lnTo>
                  <a:lnTo>
                    <a:pt x="598" y="641"/>
                  </a:lnTo>
                  <a:lnTo>
                    <a:pt x="621" y="669"/>
                  </a:lnTo>
                  <a:lnTo>
                    <a:pt x="644" y="748"/>
                  </a:lnTo>
                  <a:lnTo>
                    <a:pt x="667" y="697"/>
                  </a:lnTo>
                  <a:lnTo>
                    <a:pt x="690" y="776"/>
                  </a:lnTo>
                  <a:lnTo>
                    <a:pt x="713" y="742"/>
                  </a:lnTo>
                  <a:lnTo>
                    <a:pt x="736" y="641"/>
                  </a:lnTo>
                  <a:lnTo>
                    <a:pt x="759" y="602"/>
                  </a:lnTo>
                  <a:lnTo>
                    <a:pt x="782" y="652"/>
                  </a:lnTo>
                  <a:lnTo>
                    <a:pt x="805" y="669"/>
                  </a:lnTo>
                  <a:lnTo>
                    <a:pt x="828" y="708"/>
                  </a:lnTo>
                  <a:lnTo>
                    <a:pt x="850" y="708"/>
                  </a:lnTo>
                  <a:lnTo>
                    <a:pt x="873" y="602"/>
                  </a:lnTo>
                  <a:lnTo>
                    <a:pt x="896" y="371"/>
                  </a:lnTo>
                  <a:lnTo>
                    <a:pt x="919" y="697"/>
                  </a:lnTo>
                  <a:lnTo>
                    <a:pt x="942" y="708"/>
                  </a:lnTo>
                  <a:lnTo>
                    <a:pt x="965" y="596"/>
                  </a:lnTo>
                  <a:lnTo>
                    <a:pt x="988" y="714"/>
                  </a:lnTo>
                  <a:lnTo>
                    <a:pt x="1011" y="753"/>
                  </a:lnTo>
                  <a:lnTo>
                    <a:pt x="1034" y="686"/>
                  </a:lnTo>
                  <a:lnTo>
                    <a:pt x="1057" y="753"/>
                  </a:lnTo>
                  <a:lnTo>
                    <a:pt x="1080" y="495"/>
                  </a:lnTo>
                  <a:lnTo>
                    <a:pt x="1103" y="433"/>
                  </a:lnTo>
                  <a:lnTo>
                    <a:pt x="1126" y="748"/>
                  </a:lnTo>
                  <a:lnTo>
                    <a:pt x="1149" y="708"/>
                  </a:lnTo>
                  <a:lnTo>
                    <a:pt x="1172" y="635"/>
                  </a:lnTo>
                  <a:lnTo>
                    <a:pt x="1195" y="523"/>
                  </a:lnTo>
                  <a:lnTo>
                    <a:pt x="1218" y="759"/>
                  </a:lnTo>
                  <a:lnTo>
                    <a:pt x="1241" y="540"/>
                  </a:lnTo>
                  <a:lnTo>
                    <a:pt x="1264" y="512"/>
                  </a:lnTo>
                  <a:lnTo>
                    <a:pt x="1287" y="720"/>
                  </a:lnTo>
                  <a:lnTo>
                    <a:pt x="1310" y="776"/>
                  </a:lnTo>
                  <a:lnTo>
                    <a:pt x="1333" y="517"/>
                  </a:lnTo>
                  <a:lnTo>
                    <a:pt x="1356" y="500"/>
                  </a:lnTo>
                  <a:lnTo>
                    <a:pt x="1379" y="658"/>
                  </a:lnTo>
                  <a:lnTo>
                    <a:pt x="1402" y="500"/>
                  </a:lnTo>
                  <a:lnTo>
                    <a:pt x="1425" y="613"/>
                  </a:lnTo>
                  <a:lnTo>
                    <a:pt x="1448" y="455"/>
                  </a:lnTo>
                  <a:lnTo>
                    <a:pt x="1471" y="708"/>
                  </a:lnTo>
                  <a:lnTo>
                    <a:pt x="1494" y="630"/>
                  </a:lnTo>
                  <a:lnTo>
                    <a:pt x="1517" y="736"/>
                  </a:lnTo>
                  <a:lnTo>
                    <a:pt x="1540" y="748"/>
                  </a:lnTo>
                  <a:lnTo>
                    <a:pt x="1563" y="343"/>
                  </a:lnTo>
                  <a:lnTo>
                    <a:pt x="1586" y="596"/>
                  </a:lnTo>
                  <a:lnTo>
                    <a:pt x="1609" y="422"/>
                  </a:lnTo>
                  <a:lnTo>
                    <a:pt x="1632" y="90"/>
                  </a:lnTo>
                  <a:lnTo>
                    <a:pt x="1655" y="742"/>
                  </a:lnTo>
                  <a:lnTo>
                    <a:pt x="1677" y="686"/>
                  </a:lnTo>
                  <a:lnTo>
                    <a:pt x="1700" y="663"/>
                  </a:lnTo>
                  <a:lnTo>
                    <a:pt x="1723" y="731"/>
                  </a:lnTo>
                  <a:lnTo>
                    <a:pt x="1746" y="0"/>
                  </a:lnTo>
                  <a:lnTo>
                    <a:pt x="1769" y="495"/>
                  </a:lnTo>
                  <a:lnTo>
                    <a:pt x="1792" y="725"/>
                  </a:lnTo>
                  <a:lnTo>
                    <a:pt x="1815" y="736"/>
                  </a:lnTo>
                  <a:lnTo>
                    <a:pt x="1838" y="551"/>
                  </a:lnTo>
                  <a:lnTo>
                    <a:pt x="1861" y="647"/>
                  </a:lnTo>
                  <a:lnTo>
                    <a:pt x="1884" y="742"/>
                  </a:lnTo>
                  <a:lnTo>
                    <a:pt x="1907" y="107"/>
                  </a:lnTo>
                  <a:lnTo>
                    <a:pt x="1930" y="770"/>
                  </a:lnTo>
                  <a:lnTo>
                    <a:pt x="1953" y="725"/>
                  </a:lnTo>
                  <a:lnTo>
                    <a:pt x="1976" y="602"/>
                  </a:lnTo>
                  <a:lnTo>
                    <a:pt x="1999" y="394"/>
                  </a:lnTo>
                  <a:lnTo>
                    <a:pt x="2022" y="349"/>
                  </a:lnTo>
                  <a:lnTo>
                    <a:pt x="2045" y="736"/>
                  </a:lnTo>
                  <a:lnTo>
                    <a:pt x="2068" y="613"/>
                  </a:lnTo>
                  <a:lnTo>
                    <a:pt x="2091" y="731"/>
                  </a:lnTo>
                  <a:lnTo>
                    <a:pt x="2114" y="697"/>
                  </a:lnTo>
                  <a:lnTo>
                    <a:pt x="2137" y="720"/>
                  </a:lnTo>
                  <a:lnTo>
                    <a:pt x="2160" y="545"/>
                  </a:lnTo>
                  <a:lnTo>
                    <a:pt x="2183" y="562"/>
                  </a:lnTo>
                  <a:lnTo>
                    <a:pt x="2206" y="658"/>
                  </a:lnTo>
                  <a:lnTo>
                    <a:pt x="2229" y="753"/>
                  </a:lnTo>
                  <a:lnTo>
                    <a:pt x="2252" y="781"/>
                  </a:lnTo>
                  <a:lnTo>
                    <a:pt x="2275" y="787"/>
                  </a:lnTo>
                  <a:lnTo>
                    <a:pt x="2298" y="720"/>
                  </a:lnTo>
                  <a:lnTo>
                    <a:pt x="2321" y="281"/>
                  </a:lnTo>
                  <a:lnTo>
                    <a:pt x="2344" y="736"/>
                  </a:lnTo>
                  <a:lnTo>
                    <a:pt x="2367" y="304"/>
                  </a:lnTo>
                  <a:lnTo>
                    <a:pt x="2390" y="270"/>
                  </a:lnTo>
                  <a:lnTo>
                    <a:pt x="2413" y="692"/>
                  </a:lnTo>
                  <a:lnTo>
                    <a:pt x="2436" y="669"/>
                  </a:lnTo>
                  <a:lnTo>
                    <a:pt x="2459" y="736"/>
                  </a:lnTo>
                  <a:lnTo>
                    <a:pt x="2482" y="467"/>
                  </a:lnTo>
                  <a:lnTo>
                    <a:pt x="2505" y="759"/>
                  </a:lnTo>
                </a:path>
              </a:pathLst>
            </a:custGeom>
            <a:noFill/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89" name="Freeform 61"/>
            <p:cNvSpPr>
              <a:spLocks/>
            </p:cNvSpPr>
            <p:nvPr/>
          </p:nvSpPr>
          <p:spPr bwMode="auto">
            <a:xfrm>
              <a:off x="721" y="2185"/>
              <a:ext cx="4302" cy="443"/>
            </a:xfrm>
            <a:custGeom>
              <a:avLst/>
              <a:gdLst/>
              <a:ahLst/>
              <a:cxnLst>
                <a:cxn ang="0">
                  <a:pos x="23" y="256"/>
                </a:cxn>
                <a:cxn ang="0">
                  <a:pos x="69" y="248"/>
                </a:cxn>
                <a:cxn ang="0">
                  <a:pos x="115" y="235"/>
                </a:cxn>
                <a:cxn ang="0">
                  <a:pos x="161" y="217"/>
                </a:cxn>
                <a:cxn ang="0">
                  <a:pos x="207" y="203"/>
                </a:cxn>
                <a:cxn ang="0">
                  <a:pos x="253" y="191"/>
                </a:cxn>
                <a:cxn ang="0">
                  <a:pos x="299" y="135"/>
                </a:cxn>
                <a:cxn ang="0">
                  <a:pos x="345" y="132"/>
                </a:cxn>
                <a:cxn ang="0">
                  <a:pos x="391" y="130"/>
                </a:cxn>
                <a:cxn ang="0">
                  <a:pos x="437" y="134"/>
                </a:cxn>
                <a:cxn ang="0">
                  <a:pos x="483" y="162"/>
                </a:cxn>
                <a:cxn ang="0">
                  <a:pos x="529" y="170"/>
                </a:cxn>
                <a:cxn ang="0">
                  <a:pos x="575" y="158"/>
                </a:cxn>
                <a:cxn ang="0">
                  <a:pos x="621" y="153"/>
                </a:cxn>
                <a:cxn ang="0">
                  <a:pos x="667" y="165"/>
                </a:cxn>
                <a:cxn ang="0">
                  <a:pos x="713" y="183"/>
                </a:cxn>
                <a:cxn ang="0">
                  <a:pos x="759" y="164"/>
                </a:cxn>
                <a:cxn ang="0">
                  <a:pos x="805" y="159"/>
                </a:cxn>
                <a:cxn ang="0">
                  <a:pos x="850" y="167"/>
                </a:cxn>
                <a:cxn ang="0">
                  <a:pos x="896" y="119"/>
                </a:cxn>
                <a:cxn ang="0">
                  <a:pos x="942" y="135"/>
                </a:cxn>
                <a:cxn ang="0">
                  <a:pos x="988" y="136"/>
                </a:cxn>
                <a:cxn ang="0">
                  <a:pos x="1034" y="151"/>
                </a:cxn>
                <a:cxn ang="0">
                  <a:pos x="1080" y="139"/>
                </a:cxn>
                <a:cxn ang="0">
                  <a:pos x="1126" y="126"/>
                </a:cxn>
                <a:cxn ang="0">
                  <a:pos x="1172" y="132"/>
                </a:cxn>
                <a:cxn ang="0">
                  <a:pos x="1218" y="132"/>
                </a:cxn>
                <a:cxn ang="0">
                  <a:pos x="1264" y="103"/>
                </a:cxn>
                <a:cxn ang="0">
                  <a:pos x="1310" y="133"/>
                </a:cxn>
                <a:cxn ang="0">
                  <a:pos x="1356" y="100"/>
                </a:cxn>
                <a:cxn ang="0">
                  <a:pos x="1402" y="90"/>
                </a:cxn>
                <a:cxn ang="0">
                  <a:pos x="1448" y="72"/>
                </a:cxn>
                <a:cxn ang="0">
                  <a:pos x="1494" y="90"/>
                </a:cxn>
                <a:cxn ang="0">
                  <a:pos x="1540" y="122"/>
                </a:cxn>
                <a:cxn ang="0">
                  <a:pos x="1586" y="84"/>
                </a:cxn>
                <a:cxn ang="0">
                  <a:pos x="1632" y="1"/>
                </a:cxn>
                <a:cxn ang="0">
                  <a:pos x="1677" y="46"/>
                </a:cxn>
                <a:cxn ang="0">
                  <a:pos x="1723" y="78"/>
                </a:cxn>
                <a:cxn ang="0">
                  <a:pos x="1769" y="0"/>
                </a:cxn>
                <a:cxn ang="0">
                  <a:pos x="1815" y="51"/>
                </a:cxn>
                <a:cxn ang="0">
                  <a:pos x="1861" y="59"/>
                </a:cxn>
                <a:cxn ang="0">
                  <a:pos x="1907" y="18"/>
                </a:cxn>
                <a:cxn ang="0">
                  <a:pos x="1953" y="68"/>
                </a:cxn>
                <a:cxn ang="0">
                  <a:pos x="1999" y="46"/>
                </a:cxn>
                <a:cxn ang="0">
                  <a:pos x="2045" y="44"/>
                </a:cxn>
                <a:cxn ang="0">
                  <a:pos x="2091" y="71"/>
                </a:cxn>
                <a:cxn ang="0">
                  <a:pos x="2137" y="99"/>
                </a:cxn>
                <a:cxn ang="0">
                  <a:pos x="2183" y="85"/>
                </a:cxn>
                <a:cxn ang="0">
                  <a:pos x="2229" y="110"/>
                </a:cxn>
                <a:cxn ang="0">
                  <a:pos x="2275" y="147"/>
                </a:cxn>
                <a:cxn ang="0">
                  <a:pos x="2321" y="105"/>
                </a:cxn>
                <a:cxn ang="0">
                  <a:pos x="2367" y="78"/>
                </a:cxn>
                <a:cxn ang="0">
                  <a:pos x="2413" y="54"/>
                </a:cxn>
                <a:cxn ang="0">
                  <a:pos x="2459" y="86"/>
                </a:cxn>
                <a:cxn ang="0">
                  <a:pos x="2505" y="90"/>
                </a:cxn>
              </a:cxnLst>
              <a:rect l="0" t="0" r="r" b="b"/>
              <a:pathLst>
                <a:path w="2505" h="259">
                  <a:moveTo>
                    <a:pt x="0" y="259"/>
                  </a:moveTo>
                  <a:lnTo>
                    <a:pt x="23" y="256"/>
                  </a:lnTo>
                  <a:lnTo>
                    <a:pt x="46" y="255"/>
                  </a:lnTo>
                  <a:lnTo>
                    <a:pt x="69" y="248"/>
                  </a:lnTo>
                  <a:lnTo>
                    <a:pt x="92" y="244"/>
                  </a:lnTo>
                  <a:lnTo>
                    <a:pt x="115" y="235"/>
                  </a:lnTo>
                  <a:lnTo>
                    <a:pt x="138" y="234"/>
                  </a:lnTo>
                  <a:lnTo>
                    <a:pt x="161" y="217"/>
                  </a:lnTo>
                  <a:lnTo>
                    <a:pt x="184" y="210"/>
                  </a:lnTo>
                  <a:lnTo>
                    <a:pt x="207" y="203"/>
                  </a:lnTo>
                  <a:lnTo>
                    <a:pt x="230" y="205"/>
                  </a:lnTo>
                  <a:lnTo>
                    <a:pt x="253" y="191"/>
                  </a:lnTo>
                  <a:lnTo>
                    <a:pt x="276" y="150"/>
                  </a:lnTo>
                  <a:lnTo>
                    <a:pt x="299" y="135"/>
                  </a:lnTo>
                  <a:lnTo>
                    <a:pt x="322" y="122"/>
                  </a:lnTo>
                  <a:lnTo>
                    <a:pt x="345" y="132"/>
                  </a:lnTo>
                  <a:lnTo>
                    <a:pt x="368" y="131"/>
                  </a:lnTo>
                  <a:lnTo>
                    <a:pt x="391" y="130"/>
                  </a:lnTo>
                  <a:lnTo>
                    <a:pt x="414" y="121"/>
                  </a:lnTo>
                  <a:lnTo>
                    <a:pt x="437" y="134"/>
                  </a:lnTo>
                  <a:lnTo>
                    <a:pt x="460" y="149"/>
                  </a:lnTo>
                  <a:lnTo>
                    <a:pt x="483" y="162"/>
                  </a:lnTo>
                  <a:lnTo>
                    <a:pt x="506" y="174"/>
                  </a:lnTo>
                  <a:lnTo>
                    <a:pt x="529" y="170"/>
                  </a:lnTo>
                  <a:lnTo>
                    <a:pt x="552" y="151"/>
                  </a:lnTo>
                  <a:lnTo>
                    <a:pt x="575" y="158"/>
                  </a:lnTo>
                  <a:lnTo>
                    <a:pt x="598" y="153"/>
                  </a:lnTo>
                  <a:lnTo>
                    <a:pt x="621" y="153"/>
                  </a:lnTo>
                  <a:lnTo>
                    <a:pt x="644" y="163"/>
                  </a:lnTo>
                  <a:lnTo>
                    <a:pt x="667" y="165"/>
                  </a:lnTo>
                  <a:lnTo>
                    <a:pt x="690" y="177"/>
                  </a:lnTo>
                  <a:lnTo>
                    <a:pt x="713" y="183"/>
                  </a:lnTo>
                  <a:lnTo>
                    <a:pt x="736" y="175"/>
                  </a:lnTo>
                  <a:lnTo>
                    <a:pt x="759" y="164"/>
                  </a:lnTo>
                  <a:lnTo>
                    <a:pt x="782" y="160"/>
                  </a:lnTo>
                  <a:lnTo>
                    <a:pt x="805" y="159"/>
                  </a:lnTo>
                  <a:lnTo>
                    <a:pt x="828" y="163"/>
                  </a:lnTo>
                  <a:lnTo>
                    <a:pt x="850" y="167"/>
                  </a:lnTo>
                  <a:lnTo>
                    <a:pt x="873" y="157"/>
                  </a:lnTo>
                  <a:lnTo>
                    <a:pt x="896" y="119"/>
                  </a:lnTo>
                  <a:lnTo>
                    <a:pt x="919" y="126"/>
                  </a:lnTo>
                  <a:lnTo>
                    <a:pt x="942" y="135"/>
                  </a:lnTo>
                  <a:lnTo>
                    <a:pt x="965" y="128"/>
                  </a:lnTo>
                  <a:lnTo>
                    <a:pt x="988" y="136"/>
                  </a:lnTo>
                  <a:lnTo>
                    <a:pt x="1011" y="149"/>
                  </a:lnTo>
                  <a:lnTo>
                    <a:pt x="1034" y="151"/>
                  </a:lnTo>
                  <a:lnTo>
                    <a:pt x="1057" y="162"/>
                  </a:lnTo>
                  <a:lnTo>
                    <a:pt x="1080" y="139"/>
                  </a:lnTo>
                  <a:lnTo>
                    <a:pt x="1103" y="111"/>
                  </a:lnTo>
                  <a:lnTo>
                    <a:pt x="1126" y="126"/>
                  </a:lnTo>
                  <a:lnTo>
                    <a:pt x="1149" y="134"/>
                  </a:lnTo>
                  <a:lnTo>
                    <a:pt x="1172" y="132"/>
                  </a:lnTo>
                  <a:lnTo>
                    <a:pt x="1195" y="116"/>
                  </a:lnTo>
                  <a:lnTo>
                    <a:pt x="1218" y="132"/>
                  </a:lnTo>
                  <a:lnTo>
                    <a:pt x="1241" y="118"/>
                  </a:lnTo>
                  <a:lnTo>
                    <a:pt x="1264" y="103"/>
                  </a:lnTo>
                  <a:lnTo>
                    <a:pt x="1287" y="115"/>
                  </a:lnTo>
                  <a:lnTo>
                    <a:pt x="1310" y="133"/>
                  </a:lnTo>
                  <a:lnTo>
                    <a:pt x="1333" y="117"/>
                  </a:lnTo>
                  <a:lnTo>
                    <a:pt x="1356" y="100"/>
                  </a:lnTo>
                  <a:lnTo>
                    <a:pt x="1379" y="105"/>
                  </a:lnTo>
                  <a:lnTo>
                    <a:pt x="1402" y="90"/>
                  </a:lnTo>
                  <a:lnTo>
                    <a:pt x="1425" y="91"/>
                  </a:lnTo>
                  <a:lnTo>
                    <a:pt x="1448" y="72"/>
                  </a:lnTo>
                  <a:lnTo>
                    <a:pt x="1471" y="87"/>
                  </a:lnTo>
                  <a:lnTo>
                    <a:pt x="1494" y="90"/>
                  </a:lnTo>
                  <a:lnTo>
                    <a:pt x="1517" y="106"/>
                  </a:lnTo>
                  <a:lnTo>
                    <a:pt x="1540" y="122"/>
                  </a:lnTo>
                  <a:lnTo>
                    <a:pt x="1563" y="85"/>
                  </a:lnTo>
                  <a:lnTo>
                    <a:pt x="1586" y="84"/>
                  </a:lnTo>
                  <a:lnTo>
                    <a:pt x="1609" y="62"/>
                  </a:lnTo>
                  <a:lnTo>
                    <a:pt x="1632" y="1"/>
                  </a:lnTo>
                  <a:lnTo>
                    <a:pt x="1655" y="29"/>
                  </a:lnTo>
                  <a:lnTo>
                    <a:pt x="1677" y="46"/>
                  </a:lnTo>
                  <a:lnTo>
                    <a:pt x="1700" y="59"/>
                  </a:lnTo>
                  <a:lnTo>
                    <a:pt x="1723" y="78"/>
                  </a:lnTo>
                  <a:lnTo>
                    <a:pt x="1746" y="4"/>
                  </a:lnTo>
                  <a:lnTo>
                    <a:pt x="1769" y="0"/>
                  </a:lnTo>
                  <a:lnTo>
                    <a:pt x="1792" y="26"/>
                  </a:lnTo>
                  <a:lnTo>
                    <a:pt x="1815" y="51"/>
                  </a:lnTo>
                  <a:lnTo>
                    <a:pt x="1838" y="49"/>
                  </a:lnTo>
                  <a:lnTo>
                    <a:pt x="1861" y="59"/>
                  </a:lnTo>
                  <a:lnTo>
                    <a:pt x="1884" y="79"/>
                  </a:lnTo>
                  <a:lnTo>
                    <a:pt x="1907" y="18"/>
                  </a:lnTo>
                  <a:lnTo>
                    <a:pt x="1930" y="48"/>
                  </a:lnTo>
                  <a:lnTo>
                    <a:pt x="1953" y="68"/>
                  </a:lnTo>
                  <a:lnTo>
                    <a:pt x="1976" y="70"/>
                  </a:lnTo>
                  <a:lnTo>
                    <a:pt x="1999" y="46"/>
                  </a:lnTo>
                  <a:lnTo>
                    <a:pt x="2022" y="19"/>
                  </a:lnTo>
                  <a:lnTo>
                    <a:pt x="2045" y="44"/>
                  </a:lnTo>
                  <a:lnTo>
                    <a:pt x="2068" y="50"/>
                  </a:lnTo>
                  <a:lnTo>
                    <a:pt x="2091" y="71"/>
                  </a:lnTo>
                  <a:lnTo>
                    <a:pt x="2114" y="85"/>
                  </a:lnTo>
                  <a:lnTo>
                    <a:pt x="2137" y="99"/>
                  </a:lnTo>
                  <a:lnTo>
                    <a:pt x="2160" y="90"/>
                  </a:lnTo>
                  <a:lnTo>
                    <a:pt x="2183" y="85"/>
                  </a:lnTo>
                  <a:lnTo>
                    <a:pt x="2206" y="92"/>
                  </a:lnTo>
                  <a:lnTo>
                    <a:pt x="2229" y="110"/>
                  </a:lnTo>
                  <a:lnTo>
                    <a:pt x="2252" y="129"/>
                  </a:lnTo>
                  <a:lnTo>
                    <a:pt x="2275" y="147"/>
                  </a:lnTo>
                  <a:lnTo>
                    <a:pt x="2298" y="154"/>
                  </a:lnTo>
                  <a:lnTo>
                    <a:pt x="2321" y="105"/>
                  </a:lnTo>
                  <a:lnTo>
                    <a:pt x="2344" y="119"/>
                  </a:lnTo>
                  <a:lnTo>
                    <a:pt x="2367" y="78"/>
                  </a:lnTo>
                  <a:lnTo>
                    <a:pt x="2390" y="37"/>
                  </a:lnTo>
                  <a:lnTo>
                    <a:pt x="2413" y="54"/>
                  </a:lnTo>
                  <a:lnTo>
                    <a:pt x="2436" y="67"/>
                  </a:lnTo>
                  <a:lnTo>
                    <a:pt x="2459" y="86"/>
                  </a:lnTo>
                  <a:lnTo>
                    <a:pt x="2482" y="69"/>
                  </a:lnTo>
                  <a:lnTo>
                    <a:pt x="2505" y="90"/>
                  </a:lnTo>
                </a:path>
              </a:pathLst>
            </a:custGeom>
            <a:noFill/>
            <a:ln w="11113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0" name="Freeform 62"/>
            <p:cNvSpPr>
              <a:spLocks/>
            </p:cNvSpPr>
            <p:nvPr/>
          </p:nvSpPr>
          <p:spPr bwMode="auto">
            <a:xfrm>
              <a:off x="704" y="2611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1" name="Freeform 63"/>
            <p:cNvSpPr>
              <a:spLocks/>
            </p:cNvSpPr>
            <p:nvPr/>
          </p:nvSpPr>
          <p:spPr bwMode="auto">
            <a:xfrm>
              <a:off x="743" y="2572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2" name="Freeform 64"/>
            <p:cNvSpPr>
              <a:spLocks/>
            </p:cNvSpPr>
            <p:nvPr/>
          </p:nvSpPr>
          <p:spPr bwMode="auto">
            <a:xfrm>
              <a:off x="783" y="2592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3" name="Freeform 65"/>
            <p:cNvSpPr>
              <a:spLocks/>
            </p:cNvSpPr>
            <p:nvPr/>
          </p:nvSpPr>
          <p:spPr bwMode="auto">
            <a:xfrm>
              <a:off x="822" y="2505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4" name="Freeform 66"/>
            <p:cNvSpPr>
              <a:spLocks/>
            </p:cNvSpPr>
            <p:nvPr/>
          </p:nvSpPr>
          <p:spPr bwMode="auto">
            <a:xfrm>
              <a:off x="862" y="2542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8"/>
                </a:cxn>
                <a:cxn ang="0">
                  <a:pos x="17" y="35"/>
                </a:cxn>
                <a:cxn ang="0">
                  <a:pos x="0" y="18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5" name="Freeform 67"/>
            <p:cNvSpPr>
              <a:spLocks/>
            </p:cNvSpPr>
            <p:nvPr/>
          </p:nvSpPr>
          <p:spPr bwMode="auto">
            <a:xfrm>
              <a:off x="901" y="2467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6" name="Freeform 68"/>
            <p:cNvSpPr>
              <a:spLocks/>
            </p:cNvSpPr>
            <p:nvPr/>
          </p:nvSpPr>
          <p:spPr bwMode="auto">
            <a:xfrm>
              <a:off x="941" y="2553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7" name="Freeform 69"/>
            <p:cNvSpPr>
              <a:spLocks/>
            </p:cNvSpPr>
            <p:nvPr/>
          </p:nvSpPr>
          <p:spPr bwMode="auto">
            <a:xfrm>
              <a:off x="980" y="2332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8" name="Freeform 70"/>
            <p:cNvSpPr>
              <a:spLocks/>
            </p:cNvSpPr>
            <p:nvPr/>
          </p:nvSpPr>
          <p:spPr bwMode="auto">
            <a:xfrm>
              <a:off x="1020" y="244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999" name="Freeform 71"/>
            <p:cNvSpPr>
              <a:spLocks/>
            </p:cNvSpPr>
            <p:nvPr/>
          </p:nvSpPr>
          <p:spPr bwMode="auto">
            <a:xfrm>
              <a:off x="1059" y="2428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0" name="Freeform 72"/>
            <p:cNvSpPr>
              <a:spLocks/>
            </p:cNvSpPr>
            <p:nvPr/>
          </p:nvSpPr>
          <p:spPr bwMode="auto">
            <a:xfrm>
              <a:off x="1099" y="2542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8"/>
                </a:cxn>
                <a:cxn ang="0">
                  <a:pos x="17" y="35"/>
                </a:cxn>
                <a:cxn ang="0">
                  <a:pos x="0" y="18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1" name="Freeform 73"/>
            <p:cNvSpPr>
              <a:spLocks/>
            </p:cNvSpPr>
            <p:nvPr/>
          </p:nvSpPr>
          <p:spPr bwMode="auto">
            <a:xfrm>
              <a:off x="1138" y="2322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2" name="Freeform 74"/>
            <p:cNvSpPr>
              <a:spLocks/>
            </p:cNvSpPr>
            <p:nvPr/>
          </p:nvSpPr>
          <p:spPr bwMode="auto">
            <a:xfrm>
              <a:off x="1178" y="193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3" name="Freeform 75"/>
            <p:cNvSpPr>
              <a:spLocks/>
            </p:cNvSpPr>
            <p:nvPr/>
          </p:nvSpPr>
          <p:spPr bwMode="auto">
            <a:xfrm>
              <a:off x="1217" y="2216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4" name="Freeform 76"/>
            <p:cNvSpPr>
              <a:spLocks/>
            </p:cNvSpPr>
            <p:nvPr/>
          </p:nvSpPr>
          <p:spPr bwMode="auto">
            <a:xfrm>
              <a:off x="1257" y="2226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5" name="Freeform 77"/>
            <p:cNvSpPr>
              <a:spLocks/>
            </p:cNvSpPr>
            <p:nvPr/>
          </p:nvSpPr>
          <p:spPr bwMode="auto">
            <a:xfrm>
              <a:off x="1296" y="2505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6" name="Freeform 78"/>
            <p:cNvSpPr>
              <a:spLocks/>
            </p:cNvSpPr>
            <p:nvPr/>
          </p:nvSpPr>
          <p:spPr bwMode="auto">
            <a:xfrm>
              <a:off x="1336" y="239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7" name="Freeform 79"/>
            <p:cNvSpPr>
              <a:spLocks/>
            </p:cNvSpPr>
            <p:nvPr/>
          </p:nvSpPr>
          <p:spPr bwMode="auto">
            <a:xfrm>
              <a:off x="1375" y="2370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8" name="Freeform 80"/>
            <p:cNvSpPr>
              <a:spLocks/>
            </p:cNvSpPr>
            <p:nvPr/>
          </p:nvSpPr>
          <p:spPr bwMode="auto">
            <a:xfrm>
              <a:off x="1415" y="2265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5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7"/>
                  </a:lnTo>
                  <a:lnTo>
                    <a:pt x="17" y="35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09" name="Freeform 81"/>
            <p:cNvSpPr>
              <a:spLocks/>
            </p:cNvSpPr>
            <p:nvPr/>
          </p:nvSpPr>
          <p:spPr bwMode="auto">
            <a:xfrm>
              <a:off x="1454" y="2553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0" name="Freeform 82"/>
            <p:cNvSpPr>
              <a:spLocks/>
            </p:cNvSpPr>
            <p:nvPr/>
          </p:nvSpPr>
          <p:spPr bwMode="auto">
            <a:xfrm>
              <a:off x="1494" y="2611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1" name="Freeform 83"/>
            <p:cNvSpPr>
              <a:spLocks/>
            </p:cNvSpPr>
            <p:nvPr/>
          </p:nvSpPr>
          <p:spPr bwMode="auto">
            <a:xfrm>
              <a:off x="1533" y="2601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2" name="Freeform 84"/>
            <p:cNvSpPr>
              <a:spLocks/>
            </p:cNvSpPr>
            <p:nvPr/>
          </p:nvSpPr>
          <p:spPr bwMode="auto">
            <a:xfrm>
              <a:off x="1573" y="2601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3" name="Freeform 85"/>
            <p:cNvSpPr>
              <a:spLocks/>
            </p:cNvSpPr>
            <p:nvPr/>
          </p:nvSpPr>
          <p:spPr bwMode="auto">
            <a:xfrm>
              <a:off x="1612" y="2409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4" name="Freeform 86"/>
            <p:cNvSpPr>
              <a:spLocks/>
            </p:cNvSpPr>
            <p:nvPr/>
          </p:nvSpPr>
          <p:spPr bwMode="auto">
            <a:xfrm>
              <a:off x="1652" y="220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5" name="Freeform 87"/>
            <p:cNvSpPr>
              <a:spLocks/>
            </p:cNvSpPr>
            <p:nvPr/>
          </p:nvSpPr>
          <p:spPr bwMode="auto">
            <a:xfrm>
              <a:off x="1691" y="2515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6" name="Freeform 88"/>
            <p:cNvSpPr>
              <a:spLocks/>
            </p:cNvSpPr>
            <p:nvPr/>
          </p:nvSpPr>
          <p:spPr bwMode="auto">
            <a:xfrm>
              <a:off x="1731" y="238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7" name="Freeform 89"/>
            <p:cNvSpPr>
              <a:spLocks/>
            </p:cNvSpPr>
            <p:nvPr/>
          </p:nvSpPr>
          <p:spPr bwMode="auto">
            <a:xfrm>
              <a:off x="1770" y="2428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8" name="Freeform 90"/>
            <p:cNvSpPr>
              <a:spLocks/>
            </p:cNvSpPr>
            <p:nvPr/>
          </p:nvSpPr>
          <p:spPr bwMode="auto">
            <a:xfrm>
              <a:off x="1810" y="2563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19" name="Freeform 91"/>
            <p:cNvSpPr>
              <a:spLocks/>
            </p:cNvSpPr>
            <p:nvPr/>
          </p:nvSpPr>
          <p:spPr bwMode="auto">
            <a:xfrm>
              <a:off x="1849" y="2476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0" name="Freeform 92"/>
            <p:cNvSpPr>
              <a:spLocks/>
            </p:cNvSpPr>
            <p:nvPr/>
          </p:nvSpPr>
          <p:spPr bwMode="auto">
            <a:xfrm>
              <a:off x="1889" y="2611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1" name="Freeform 93"/>
            <p:cNvSpPr>
              <a:spLocks/>
            </p:cNvSpPr>
            <p:nvPr/>
          </p:nvSpPr>
          <p:spPr bwMode="auto">
            <a:xfrm>
              <a:off x="1928" y="2553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2" name="Freeform 94"/>
            <p:cNvSpPr>
              <a:spLocks/>
            </p:cNvSpPr>
            <p:nvPr/>
          </p:nvSpPr>
          <p:spPr bwMode="auto">
            <a:xfrm>
              <a:off x="1968" y="238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3" name="Freeform 95"/>
            <p:cNvSpPr>
              <a:spLocks/>
            </p:cNvSpPr>
            <p:nvPr/>
          </p:nvSpPr>
          <p:spPr bwMode="auto">
            <a:xfrm>
              <a:off x="2007" y="2313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4" name="Freeform 96"/>
            <p:cNvSpPr>
              <a:spLocks/>
            </p:cNvSpPr>
            <p:nvPr/>
          </p:nvSpPr>
          <p:spPr bwMode="auto">
            <a:xfrm>
              <a:off x="2047" y="2399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5" name="Freeform 97"/>
            <p:cNvSpPr>
              <a:spLocks/>
            </p:cNvSpPr>
            <p:nvPr/>
          </p:nvSpPr>
          <p:spPr bwMode="auto">
            <a:xfrm>
              <a:off x="2086" y="2428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6" name="Freeform 98"/>
            <p:cNvSpPr>
              <a:spLocks/>
            </p:cNvSpPr>
            <p:nvPr/>
          </p:nvSpPr>
          <p:spPr bwMode="auto">
            <a:xfrm>
              <a:off x="2126" y="249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7" name="Freeform 99"/>
            <p:cNvSpPr>
              <a:spLocks/>
            </p:cNvSpPr>
            <p:nvPr/>
          </p:nvSpPr>
          <p:spPr bwMode="auto">
            <a:xfrm>
              <a:off x="2164" y="249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8" name="Freeform 100"/>
            <p:cNvSpPr>
              <a:spLocks/>
            </p:cNvSpPr>
            <p:nvPr/>
          </p:nvSpPr>
          <p:spPr bwMode="auto">
            <a:xfrm>
              <a:off x="2203" y="2313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29" name="Freeform 101"/>
            <p:cNvSpPr>
              <a:spLocks/>
            </p:cNvSpPr>
            <p:nvPr/>
          </p:nvSpPr>
          <p:spPr bwMode="auto">
            <a:xfrm>
              <a:off x="2243" y="1918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0" name="Freeform 102"/>
            <p:cNvSpPr>
              <a:spLocks/>
            </p:cNvSpPr>
            <p:nvPr/>
          </p:nvSpPr>
          <p:spPr bwMode="auto">
            <a:xfrm>
              <a:off x="2282" y="2476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1" name="Freeform 103"/>
            <p:cNvSpPr>
              <a:spLocks/>
            </p:cNvSpPr>
            <p:nvPr/>
          </p:nvSpPr>
          <p:spPr bwMode="auto">
            <a:xfrm>
              <a:off x="2322" y="249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2" name="Freeform 104"/>
            <p:cNvSpPr>
              <a:spLocks/>
            </p:cNvSpPr>
            <p:nvPr/>
          </p:nvSpPr>
          <p:spPr bwMode="auto">
            <a:xfrm>
              <a:off x="2361" y="2303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3" name="Freeform 105"/>
            <p:cNvSpPr>
              <a:spLocks/>
            </p:cNvSpPr>
            <p:nvPr/>
          </p:nvSpPr>
          <p:spPr bwMode="auto">
            <a:xfrm>
              <a:off x="2401" y="250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4" name="Freeform 106"/>
            <p:cNvSpPr>
              <a:spLocks/>
            </p:cNvSpPr>
            <p:nvPr/>
          </p:nvSpPr>
          <p:spPr bwMode="auto">
            <a:xfrm>
              <a:off x="2440" y="2572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5" name="Freeform 107"/>
            <p:cNvSpPr>
              <a:spLocks/>
            </p:cNvSpPr>
            <p:nvPr/>
          </p:nvSpPr>
          <p:spPr bwMode="auto">
            <a:xfrm>
              <a:off x="2480" y="245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6" name="Freeform 108"/>
            <p:cNvSpPr>
              <a:spLocks/>
            </p:cNvSpPr>
            <p:nvPr/>
          </p:nvSpPr>
          <p:spPr bwMode="auto">
            <a:xfrm>
              <a:off x="2519" y="2572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7" name="Freeform 109"/>
            <p:cNvSpPr>
              <a:spLocks/>
            </p:cNvSpPr>
            <p:nvPr/>
          </p:nvSpPr>
          <p:spPr bwMode="auto">
            <a:xfrm>
              <a:off x="2559" y="213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8" name="Freeform 110"/>
            <p:cNvSpPr>
              <a:spLocks/>
            </p:cNvSpPr>
            <p:nvPr/>
          </p:nvSpPr>
          <p:spPr bwMode="auto">
            <a:xfrm>
              <a:off x="2598" y="2024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39" name="Freeform 111"/>
            <p:cNvSpPr>
              <a:spLocks/>
            </p:cNvSpPr>
            <p:nvPr/>
          </p:nvSpPr>
          <p:spPr bwMode="auto">
            <a:xfrm>
              <a:off x="2638" y="2563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0" name="Freeform 112"/>
            <p:cNvSpPr>
              <a:spLocks/>
            </p:cNvSpPr>
            <p:nvPr/>
          </p:nvSpPr>
          <p:spPr bwMode="auto">
            <a:xfrm>
              <a:off x="2677" y="2495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1" name="Freeform 113"/>
            <p:cNvSpPr>
              <a:spLocks/>
            </p:cNvSpPr>
            <p:nvPr/>
          </p:nvSpPr>
          <p:spPr bwMode="auto">
            <a:xfrm>
              <a:off x="2717" y="237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2" name="Freeform 114"/>
            <p:cNvSpPr>
              <a:spLocks/>
            </p:cNvSpPr>
            <p:nvPr/>
          </p:nvSpPr>
          <p:spPr bwMode="auto">
            <a:xfrm>
              <a:off x="2756" y="2178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3" name="Freeform 115"/>
            <p:cNvSpPr>
              <a:spLocks/>
            </p:cNvSpPr>
            <p:nvPr/>
          </p:nvSpPr>
          <p:spPr bwMode="auto">
            <a:xfrm>
              <a:off x="2796" y="2582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4" name="Freeform 116"/>
            <p:cNvSpPr>
              <a:spLocks/>
            </p:cNvSpPr>
            <p:nvPr/>
          </p:nvSpPr>
          <p:spPr bwMode="auto">
            <a:xfrm>
              <a:off x="2835" y="2207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5" name="Freeform 117"/>
            <p:cNvSpPr>
              <a:spLocks/>
            </p:cNvSpPr>
            <p:nvPr/>
          </p:nvSpPr>
          <p:spPr bwMode="auto">
            <a:xfrm>
              <a:off x="2875" y="2159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5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7"/>
                  </a:lnTo>
                  <a:lnTo>
                    <a:pt x="17" y="35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6" name="Freeform 118"/>
            <p:cNvSpPr>
              <a:spLocks/>
            </p:cNvSpPr>
            <p:nvPr/>
          </p:nvSpPr>
          <p:spPr bwMode="auto">
            <a:xfrm>
              <a:off x="2914" y="2515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7" name="Freeform 119"/>
            <p:cNvSpPr>
              <a:spLocks/>
            </p:cNvSpPr>
            <p:nvPr/>
          </p:nvSpPr>
          <p:spPr bwMode="auto">
            <a:xfrm>
              <a:off x="2954" y="2611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8" name="Freeform 120"/>
            <p:cNvSpPr>
              <a:spLocks/>
            </p:cNvSpPr>
            <p:nvPr/>
          </p:nvSpPr>
          <p:spPr bwMode="auto">
            <a:xfrm>
              <a:off x="2993" y="2168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49" name="Freeform 121"/>
            <p:cNvSpPr>
              <a:spLocks/>
            </p:cNvSpPr>
            <p:nvPr/>
          </p:nvSpPr>
          <p:spPr bwMode="auto">
            <a:xfrm>
              <a:off x="3033" y="2139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0" name="Freeform 122"/>
            <p:cNvSpPr>
              <a:spLocks/>
            </p:cNvSpPr>
            <p:nvPr/>
          </p:nvSpPr>
          <p:spPr bwMode="auto">
            <a:xfrm>
              <a:off x="3072" y="2409"/>
              <a:ext cx="35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5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5" h="34">
                  <a:moveTo>
                    <a:pt x="17" y="0"/>
                  </a:moveTo>
                  <a:lnTo>
                    <a:pt x="35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1" name="Freeform 123"/>
            <p:cNvSpPr>
              <a:spLocks/>
            </p:cNvSpPr>
            <p:nvPr/>
          </p:nvSpPr>
          <p:spPr bwMode="auto">
            <a:xfrm>
              <a:off x="3112" y="2139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2" name="Freeform 124"/>
            <p:cNvSpPr>
              <a:spLocks/>
            </p:cNvSpPr>
            <p:nvPr/>
          </p:nvSpPr>
          <p:spPr bwMode="auto">
            <a:xfrm>
              <a:off x="3151" y="2332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3" name="Freeform 125"/>
            <p:cNvSpPr>
              <a:spLocks/>
            </p:cNvSpPr>
            <p:nvPr/>
          </p:nvSpPr>
          <p:spPr bwMode="auto">
            <a:xfrm>
              <a:off x="3191" y="2062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4" name="Freeform 126"/>
            <p:cNvSpPr>
              <a:spLocks/>
            </p:cNvSpPr>
            <p:nvPr/>
          </p:nvSpPr>
          <p:spPr bwMode="auto">
            <a:xfrm>
              <a:off x="3230" y="249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5" name="Freeform 127"/>
            <p:cNvSpPr>
              <a:spLocks/>
            </p:cNvSpPr>
            <p:nvPr/>
          </p:nvSpPr>
          <p:spPr bwMode="auto">
            <a:xfrm>
              <a:off x="3270" y="2361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6" name="Freeform 128"/>
            <p:cNvSpPr>
              <a:spLocks/>
            </p:cNvSpPr>
            <p:nvPr/>
          </p:nvSpPr>
          <p:spPr bwMode="auto">
            <a:xfrm>
              <a:off x="3309" y="2542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8"/>
                </a:cxn>
                <a:cxn ang="0">
                  <a:pos x="17" y="35"/>
                </a:cxn>
                <a:cxn ang="0">
                  <a:pos x="0" y="18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7" name="Freeform 129"/>
            <p:cNvSpPr>
              <a:spLocks/>
            </p:cNvSpPr>
            <p:nvPr/>
          </p:nvSpPr>
          <p:spPr bwMode="auto">
            <a:xfrm>
              <a:off x="3349" y="2563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8" name="Freeform 130"/>
            <p:cNvSpPr>
              <a:spLocks/>
            </p:cNvSpPr>
            <p:nvPr/>
          </p:nvSpPr>
          <p:spPr bwMode="auto">
            <a:xfrm>
              <a:off x="3388" y="187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59" name="Freeform 131"/>
            <p:cNvSpPr>
              <a:spLocks/>
            </p:cNvSpPr>
            <p:nvPr/>
          </p:nvSpPr>
          <p:spPr bwMode="auto">
            <a:xfrm>
              <a:off x="3428" y="2303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0" name="Freeform 132"/>
            <p:cNvSpPr>
              <a:spLocks/>
            </p:cNvSpPr>
            <p:nvPr/>
          </p:nvSpPr>
          <p:spPr bwMode="auto">
            <a:xfrm>
              <a:off x="3467" y="2005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5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7"/>
                  </a:lnTo>
                  <a:lnTo>
                    <a:pt x="17" y="35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1" name="Freeform 133"/>
            <p:cNvSpPr>
              <a:spLocks/>
            </p:cNvSpPr>
            <p:nvPr/>
          </p:nvSpPr>
          <p:spPr bwMode="auto">
            <a:xfrm>
              <a:off x="3507" y="1438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2" name="Freeform 134"/>
            <p:cNvSpPr>
              <a:spLocks/>
            </p:cNvSpPr>
            <p:nvPr/>
          </p:nvSpPr>
          <p:spPr bwMode="auto">
            <a:xfrm>
              <a:off x="3546" y="2553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3" name="Freeform 135"/>
            <p:cNvSpPr>
              <a:spLocks/>
            </p:cNvSpPr>
            <p:nvPr/>
          </p:nvSpPr>
          <p:spPr bwMode="auto">
            <a:xfrm>
              <a:off x="3584" y="245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4" name="Freeform 136"/>
            <p:cNvSpPr>
              <a:spLocks/>
            </p:cNvSpPr>
            <p:nvPr/>
          </p:nvSpPr>
          <p:spPr bwMode="auto">
            <a:xfrm>
              <a:off x="3623" y="2418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5" name="Freeform 137"/>
            <p:cNvSpPr>
              <a:spLocks/>
            </p:cNvSpPr>
            <p:nvPr/>
          </p:nvSpPr>
          <p:spPr bwMode="auto">
            <a:xfrm>
              <a:off x="3663" y="2534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6" name="Freeform 138"/>
            <p:cNvSpPr>
              <a:spLocks/>
            </p:cNvSpPr>
            <p:nvPr/>
          </p:nvSpPr>
          <p:spPr bwMode="auto">
            <a:xfrm>
              <a:off x="3702" y="1284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7" name="Freeform 139"/>
            <p:cNvSpPr>
              <a:spLocks/>
            </p:cNvSpPr>
            <p:nvPr/>
          </p:nvSpPr>
          <p:spPr bwMode="auto">
            <a:xfrm>
              <a:off x="3742" y="213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8" name="Freeform 140"/>
            <p:cNvSpPr>
              <a:spLocks/>
            </p:cNvSpPr>
            <p:nvPr/>
          </p:nvSpPr>
          <p:spPr bwMode="auto">
            <a:xfrm>
              <a:off x="3781" y="2524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69" name="Freeform 141"/>
            <p:cNvSpPr>
              <a:spLocks/>
            </p:cNvSpPr>
            <p:nvPr/>
          </p:nvSpPr>
          <p:spPr bwMode="auto">
            <a:xfrm>
              <a:off x="3821" y="2542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8"/>
                </a:cxn>
                <a:cxn ang="0">
                  <a:pos x="17" y="35"/>
                </a:cxn>
                <a:cxn ang="0">
                  <a:pos x="0" y="18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0" name="Freeform 142"/>
            <p:cNvSpPr>
              <a:spLocks/>
            </p:cNvSpPr>
            <p:nvPr/>
          </p:nvSpPr>
          <p:spPr bwMode="auto">
            <a:xfrm>
              <a:off x="3860" y="2226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1" name="Freeform 143"/>
            <p:cNvSpPr>
              <a:spLocks/>
            </p:cNvSpPr>
            <p:nvPr/>
          </p:nvSpPr>
          <p:spPr bwMode="auto">
            <a:xfrm>
              <a:off x="3900" y="239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2" name="Freeform 144"/>
            <p:cNvSpPr>
              <a:spLocks/>
            </p:cNvSpPr>
            <p:nvPr/>
          </p:nvSpPr>
          <p:spPr bwMode="auto">
            <a:xfrm>
              <a:off x="3939" y="2553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3" name="Freeform 145"/>
            <p:cNvSpPr>
              <a:spLocks/>
            </p:cNvSpPr>
            <p:nvPr/>
          </p:nvSpPr>
          <p:spPr bwMode="auto">
            <a:xfrm>
              <a:off x="3979" y="146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4" name="Freeform 146"/>
            <p:cNvSpPr>
              <a:spLocks/>
            </p:cNvSpPr>
            <p:nvPr/>
          </p:nvSpPr>
          <p:spPr bwMode="auto">
            <a:xfrm>
              <a:off x="4018" y="2601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5" name="Freeform 147"/>
            <p:cNvSpPr>
              <a:spLocks/>
            </p:cNvSpPr>
            <p:nvPr/>
          </p:nvSpPr>
          <p:spPr bwMode="auto">
            <a:xfrm>
              <a:off x="4058" y="2524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6" name="Freeform 148"/>
            <p:cNvSpPr>
              <a:spLocks/>
            </p:cNvSpPr>
            <p:nvPr/>
          </p:nvSpPr>
          <p:spPr bwMode="auto">
            <a:xfrm>
              <a:off x="4097" y="2313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7" name="Freeform 149"/>
            <p:cNvSpPr>
              <a:spLocks/>
            </p:cNvSpPr>
            <p:nvPr/>
          </p:nvSpPr>
          <p:spPr bwMode="auto">
            <a:xfrm>
              <a:off x="4137" y="1958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8" name="Freeform 150"/>
            <p:cNvSpPr>
              <a:spLocks/>
            </p:cNvSpPr>
            <p:nvPr/>
          </p:nvSpPr>
          <p:spPr bwMode="auto">
            <a:xfrm>
              <a:off x="4176" y="1881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79" name="Freeform 151"/>
            <p:cNvSpPr>
              <a:spLocks/>
            </p:cNvSpPr>
            <p:nvPr/>
          </p:nvSpPr>
          <p:spPr bwMode="auto">
            <a:xfrm>
              <a:off x="4216" y="2542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8"/>
                </a:cxn>
                <a:cxn ang="0">
                  <a:pos x="17" y="35"/>
                </a:cxn>
                <a:cxn ang="0">
                  <a:pos x="0" y="18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0" name="Freeform 152"/>
            <p:cNvSpPr>
              <a:spLocks/>
            </p:cNvSpPr>
            <p:nvPr/>
          </p:nvSpPr>
          <p:spPr bwMode="auto">
            <a:xfrm>
              <a:off x="4255" y="2332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1" name="Freeform 153"/>
            <p:cNvSpPr>
              <a:spLocks/>
            </p:cNvSpPr>
            <p:nvPr/>
          </p:nvSpPr>
          <p:spPr bwMode="auto">
            <a:xfrm>
              <a:off x="4295" y="2534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2" name="Freeform 154"/>
            <p:cNvSpPr>
              <a:spLocks/>
            </p:cNvSpPr>
            <p:nvPr/>
          </p:nvSpPr>
          <p:spPr bwMode="auto">
            <a:xfrm>
              <a:off x="4334" y="2476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3" name="Freeform 155"/>
            <p:cNvSpPr>
              <a:spLocks/>
            </p:cNvSpPr>
            <p:nvPr/>
          </p:nvSpPr>
          <p:spPr bwMode="auto">
            <a:xfrm>
              <a:off x="4374" y="251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4" name="Freeform 156"/>
            <p:cNvSpPr>
              <a:spLocks/>
            </p:cNvSpPr>
            <p:nvPr/>
          </p:nvSpPr>
          <p:spPr bwMode="auto">
            <a:xfrm>
              <a:off x="4413" y="2216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5" name="Freeform 157"/>
            <p:cNvSpPr>
              <a:spLocks/>
            </p:cNvSpPr>
            <p:nvPr/>
          </p:nvSpPr>
          <p:spPr bwMode="auto">
            <a:xfrm>
              <a:off x="4453" y="2245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6" name="Freeform 158"/>
            <p:cNvSpPr>
              <a:spLocks/>
            </p:cNvSpPr>
            <p:nvPr/>
          </p:nvSpPr>
          <p:spPr bwMode="auto">
            <a:xfrm>
              <a:off x="4492" y="2409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7" name="Freeform 159"/>
            <p:cNvSpPr>
              <a:spLocks/>
            </p:cNvSpPr>
            <p:nvPr/>
          </p:nvSpPr>
          <p:spPr bwMode="auto">
            <a:xfrm>
              <a:off x="4532" y="2572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8" name="Freeform 160"/>
            <p:cNvSpPr>
              <a:spLocks/>
            </p:cNvSpPr>
            <p:nvPr/>
          </p:nvSpPr>
          <p:spPr bwMode="auto">
            <a:xfrm>
              <a:off x="4571" y="2619"/>
              <a:ext cx="35" cy="3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8"/>
                </a:cxn>
                <a:cxn ang="0">
                  <a:pos x="18" y="35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89" name="Freeform 161"/>
            <p:cNvSpPr>
              <a:spLocks/>
            </p:cNvSpPr>
            <p:nvPr/>
          </p:nvSpPr>
          <p:spPr bwMode="auto">
            <a:xfrm>
              <a:off x="4611" y="2630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0" name="Freeform 162"/>
            <p:cNvSpPr>
              <a:spLocks/>
            </p:cNvSpPr>
            <p:nvPr/>
          </p:nvSpPr>
          <p:spPr bwMode="auto">
            <a:xfrm>
              <a:off x="4650" y="2515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1" name="Freeform 163"/>
            <p:cNvSpPr>
              <a:spLocks/>
            </p:cNvSpPr>
            <p:nvPr/>
          </p:nvSpPr>
          <p:spPr bwMode="auto">
            <a:xfrm>
              <a:off x="4690" y="1764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2" name="Freeform 164"/>
            <p:cNvSpPr>
              <a:spLocks/>
            </p:cNvSpPr>
            <p:nvPr/>
          </p:nvSpPr>
          <p:spPr bwMode="auto">
            <a:xfrm>
              <a:off x="4729" y="2542"/>
              <a:ext cx="35" cy="3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8"/>
                </a:cxn>
                <a:cxn ang="0">
                  <a:pos x="18" y="35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3" name="Freeform 165"/>
            <p:cNvSpPr>
              <a:spLocks/>
            </p:cNvSpPr>
            <p:nvPr/>
          </p:nvSpPr>
          <p:spPr bwMode="auto">
            <a:xfrm>
              <a:off x="4769" y="1804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4" name="Freeform 166"/>
            <p:cNvSpPr>
              <a:spLocks/>
            </p:cNvSpPr>
            <p:nvPr/>
          </p:nvSpPr>
          <p:spPr bwMode="auto">
            <a:xfrm>
              <a:off x="4808" y="1745"/>
              <a:ext cx="35" cy="3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8"/>
                </a:cxn>
                <a:cxn ang="0">
                  <a:pos x="18" y="35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5" name="Freeform 167"/>
            <p:cNvSpPr>
              <a:spLocks/>
            </p:cNvSpPr>
            <p:nvPr/>
          </p:nvSpPr>
          <p:spPr bwMode="auto">
            <a:xfrm>
              <a:off x="4848" y="2467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6" name="Freeform 168"/>
            <p:cNvSpPr>
              <a:spLocks/>
            </p:cNvSpPr>
            <p:nvPr/>
          </p:nvSpPr>
          <p:spPr bwMode="auto">
            <a:xfrm>
              <a:off x="4887" y="2428"/>
              <a:ext cx="35" cy="34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4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7" name="Freeform 169"/>
            <p:cNvSpPr>
              <a:spLocks/>
            </p:cNvSpPr>
            <p:nvPr/>
          </p:nvSpPr>
          <p:spPr bwMode="auto">
            <a:xfrm>
              <a:off x="4927" y="2542"/>
              <a:ext cx="34" cy="3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8"/>
                </a:cxn>
                <a:cxn ang="0">
                  <a:pos x="17" y="35"/>
                </a:cxn>
                <a:cxn ang="0">
                  <a:pos x="0" y="18"/>
                </a:cxn>
                <a:cxn ang="0">
                  <a:pos x="17" y="0"/>
                </a:cxn>
              </a:cxnLst>
              <a:rect l="0" t="0" r="r" b="b"/>
              <a:pathLst>
                <a:path w="34" h="35">
                  <a:moveTo>
                    <a:pt x="17" y="0"/>
                  </a:moveTo>
                  <a:lnTo>
                    <a:pt x="34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8" name="Freeform 170"/>
            <p:cNvSpPr>
              <a:spLocks/>
            </p:cNvSpPr>
            <p:nvPr/>
          </p:nvSpPr>
          <p:spPr bwMode="auto">
            <a:xfrm>
              <a:off x="4966" y="2082"/>
              <a:ext cx="35" cy="3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7"/>
                </a:cxn>
                <a:cxn ang="0">
                  <a:pos x="18" y="35"/>
                </a:cxn>
                <a:cxn ang="0">
                  <a:pos x="0" y="17"/>
                </a:cxn>
                <a:cxn ang="0">
                  <a:pos x="18" y="0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7"/>
                  </a:lnTo>
                  <a:lnTo>
                    <a:pt x="18" y="35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099" name="Freeform 171"/>
            <p:cNvSpPr>
              <a:spLocks/>
            </p:cNvSpPr>
            <p:nvPr/>
          </p:nvSpPr>
          <p:spPr bwMode="auto">
            <a:xfrm>
              <a:off x="5006" y="2582"/>
              <a:ext cx="34" cy="34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34" y="17"/>
                </a:cxn>
                <a:cxn ang="0">
                  <a:pos x="17" y="34"/>
                </a:cxn>
                <a:cxn ang="0">
                  <a:pos x="0" y="17"/>
                </a:cxn>
                <a:cxn ang="0">
                  <a:pos x="17" y="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lnTo>
                    <a:pt x="34" y="17"/>
                  </a:lnTo>
                  <a:lnTo>
                    <a:pt x="17" y="34"/>
                  </a:lnTo>
                  <a:lnTo>
                    <a:pt x="0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0" name="Rectangle 172"/>
            <p:cNvSpPr>
              <a:spLocks noChangeArrowheads="1"/>
            </p:cNvSpPr>
            <p:nvPr/>
          </p:nvSpPr>
          <p:spPr bwMode="auto">
            <a:xfrm>
              <a:off x="704" y="2611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1" name="Rectangle 173"/>
            <p:cNvSpPr>
              <a:spLocks noChangeArrowheads="1"/>
            </p:cNvSpPr>
            <p:nvPr/>
          </p:nvSpPr>
          <p:spPr bwMode="auto">
            <a:xfrm>
              <a:off x="743" y="2606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2" name="Rectangle 174"/>
            <p:cNvSpPr>
              <a:spLocks noChangeArrowheads="1"/>
            </p:cNvSpPr>
            <p:nvPr/>
          </p:nvSpPr>
          <p:spPr bwMode="auto">
            <a:xfrm>
              <a:off x="783" y="2604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3" name="Rectangle 175"/>
            <p:cNvSpPr>
              <a:spLocks noChangeArrowheads="1"/>
            </p:cNvSpPr>
            <p:nvPr/>
          </p:nvSpPr>
          <p:spPr bwMode="auto">
            <a:xfrm>
              <a:off x="822" y="2592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4" name="Rectangle 176"/>
            <p:cNvSpPr>
              <a:spLocks noChangeArrowheads="1"/>
            </p:cNvSpPr>
            <p:nvPr/>
          </p:nvSpPr>
          <p:spPr bwMode="auto">
            <a:xfrm>
              <a:off x="862" y="2585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5" name="Rectangle 177"/>
            <p:cNvSpPr>
              <a:spLocks noChangeArrowheads="1"/>
            </p:cNvSpPr>
            <p:nvPr/>
          </p:nvSpPr>
          <p:spPr bwMode="auto">
            <a:xfrm>
              <a:off x="901" y="2570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6" name="Rectangle 178"/>
            <p:cNvSpPr>
              <a:spLocks noChangeArrowheads="1"/>
            </p:cNvSpPr>
            <p:nvPr/>
          </p:nvSpPr>
          <p:spPr bwMode="auto">
            <a:xfrm>
              <a:off x="941" y="2568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7" name="Rectangle 179"/>
            <p:cNvSpPr>
              <a:spLocks noChangeArrowheads="1"/>
            </p:cNvSpPr>
            <p:nvPr/>
          </p:nvSpPr>
          <p:spPr bwMode="auto">
            <a:xfrm>
              <a:off x="980" y="2539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8" name="Rectangle 180"/>
            <p:cNvSpPr>
              <a:spLocks noChangeArrowheads="1"/>
            </p:cNvSpPr>
            <p:nvPr/>
          </p:nvSpPr>
          <p:spPr bwMode="auto">
            <a:xfrm>
              <a:off x="1020" y="2527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09" name="Rectangle 181"/>
            <p:cNvSpPr>
              <a:spLocks noChangeArrowheads="1"/>
            </p:cNvSpPr>
            <p:nvPr/>
          </p:nvSpPr>
          <p:spPr bwMode="auto">
            <a:xfrm>
              <a:off x="1059" y="2515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0" name="Rectangle 182"/>
            <p:cNvSpPr>
              <a:spLocks noChangeArrowheads="1"/>
            </p:cNvSpPr>
            <p:nvPr/>
          </p:nvSpPr>
          <p:spPr bwMode="auto">
            <a:xfrm>
              <a:off x="1099" y="2519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1" name="Rectangle 183"/>
            <p:cNvSpPr>
              <a:spLocks noChangeArrowheads="1"/>
            </p:cNvSpPr>
            <p:nvPr/>
          </p:nvSpPr>
          <p:spPr bwMode="auto">
            <a:xfrm>
              <a:off x="1138" y="2495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2" name="Rectangle 184"/>
            <p:cNvSpPr>
              <a:spLocks noChangeArrowheads="1"/>
            </p:cNvSpPr>
            <p:nvPr/>
          </p:nvSpPr>
          <p:spPr bwMode="auto">
            <a:xfrm>
              <a:off x="1178" y="2424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3" name="Rectangle 185"/>
            <p:cNvSpPr>
              <a:spLocks noChangeArrowheads="1"/>
            </p:cNvSpPr>
            <p:nvPr/>
          </p:nvSpPr>
          <p:spPr bwMode="auto">
            <a:xfrm>
              <a:off x="1217" y="2399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4" name="Rectangle 186"/>
            <p:cNvSpPr>
              <a:spLocks noChangeArrowheads="1"/>
            </p:cNvSpPr>
            <p:nvPr/>
          </p:nvSpPr>
          <p:spPr bwMode="auto">
            <a:xfrm>
              <a:off x="1257" y="2377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5" name="Rectangle 187"/>
            <p:cNvSpPr>
              <a:spLocks noChangeArrowheads="1"/>
            </p:cNvSpPr>
            <p:nvPr/>
          </p:nvSpPr>
          <p:spPr bwMode="auto">
            <a:xfrm>
              <a:off x="1296" y="2394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6" name="Rectangle 188"/>
            <p:cNvSpPr>
              <a:spLocks noChangeArrowheads="1"/>
            </p:cNvSpPr>
            <p:nvPr/>
          </p:nvSpPr>
          <p:spPr bwMode="auto">
            <a:xfrm>
              <a:off x="1336" y="2392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7" name="Rectangle 189"/>
            <p:cNvSpPr>
              <a:spLocks noChangeArrowheads="1"/>
            </p:cNvSpPr>
            <p:nvPr/>
          </p:nvSpPr>
          <p:spPr bwMode="auto">
            <a:xfrm>
              <a:off x="1375" y="2390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8" name="Rectangle 190"/>
            <p:cNvSpPr>
              <a:spLocks noChangeArrowheads="1"/>
            </p:cNvSpPr>
            <p:nvPr/>
          </p:nvSpPr>
          <p:spPr bwMode="auto">
            <a:xfrm>
              <a:off x="1415" y="2375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19" name="Rectangle 191"/>
            <p:cNvSpPr>
              <a:spLocks noChangeArrowheads="1"/>
            </p:cNvSpPr>
            <p:nvPr/>
          </p:nvSpPr>
          <p:spPr bwMode="auto">
            <a:xfrm>
              <a:off x="1454" y="2397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0" name="Rectangle 192"/>
            <p:cNvSpPr>
              <a:spLocks noChangeArrowheads="1"/>
            </p:cNvSpPr>
            <p:nvPr/>
          </p:nvSpPr>
          <p:spPr bwMode="auto">
            <a:xfrm>
              <a:off x="1494" y="2423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1" name="Rectangle 193"/>
            <p:cNvSpPr>
              <a:spLocks noChangeArrowheads="1"/>
            </p:cNvSpPr>
            <p:nvPr/>
          </p:nvSpPr>
          <p:spPr bwMode="auto">
            <a:xfrm>
              <a:off x="1533" y="2445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2" name="Rectangle 194"/>
            <p:cNvSpPr>
              <a:spLocks noChangeArrowheads="1"/>
            </p:cNvSpPr>
            <p:nvPr/>
          </p:nvSpPr>
          <p:spPr bwMode="auto">
            <a:xfrm>
              <a:off x="1573" y="2465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3" name="Rectangle 195"/>
            <p:cNvSpPr>
              <a:spLocks noChangeArrowheads="1"/>
            </p:cNvSpPr>
            <p:nvPr/>
          </p:nvSpPr>
          <p:spPr bwMode="auto">
            <a:xfrm>
              <a:off x="1612" y="2459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4" name="Rectangle 196"/>
            <p:cNvSpPr>
              <a:spLocks noChangeArrowheads="1"/>
            </p:cNvSpPr>
            <p:nvPr/>
          </p:nvSpPr>
          <p:spPr bwMode="auto">
            <a:xfrm>
              <a:off x="1652" y="2426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5" name="Rectangle 197"/>
            <p:cNvSpPr>
              <a:spLocks noChangeArrowheads="1"/>
            </p:cNvSpPr>
            <p:nvPr/>
          </p:nvSpPr>
          <p:spPr bwMode="auto">
            <a:xfrm>
              <a:off x="1691" y="2438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6" name="Rectangle 198"/>
            <p:cNvSpPr>
              <a:spLocks noChangeArrowheads="1"/>
            </p:cNvSpPr>
            <p:nvPr/>
          </p:nvSpPr>
          <p:spPr bwMode="auto">
            <a:xfrm>
              <a:off x="1731" y="2430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7" name="Rectangle 199"/>
            <p:cNvSpPr>
              <a:spLocks noChangeArrowheads="1"/>
            </p:cNvSpPr>
            <p:nvPr/>
          </p:nvSpPr>
          <p:spPr bwMode="auto">
            <a:xfrm>
              <a:off x="1770" y="2430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8" name="Rectangle 200"/>
            <p:cNvSpPr>
              <a:spLocks noChangeArrowheads="1"/>
            </p:cNvSpPr>
            <p:nvPr/>
          </p:nvSpPr>
          <p:spPr bwMode="auto">
            <a:xfrm>
              <a:off x="1810" y="2447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29" name="Rectangle 201"/>
            <p:cNvSpPr>
              <a:spLocks noChangeArrowheads="1"/>
            </p:cNvSpPr>
            <p:nvPr/>
          </p:nvSpPr>
          <p:spPr bwMode="auto">
            <a:xfrm>
              <a:off x="1849" y="2450"/>
              <a:ext cx="33" cy="33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30" name="Rectangle 202"/>
            <p:cNvSpPr>
              <a:spLocks noChangeArrowheads="1"/>
            </p:cNvSpPr>
            <p:nvPr/>
          </p:nvSpPr>
          <p:spPr bwMode="auto">
            <a:xfrm>
              <a:off x="1889" y="2471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131" name="Rectangle 203"/>
            <p:cNvSpPr>
              <a:spLocks noChangeArrowheads="1"/>
            </p:cNvSpPr>
            <p:nvPr/>
          </p:nvSpPr>
          <p:spPr bwMode="auto">
            <a:xfrm>
              <a:off x="1928" y="2481"/>
              <a:ext cx="33" cy="32"/>
            </a:xfrm>
            <a:prstGeom prst="rect">
              <a:avLst/>
            </a:prstGeom>
            <a:solidFill>
              <a:srgbClr val="FF00FF"/>
            </a:solidFill>
            <a:ln w="11113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3133" name="Rectangle 205"/>
          <p:cNvSpPr>
            <a:spLocks noChangeArrowheads="1"/>
          </p:cNvSpPr>
          <p:nvPr/>
        </p:nvSpPr>
        <p:spPr bwMode="auto">
          <a:xfrm>
            <a:off x="3124200" y="3916363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34" name="Rectangle 206"/>
          <p:cNvSpPr>
            <a:spLocks noChangeArrowheads="1"/>
          </p:cNvSpPr>
          <p:nvPr/>
        </p:nvSpPr>
        <p:spPr bwMode="auto">
          <a:xfrm>
            <a:off x="3186113" y="3886200"/>
            <a:ext cx="52387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35" name="Rectangle 207"/>
          <p:cNvSpPr>
            <a:spLocks noChangeArrowheads="1"/>
          </p:cNvSpPr>
          <p:nvPr/>
        </p:nvSpPr>
        <p:spPr bwMode="auto">
          <a:xfrm>
            <a:off x="3249613" y="3876675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36" name="Rectangle 208"/>
          <p:cNvSpPr>
            <a:spLocks noChangeArrowheads="1"/>
          </p:cNvSpPr>
          <p:nvPr/>
        </p:nvSpPr>
        <p:spPr bwMode="auto">
          <a:xfrm>
            <a:off x="3311525" y="3873500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37" name="Rectangle 209"/>
          <p:cNvSpPr>
            <a:spLocks noChangeArrowheads="1"/>
          </p:cNvSpPr>
          <p:nvPr/>
        </p:nvSpPr>
        <p:spPr bwMode="auto">
          <a:xfrm>
            <a:off x="3375025" y="3884613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38" name="Rectangle 210"/>
          <p:cNvSpPr>
            <a:spLocks noChangeArrowheads="1"/>
          </p:cNvSpPr>
          <p:nvPr/>
        </p:nvSpPr>
        <p:spPr bwMode="auto">
          <a:xfrm>
            <a:off x="3435350" y="389572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39" name="Rectangle 211"/>
          <p:cNvSpPr>
            <a:spLocks noChangeArrowheads="1"/>
          </p:cNvSpPr>
          <p:nvPr/>
        </p:nvSpPr>
        <p:spPr bwMode="auto">
          <a:xfrm>
            <a:off x="3497263" y="3867150"/>
            <a:ext cx="52387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0" name="Rectangle 212"/>
          <p:cNvSpPr>
            <a:spLocks noChangeArrowheads="1"/>
          </p:cNvSpPr>
          <p:nvPr/>
        </p:nvSpPr>
        <p:spPr bwMode="auto">
          <a:xfrm>
            <a:off x="3560763" y="3763963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1" name="Rectangle 213"/>
          <p:cNvSpPr>
            <a:spLocks noChangeArrowheads="1"/>
          </p:cNvSpPr>
          <p:nvPr/>
        </p:nvSpPr>
        <p:spPr bwMode="auto">
          <a:xfrm>
            <a:off x="3622675" y="3783013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2" name="Rectangle 214"/>
          <p:cNvSpPr>
            <a:spLocks noChangeArrowheads="1"/>
          </p:cNvSpPr>
          <p:nvPr/>
        </p:nvSpPr>
        <p:spPr bwMode="auto">
          <a:xfrm>
            <a:off x="3686175" y="3808413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3" name="Rectangle 215"/>
          <p:cNvSpPr>
            <a:spLocks noChangeArrowheads="1"/>
          </p:cNvSpPr>
          <p:nvPr/>
        </p:nvSpPr>
        <p:spPr bwMode="auto">
          <a:xfrm>
            <a:off x="3748088" y="3789363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4" name="Rectangle 216"/>
          <p:cNvSpPr>
            <a:spLocks noChangeArrowheads="1"/>
          </p:cNvSpPr>
          <p:nvPr/>
        </p:nvSpPr>
        <p:spPr bwMode="auto">
          <a:xfrm>
            <a:off x="3811588" y="3811588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5" name="Rectangle 217"/>
          <p:cNvSpPr>
            <a:spLocks noChangeArrowheads="1"/>
          </p:cNvSpPr>
          <p:nvPr/>
        </p:nvSpPr>
        <p:spPr bwMode="auto">
          <a:xfrm>
            <a:off x="3873500" y="3846513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6" name="Rectangle 218"/>
          <p:cNvSpPr>
            <a:spLocks noChangeArrowheads="1"/>
          </p:cNvSpPr>
          <p:nvPr/>
        </p:nvSpPr>
        <p:spPr bwMode="auto">
          <a:xfrm>
            <a:off x="3937000" y="3851275"/>
            <a:ext cx="50800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7" name="Rectangle 219"/>
          <p:cNvSpPr>
            <a:spLocks noChangeArrowheads="1"/>
          </p:cNvSpPr>
          <p:nvPr/>
        </p:nvSpPr>
        <p:spPr bwMode="auto">
          <a:xfrm>
            <a:off x="3998913" y="3881438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8" name="Rectangle 220"/>
          <p:cNvSpPr>
            <a:spLocks noChangeArrowheads="1"/>
          </p:cNvSpPr>
          <p:nvPr/>
        </p:nvSpPr>
        <p:spPr bwMode="auto">
          <a:xfrm>
            <a:off x="4062413" y="381952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49" name="Rectangle 221"/>
          <p:cNvSpPr>
            <a:spLocks noChangeArrowheads="1"/>
          </p:cNvSpPr>
          <p:nvPr/>
        </p:nvSpPr>
        <p:spPr bwMode="auto">
          <a:xfrm>
            <a:off x="4124325" y="3743325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0" name="Rectangle 222"/>
          <p:cNvSpPr>
            <a:spLocks noChangeArrowheads="1"/>
          </p:cNvSpPr>
          <p:nvPr/>
        </p:nvSpPr>
        <p:spPr bwMode="auto">
          <a:xfrm>
            <a:off x="4187825" y="3783013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1" name="Rectangle 223"/>
          <p:cNvSpPr>
            <a:spLocks noChangeArrowheads="1"/>
          </p:cNvSpPr>
          <p:nvPr/>
        </p:nvSpPr>
        <p:spPr bwMode="auto">
          <a:xfrm>
            <a:off x="4249738" y="3805238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2" name="Rectangle 224"/>
          <p:cNvSpPr>
            <a:spLocks noChangeArrowheads="1"/>
          </p:cNvSpPr>
          <p:nvPr/>
        </p:nvSpPr>
        <p:spPr bwMode="auto">
          <a:xfrm>
            <a:off x="4313238" y="380047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3" name="Rectangle 225"/>
          <p:cNvSpPr>
            <a:spLocks noChangeArrowheads="1"/>
          </p:cNvSpPr>
          <p:nvPr/>
        </p:nvSpPr>
        <p:spPr bwMode="auto">
          <a:xfrm>
            <a:off x="4375150" y="3756025"/>
            <a:ext cx="52388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4" name="Rectangle 226"/>
          <p:cNvSpPr>
            <a:spLocks noChangeArrowheads="1"/>
          </p:cNvSpPr>
          <p:nvPr/>
        </p:nvSpPr>
        <p:spPr bwMode="auto">
          <a:xfrm>
            <a:off x="4438650" y="380047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5" name="Rectangle 227"/>
          <p:cNvSpPr>
            <a:spLocks noChangeArrowheads="1"/>
          </p:cNvSpPr>
          <p:nvPr/>
        </p:nvSpPr>
        <p:spPr bwMode="auto">
          <a:xfrm>
            <a:off x="4500563" y="3762375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6" name="Rectangle 228"/>
          <p:cNvSpPr>
            <a:spLocks noChangeArrowheads="1"/>
          </p:cNvSpPr>
          <p:nvPr/>
        </p:nvSpPr>
        <p:spPr bwMode="auto">
          <a:xfrm>
            <a:off x="4564063" y="3721100"/>
            <a:ext cx="50800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7" name="Rectangle 229"/>
          <p:cNvSpPr>
            <a:spLocks noChangeArrowheads="1"/>
          </p:cNvSpPr>
          <p:nvPr/>
        </p:nvSpPr>
        <p:spPr bwMode="auto">
          <a:xfrm>
            <a:off x="4625975" y="3754438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8" name="Rectangle 230"/>
          <p:cNvSpPr>
            <a:spLocks noChangeArrowheads="1"/>
          </p:cNvSpPr>
          <p:nvPr/>
        </p:nvSpPr>
        <p:spPr bwMode="auto">
          <a:xfrm>
            <a:off x="4689475" y="3802063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59" name="Rectangle 231"/>
          <p:cNvSpPr>
            <a:spLocks noChangeArrowheads="1"/>
          </p:cNvSpPr>
          <p:nvPr/>
        </p:nvSpPr>
        <p:spPr bwMode="auto">
          <a:xfrm>
            <a:off x="4751388" y="3759200"/>
            <a:ext cx="52387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0" name="Rectangle 232"/>
          <p:cNvSpPr>
            <a:spLocks noChangeArrowheads="1"/>
          </p:cNvSpPr>
          <p:nvPr/>
        </p:nvSpPr>
        <p:spPr bwMode="auto">
          <a:xfrm>
            <a:off x="4814888" y="3713163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1" name="Rectangle 233"/>
          <p:cNvSpPr>
            <a:spLocks noChangeArrowheads="1"/>
          </p:cNvSpPr>
          <p:nvPr/>
        </p:nvSpPr>
        <p:spPr bwMode="auto">
          <a:xfrm>
            <a:off x="4876800" y="3725863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2" name="Rectangle 234"/>
          <p:cNvSpPr>
            <a:spLocks noChangeArrowheads="1"/>
          </p:cNvSpPr>
          <p:nvPr/>
        </p:nvSpPr>
        <p:spPr bwMode="auto">
          <a:xfrm>
            <a:off x="4940300" y="368617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3" name="Rectangle 235"/>
          <p:cNvSpPr>
            <a:spLocks noChangeArrowheads="1"/>
          </p:cNvSpPr>
          <p:nvPr/>
        </p:nvSpPr>
        <p:spPr bwMode="auto">
          <a:xfrm>
            <a:off x="5002213" y="3689350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4" name="Rectangle 236"/>
          <p:cNvSpPr>
            <a:spLocks noChangeArrowheads="1"/>
          </p:cNvSpPr>
          <p:nvPr/>
        </p:nvSpPr>
        <p:spPr bwMode="auto">
          <a:xfrm>
            <a:off x="5065713" y="3636963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5" name="Rectangle 237"/>
          <p:cNvSpPr>
            <a:spLocks noChangeArrowheads="1"/>
          </p:cNvSpPr>
          <p:nvPr/>
        </p:nvSpPr>
        <p:spPr bwMode="auto">
          <a:xfrm>
            <a:off x="5127625" y="3678238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6" name="Rectangle 238"/>
          <p:cNvSpPr>
            <a:spLocks noChangeArrowheads="1"/>
          </p:cNvSpPr>
          <p:nvPr/>
        </p:nvSpPr>
        <p:spPr bwMode="auto">
          <a:xfrm>
            <a:off x="5191125" y="368617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7" name="Rectangle 239"/>
          <p:cNvSpPr>
            <a:spLocks noChangeArrowheads="1"/>
          </p:cNvSpPr>
          <p:nvPr/>
        </p:nvSpPr>
        <p:spPr bwMode="auto">
          <a:xfrm>
            <a:off x="5253038" y="3729038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8" name="Rectangle 240"/>
          <p:cNvSpPr>
            <a:spLocks noChangeArrowheads="1"/>
          </p:cNvSpPr>
          <p:nvPr/>
        </p:nvSpPr>
        <p:spPr bwMode="auto">
          <a:xfrm>
            <a:off x="5316538" y="3773488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69" name="Rectangle 241"/>
          <p:cNvSpPr>
            <a:spLocks noChangeArrowheads="1"/>
          </p:cNvSpPr>
          <p:nvPr/>
        </p:nvSpPr>
        <p:spPr bwMode="auto">
          <a:xfrm>
            <a:off x="5378450" y="3671888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0" name="Rectangle 242"/>
          <p:cNvSpPr>
            <a:spLocks noChangeArrowheads="1"/>
          </p:cNvSpPr>
          <p:nvPr/>
        </p:nvSpPr>
        <p:spPr bwMode="auto">
          <a:xfrm>
            <a:off x="5441950" y="3670300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1" name="Rectangle 243"/>
          <p:cNvSpPr>
            <a:spLocks noChangeArrowheads="1"/>
          </p:cNvSpPr>
          <p:nvPr/>
        </p:nvSpPr>
        <p:spPr bwMode="auto">
          <a:xfrm>
            <a:off x="5503863" y="3609975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2" name="Rectangle 244"/>
          <p:cNvSpPr>
            <a:spLocks noChangeArrowheads="1"/>
          </p:cNvSpPr>
          <p:nvPr/>
        </p:nvSpPr>
        <p:spPr bwMode="auto">
          <a:xfrm>
            <a:off x="5567363" y="344487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3" name="Rectangle 245"/>
          <p:cNvSpPr>
            <a:spLocks noChangeArrowheads="1"/>
          </p:cNvSpPr>
          <p:nvPr/>
        </p:nvSpPr>
        <p:spPr bwMode="auto">
          <a:xfrm>
            <a:off x="5629275" y="3519488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4" name="Rectangle 246"/>
          <p:cNvSpPr>
            <a:spLocks noChangeArrowheads="1"/>
          </p:cNvSpPr>
          <p:nvPr/>
        </p:nvSpPr>
        <p:spPr bwMode="auto">
          <a:xfrm>
            <a:off x="5689600" y="3567113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5" name="Rectangle 247"/>
          <p:cNvSpPr>
            <a:spLocks noChangeArrowheads="1"/>
          </p:cNvSpPr>
          <p:nvPr/>
        </p:nvSpPr>
        <p:spPr bwMode="auto">
          <a:xfrm>
            <a:off x="5751513" y="3602038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6" name="Rectangle 248"/>
          <p:cNvSpPr>
            <a:spLocks noChangeArrowheads="1"/>
          </p:cNvSpPr>
          <p:nvPr/>
        </p:nvSpPr>
        <p:spPr bwMode="auto">
          <a:xfrm>
            <a:off x="5815013" y="3652838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7" name="Rectangle 249"/>
          <p:cNvSpPr>
            <a:spLocks noChangeArrowheads="1"/>
          </p:cNvSpPr>
          <p:nvPr/>
        </p:nvSpPr>
        <p:spPr bwMode="auto">
          <a:xfrm>
            <a:off x="5876925" y="3452813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8" name="Rectangle 250"/>
          <p:cNvSpPr>
            <a:spLocks noChangeArrowheads="1"/>
          </p:cNvSpPr>
          <p:nvPr/>
        </p:nvSpPr>
        <p:spPr bwMode="auto">
          <a:xfrm>
            <a:off x="5940425" y="3441700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79" name="Rectangle 251"/>
          <p:cNvSpPr>
            <a:spLocks noChangeArrowheads="1"/>
          </p:cNvSpPr>
          <p:nvPr/>
        </p:nvSpPr>
        <p:spPr bwMode="auto">
          <a:xfrm>
            <a:off x="6002338" y="3511550"/>
            <a:ext cx="52387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0" name="Rectangle 252"/>
          <p:cNvSpPr>
            <a:spLocks noChangeArrowheads="1"/>
          </p:cNvSpPr>
          <p:nvPr/>
        </p:nvSpPr>
        <p:spPr bwMode="auto">
          <a:xfrm>
            <a:off x="6065838" y="3579813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1" name="Rectangle 253"/>
          <p:cNvSpPr>
            <a:spLocks noChangeArrowheads="1"/>
          </p:cNvSpPr>
          <p:nvPr/>
        </p:nvSpPr>
        <p:spPr bwMode="auto">
          <a:xfrm>
            <a:off x="6127750" y="3575050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2" name="Rectangle 254"/>
          <p:cNvSpPr>
            <a:spLocks noChangeArrowheads="1"/>
          </p:cNvSpPr>
          <p:nvPr/>
        </p:nvSpPr>
        <p:spPr bwMode="auto">
          <a:xfrm>
            <a:off x="6191250" y="3602038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3" name="Rectangle 255"/>
          <p:cNvSpPr>
            <a:spLocks noChangeArrowheads="1"/>
          </p:cNvSpPr>
          <p:nvPr/>
        </p:nvSpPr>
        <p:spPr bwMode="auto">
          <a:xfrm>
            <a:off x="6253163" y="3656013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4" name="Rectangle 256"/>
          <p:cNvSpPr>
            <a:spLocks noChangeArrowheads="1"/>
          </p:cNvSpPr>
          <p:nvPr/>
        </p:nvSpPr>
        <p:spPr bwMode="auto">
          <a:xfrm>
            <a:off x="6316663" y="3490913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5" name="Rectangle 257"/>
          <p:cNvSpPr>
            <a:spLocks noChangeArrowheads="1"/>
          </p:cNvSpPr>
          <p:nvPr/>
        </p:nvSpPr>
        <p:spPr bwMode="auto">
          <a:xfrm>
            <a:off x="6378575" y="3571875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6" name="Rectangle 258"/>
          <p:cNvSpPr>
            <a:spLocks noChangeArrowheads="1"/>
          </p:cNvSpPr>
          <p:nvPr/>
        </p:nvSpPr>
        <p:spPr bwMode="auto">
          <a:xfrm>
            <a:off x="6442075" y="3625850"/>
            <a:ext cx="52388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7" name="Rectangle 259"/>
          <p:cNvSpPr>
            <a:spLocks noChangeArrowheads="1"/>
          </p:cNvSpPr>
          <p:nvPr/>
        </p:nvSpPr>
        <p:spPr bwMode="auto">
          <a:xfrm>
            <a:off x="6503988" y="3632200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8" name="Rectangle 260"/>
          <p:cNvSpPr>
            <a:spLocks noChangeArrowheads="1"/>
          </p:cNvSpPr>
          <p:nvPr/>
        </p:nvSpPr>
        <p:spPr bwMode="auto">
          <a:xfrm>
            <a:off x="6567488" y="3567113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89" name="Rectangle 261"/>
          <p:cNvSpPr>
            <a:spLocks noChangeArrowheads="1"/>
          </p:cNvSpPr>
          <p:nvPr/>
        </p:nvSpPr>
        <p:spPr bwMode="auto">
          <a:xfrm>
            <a:off x="6629400" y="3492500"/>
            <a:ext cx="52388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0" name="Rectangle 262"/>
          <p:cNvSpPr>
            <a:spLocks noChangeArrowheads="1"/>
          </p:cNvSpPr>
          <p:nvPr/>
        </p:nvSpPr>
        <p:spPr bwMode="auto">
          <a:xfrm>
            <a:off x="6692900" y="3560763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1" name="Rectangle 263"/>
          <p:cNvSpPr>
            <a:spLocks noChangeArrowheads="1"/>
          </p:cNvSpPr>
          <p:nvPr/>
        </p:nvSpPr>
        <p:spPr bwMode="auto">
          <a:xfrm>
            <a:off x="6754813" y="3576638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2" name="Rectangle 264"/>
          <p:cNvSpPr>
            <a:spLocks noChangeArrowheads="1"/>
          </p:cNvSpPr>
          <p:nvPr/>
        </p:nvSpPr>
        <p:spPr bwMode="auto">
          <a:xfrm>
            <a:off x="6818313" y="3633788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3" name="Rectangle 265"/>
          <p:cNvSpPr>
            <a:spLocks noChangeArrowheads="1"/>
          </p:cNvSpPr>
          <p:nvPr/>
        </p:nvSpPr>
        <p:spPr bwMode="auto">
          <a:xfrm>
            <a:off x="6880225" y="3671888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4" name="Rectangle 266"/>
          <p:cNvSpPr>
            <a:spLocks noChangeArrowheads="1"/>
          </p:cNvSpPr>
          <p:nvPr/>
        </p:nvSpPr>
        <p:spPr bwMode="auto">
          <a:xfrm>
            <a:off x="6943725" y="3709988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5" name="Rectangle 267"/>
          <p:cNvSpPr>
            <a:spLocks noChangeArrowheads="1"/>
          </p:cNvSpPr>
          <p:nvPr/>
        </p:nvSpPr>
        <p:spPr bwMode="auto">
          <a:xfrm>
            <a:off x="7005638" y="3686175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6" name="Rectangle 268"/>
          <p:cNvSpPr>
            <a:spLocks noChangeArrowheads="1"/>
          </p:cNvSpPr>
          <p:nvPr/>
        </p:nvSpPr>
        <p:spPr bwMode="auto">
          <a:xfrm>
            <a:off x="7069138" y="3671888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7" name="Rectangle 269"/>
          <p:cNvSpPr>
            <a:spLocks noChangeArrowheads="1"/>
          </p:cNvSpPr>
          <p:nvPr/>
        </p:nvSpPr>
        <p:spPr bwMode="auto">
          <a:xfrm>
            <a:off x="7131050" y="3690938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8" name="Rectangle 270"/>
          <p:cNvSpPr>
            <a:spLocks noChangeArrowheads="1"/>
          </p:cNvSpPr>
          <p:nvPr/>
        </p:nvSpPr>
        <p:spPr bwMode="auto">
          <a:xfrm>
            <a:off x="7194550" y="3740150"/>
            <a:ext cx="50800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199" name="Rectangle 271"/>
          <p:cNvSpPr>
            <a:spLocks noChangeArrowheads="1"/>
          </p:cNvSpPr>
          <p:nvPr/>
        </p:nvSpPr>
        <p:spPr bwMode="auto">
          <a:xfrm>
            <a:off x="7256463" y="3792538"/>
            <a:ext cx="52387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0" name="Rectangle 272"/>
          <p:cNvSpPr>
            <a:spLocks noChangeArrowheads="1"/>
          </p:cNvSpPr>
          <p:nvPr/>
        </p:nvSpPr>
        <p:spPr bwMode="auto">
          <a:xfrm>
            <a:off x="7319963" y="3840163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1" name="Rectangle 273"/>
          <p:cNvSpPr>
            <a:spLocks noChangeArrowheads="1"/>
          </p:cNvSpPr>
          <p:nvPr/>
        </p:nvSpPr>
        <p:spPr bwMode="auto">
          <a:xfrm>
            <a:off x="7381875" y="3859213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2" name="Rectangle 274"/>
          <p:cNvSpPr>
            <a:spLocks noChangeArrowheads="1"/>
          </p:cNvSpPr>
          <p:nvPr/>
        </p:nvSpPr>
        <p:spPr bwMode="auto">
          <a:xfrm>
            <a:off x="7445375" y="3725863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3" name="Rectangle 275"/>
          <p:cNvSpPr>
            <a:spLocks noChangeArrowheads="1"/>
          </p:cNvSpPr>
          <p:nvPr/>
        </p:nvSpPr>
        <p:spPr bwMode="auto">
          <a:xfrm>
            <a:off x="7507288" y="3763963"/>
            <a:ext cx="52387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4" name="Rectangle 276"/>
          <p:cNvSpPr>
            <a:spLocks noChangeArrowheads="1"/>
          </p:cNvSpPr>
          <p:nvPr/>
        </p:nvSpPr>
        <p:spPr bwMode="auto">
          <a:xfrm>
            <a:off x="7570788" y="3652838"/>
            <a:ext cx="50800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5" name="Rectangle 277"/>
          <p:cNvSpPr>
            <a:spLocks noChangeArrowheads="1"/>
          </p:cNvSpPr>
          <p:nvPr/>
        </p:nvSpPr>
        <p:spPr bwMode="auto">
          <a:xfrm>
            <a:off x="7632700" y="3541713"/>
            <a:ext cx="52388" cy="52387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6" name="Rectangle 278"/>
          <p:cNvSpPr>
            <a:spLocks noChangeArrowheads="1"/>
          </p:cNvSpPr>
          <p:nvPr/>
        </p:nvSpPr>
        <p:spPr bwMode="auto">
          <a:xfrm>
            <a:off x="7696200" y="3587750"/>
            <a:ext cx="50800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7" name="Rectangle 279"/>
          <p:cNvSpPr>
            <a:spLocks noChangeArrowheads="1"/>
          </p:cNvSpPr>
          <p:nvPr/>
        </p:nvSpPr>
        <p:spPr bwMode="auto">
          <a:xfrm>
            <a:off x="7758113" y="3622675"/>
            <a:ext cx="52387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8" name="Rectangle 280"/>
          <p:cNvSpPr>
            <a:spLocks noChangeArrowheads="1"/>
          </p:cNvSpPr>
          <p:nvPr/>
        </p:nvSpPr>
        <p:spPr bwMode="auto">
          <a:xfrm>
            <a:off x="7821613" y="3675063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09" name="Rectangle 281"/>
          <p:cNvSpPr>
            <a:spLocks noChangeArrowheads="1"/>
          </p:cNvSpPr>
          <p:nvPr/>
        </p:nvSpPr>
        <p:spPr bwMode="auto">
          <a:xfrm>
            <a:off x="7883525" y="3629025"/>
            <a:ext cx="52388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10" name="Rectangle 282"/>
          <p:cNvSpPr>
            <a:spLocks noChangeArrowheads="1"/>
          </p:cNvSpPr>
          <p:nvPr/>
        </p:nvSpPr>
        <p:spPr bwMode="auto">
          <a:xfrm>
            <a:off x="7947025" y="3686175"/>
            <a:ext cx="50800" cy="50800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11" name="Rectangle 283"/>
          <p:cNvSpPr>
            <a:spLocks noChangeArrowheads="1"/>
          </p:cNvSpPr>
          <p:nvPr/>
        </p:nvSpPr>
        <p:spPr bwMode="auto">
          <a:xfrm>
            <a:off x="3086100" y="1228725"/>
            <a:ext cx="26797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200">
                <a:solidFill>
                  <a:srgbClr val="000000"/>
                </a:solidFill>
                <a:latin typeface="Arial Narrow" pitchFamily="34" charset="0"/>
              </a:rPr>
              <a:t>RTT: gaia.cs.umass.edu e fantasia.eurecom.fr</a:t>
            </a:r>
            <a:endParaRPr lang="it-IT" sz="1200" b="0"/>
          </a:p>
        </p:txBody>
      </p:sp>
      <p:sp>
        <p:nvSpPr>
          <p:cNvPr id="253212" name="Rectangle 284"/>
          <p:cNvSpPr>
            <a:spLocks noChangeArrowheads="1"/>
          </p:cNvSpPr>
          <p:nvPr/>
        </p:nvSpPr>
        <p:spPr bwMode="auto">
          <a:xfrm>
            <a:off x="866775" y="5461000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100</a:t>
            </a:r>
            <a:endParaRPr lang="it-IT" b="0"/>
          </a:p>
        </p:txBody>
      </p:sp>
      <p:sp>
        <p:nvSpPr>
          <p:cNvPr id="253213" name="Rectangle 285"/>
          <p:cNvSpPr>
            <a:spLocks noChangeArrowheads="1"/>
          </p:cNvSpPr>
          <p:nvPr/>
        </p:nvSpPr>
        <p:spPr bwMode="auto">
          <a:xfrm>
            <a:off x="866775" y="4699000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150</a:t>
            </a:r>
            <a:endParaRPr lang="it-IT" b="0"/>
          </a:p>
        </p:txBody>
      </p:sp>
      <p:sp>
        <p:nvSpPr>
          <p:cNvPr id="253214" name="Rectangle 286"/>
          <p:cNvSpPr>
            <a:spLocks noChangeArrowheads="1"/>
          </p:cNvSpPr>
          <p:nvPr/>
        </p:nvSpPr>
        <p:spPr bwMode="auto">
          <a:xfrm>
            <a:off x="866775" y="3935413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200</a:t>
            </a:r>
            <a:endParaRPr lang="it-IT" b="0"/>
          </a:p>
        </p:txBody>
      </p:sp>
      <p:sp>
        <p:nvSpPr>
          <p:cNvPr id="253215" name="Rectangle 287"/>
          <p:cNvSpPr>
            <a:spLocks noChangeArrowheads="1"/>
          </p:cNvSpPr>
          <p:nvPr/>
        </p:nvSpPr>
        <p:spPr bwMode="auto">
          <a:xfrm>
            <a:off x="866775" y="3173413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250</a:t>
            </a:r>
            <a:endParaRPr lang="it-IT" b="0"/>
          </a:p>
        </p:txBody>
      </p:sp>
      <p:sp>
        <p:nvSpPr>
          <p:cNvPr id="253216" name="Rectangle 288"/>
          <p:cNvSpPr>
            <a:spLocks noChangeArrowheads="1"/>
          </p:cNvSpPr>
          <p:nvPr/>
        </p:nvSpPr>
        <p:spPr bwMode="auto">
          <a:xfrm>
            <a:off x="866775" y="2409825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300</a:t>
            </a:r>
            <a:endParaRPr lang="it-IT" b="0"/>
          </a:p>
        </p:txBody>
      </p:sp>
      <p:sp>
        <p:nvSpPr>
          <p:cNvPr id="253217" name="Rectangle 289"/>
          <p:cNvSpPr>
            <a:spLocks noChangeArrowheads="1"/>
          </p:cNvSpPr>
          <p:nvPr/>
        </p:nvSpPr>
        <p:spPr bwMode="auto">
          <a:xfrm>
            <a:off x="866775" y="1646238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350</a:t>
            </a:r>
            <a:endParaRPr lang="it-IT" b="0"/>
          </a:p>
        </p:txBody>
      </p:sp>
      <p:sp>
        <p:nvSpPr>
          <p:cNvPr id="253218" name="Rectangle 290"/>
          <p:cNvSpPr>
            <a:spLocks noChangeArrowheads="1"/>
          </p:cNvSpPr>
          <p:nvPr/>
        </p:nvSpPr>
        <p:spPr bwMode="auto">
          <a:xfrm>
            <a:off x="1139825" y="5627688"/>
            <a:ext cx="63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1</a:t>
            </a:r>
            <a:endParaRPr lang="it-IT" b="0"/>
          </a:p>
        </p:txBody>
      </p:sp>
      <p:sp>
        <p:nvSpPr>
          <p:cNvPr id="253219" name="Rectangle 291"/>
          <p:cNvSpPr>
            <a:spLocks noChangeArrowheads="1"/>
          </p:cNvSpPr>
          <p:nvPr/>
        </p:nvSpPr>
        <p:spPr bwMode="auto">
          <a:xfrm>
            <a:off x="1579563" y="5627688"/>
            <a:ext cx="63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8</a:t>
            </a:r>
            <a:endParaRPr lang="it-IT" b="0"/>
          </a:p>
        </p:txBody>
      </p:sp>
      <p:sp>
        <p:nvSpPr>
          <p:cNvPr id="253220" name="Rectangle 292"/>
          <p:cNvSpPr>
            <a:spLocks noChangeArrowheads="1"/>
          </p:cNvSpPr>
          <p:nvPr/>
        </p:nvSpPr>
        <p:spPr bwMode="auto">
          <a:xfrm>
            <a:off x="1987550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15</a:t>
            </a:r>
            <a:endParaRPr lang="it-IT" b="0"/>
          </a:p>
        </p:txBody>
      </p:sp>
      <p:sp>
        <p:nvSpPr>
          <p:cNvPr id="253221" name="Rectangle 293"/>
          <p:cNvSpPr>
            <a:spLocks noChangeArrowheads="1"/>
          </p:cNvSpPr>
          <p:nvPr/>
        </p:nvSpPr>
        <p:spPr bwMode="auto">
          <a:xfrm>
            <a:off x="2425700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22</a:t>
            </a:r>
            <a:endParaRPr lang="it-IT" b="0"/>
          </a:p>
        </p:txBody>
      </p:sp>
      <p:sp>
        <p:nvSpPr>
          <p:cNvPr id="253222" name="Rectangle 294"/>
          <p:cNvSpPr>
            <a:spLocks noChangeArrowheads="1"/>
          </p:cNvSpPr>
          <p:nvPr/>
        </p:nvSpPr>
        <p:spPr bwMode="auto">
          <a:xfrm>
            <a:off x="2865438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29</a:t>
            </a:r>
            <a:endParaRPr lang="it-IT" b="0"/>
          </a:p>
        </p:txBody>
      </p:sp>
      <p:sp>
        <p:nvSpPr>
          <p:cNvPr id="253223" name="Rectangle 295"/>
          <p:cNvSpPr>
            <a:spLocks noChangeArrowheads="1"/>
          </p:cNvSpPr>
          <p:nvPr/>
        </p:nvSpPr>
        <p:spPr bwMode="auto">
          <a:xfrm>
            <a:off x="3303588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36</a:t>
            </a:r>
            <a:endParaRPr lang="it-IT" b="0"/>
          </a:p>
        </p:txBody>
      </p:sp>
      <p:sp>
        <p:nvSpPr>
          <p:cNvPr id="253224" name="Rectangle 296"/>
          <p:cNvSpPr>
            <a:spLocks noChangeArrowheads="1"/>
          </p:cNvSpPr>
          <p:nvPr/>
        </p:nvSpPr>
        <p:spPr bwMode="auto">
          <a:xfrm>
            <a:off x="3740150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43</a:t>
            </a:r>
            <a:endParaRPr lang="it-IT" b="0"/>
          </a:p>
        </p:txBody>
      </p:sp>
      <p:sp>
        <p:nvSpPr>
          <p:cNvPr id="253225" name="Rectangle 297"/>
          <p:cNvSpPr>
            <a:spLocks noChangeArrowheads="1"/>
          </p:cNvSpPr>
          <p:nvPr/>
        </p:nvSpPr>
        <p:spPr bwMode="auto">
          <a:xfrm>
            <a:off x="4178300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50</a:t>
            </a:r>
            <a:endParaRPr lang="it-IT" b="0"/>
          </a:p>
        </p:txBody>
      </p:sp>
      <p:sp>
        <p:nvSpPr>
          <p:cNvPr id="253226" name="Rectangle 298"/>
          <p:cNvSpPr>
            <a:spLocks noChangeArrowheads="1"/>
          </p:cNvSpPr>
          <p:nvPr/>
        </p:nvSpPr>
        <p:spPr bwMode="auto">
          <a:xfrm>
            <a:off x="4618038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57</a:t>
            </a:r>
            <a:endParaRPr lang="it-IT" b="0"/>
          </a:p>
        </p:txBody>
      </p:sp>
      <p:sp>
        <p:nvSpPr>
          <p:cNvPr id="253227" name="Rectangle 299"/>
          <p:cNvSpPr>
            <a:spLocks noChangeArrowheads="1"/>
          </p:cNvSpPr>
          <p:nvPr/>
        </p:nvSpPr>
        <p:spPr bwMode="auto">
          <a:xfrm>
            <a:off x="5056188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64</a:t>
            </a:r>
            <a:endParaRPr lang="it-IT" b="0"/>
          </a:p>
        </p:txBody>
      </p:sp>
      <p:sp>
        <p:nvSpPr>
          <p:cNvPr id="253228" name="Rectangle 300"/>
          <p:cNvSpPr>
            <a:spLocks noChangeArrowheads="1"/>
          </p:cNvSpPr>
          <p:nvPr/>
        </p:nvSpPr>
        <p:spPr bwMode="auto">
          <a:xfrm>
            <a:off x="5495925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71</a:t>
            </a:r>
            <a:endParaRPr lang="it-IT" b="0"/>
          </a:p>
        </p:txBody>
      </p:sp>
      <p:sp>
        <p:nvSpPr>
          <p:cNvPr id="253229" name="Rectangle 301"/>
          <p:cNvSpPr>
            <a:spLocks noChangeArrowheads="1"/>
          </p:cNvSpPr>
          <p:nvPr/>
        </p:nvSpPr>
        <p:spPr bwMode="auto">
          <a:xfrm>
            <a:off x="5932488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78</a:t>
            </a:r>
            <a:endParaRPr lang="it-IT" b="0"/>
          </a:p>
        </p:txBody>
      </p:sp>
      <p:sp>
        <p:nvSpPr>
          <p:cNvPr id="253230" name="Rectangle 302"/>
          <p:cNvSpPr>
            <a:spLocks noChangeArrowheads="1"/>
          </p:cNvSpPr>
          <p:nvPr/>
        </p:nvSpPr>
        <p:spPr bwMode="auto">
          <a:xfrm>
            <a:off x="6370638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85</a:t>
            </a:r>
            <a:endParaRPr lang="it-IT" b="0"/>
          </a:p>
        </p:txBody>
      </p:sp>
      <p:sp>
        <p:nvSpPr>
          <p:cNvPr id="253231" name="Rectangle 303"/>
          <p:cNvSpPr>
            <a:spLocks noChangeArrowheads="1"/>
          </p:cNvSpPr>
          <p:nvPr/>
        </p:nvSpPr>
        <p:spPr bwMode="auto">
          <a:xfrm>
            <a:off x="6810375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92</a:t>
            </a:r>
            <a:endParaRPr lang="it-IT" b="0"/>
          </a:p>
        </p:txBody>
      </p:sp>
      <p:sp>
        <p:nvSpPr>
          <p:cNvPr id="253232" name="Rectangle 304"/>
          <p:cNvSpPr>
            <a:spLocks noChangeArrowheads="1"/>
          </p:cNvSpPr>
          <p:nvPr/>
        </p:nvSpPr>
        <p:spPr bwMode="auto">
          <a:xfrm>
            <a:off x="7248525" y="5627688"/>
            <a:ext cx="127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99</a:t>
            </a:r>
            <a:endParaRPr lang="it-IT" b="0"/>
          </a:p>
        </p:txBody>
      </p:sp>
      <p:sp>
        <p:nvSpPr>
          <p:cNvPr id="253233" name="Rectangle 305"/>
          <p:cNvSpPr>
            <a:spLocks noChangeArrowheads="1"/>
          </p:cNvSpPr>
          <p:nvPr/>
        </p:nvSpPr>
        <p:spPr bwMode="auto">
          <a:xfrm>
            <a:off x="7658100" y="5627688"/>
            <a:ext cx="1905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 b="0">
                <a:solidFill>
                  <a:srgbClr val="000000"/>
                </a:solidFill>
                <a:latin typeface="Arial" pitchFamily="34" charset="0"/>
              </a:rPr>
              <a:t>106</a:t>
            </a:r>
            <a:endParaRPr lang="it-IT" b="0"/>
          </a:p>
        </p:txBody>
      </p:sp>
      <p:sp>
        <p:nvSpPr>
          <p:cNvPr id="253234" name="Rectangle 306"/>
          <p:cNvSpPr>
            <a:spLocks noChangeArrowheads="1"/>
          </p:cNvSpPr>
          <p:nvPr/>
        </p:nvSpPr>
        <p:spPr bwMode="auto">
          <a:xfrm>
            <a:off x="4113213" y="5815013"/>
            <a:ext cx="939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100">
                <a:solidFill>
                  <a:srgbClr val="000000"/>
                </a:solidFill>
                <a:latin typeface="Arial Narrow" pitchFamily="34" charset="0"/>
              </a:rPr>
              <a:t>tempo (secondi)</a:t>
            </a:r>
            <a:endParaRPr lang="it-IT" sz="1100" b="0"/>
          </a:p>
        </p:txBody>
      </p:sp>
      <p:sp>
        <p:nvSpPr>
          <p:cNvPr id="253235" name="Rectangle 307"/>
          <p:cNvSpPr>
            <a:spLocks noChangeArrowheads="1"/>
          </p:cNvSpPr>
          <p:nvPr/>
        </p:nvSpPr>
        <p:spPr bwMode="auto">
          <a:xfrm rot="16200000">
            <a:off x="207963" y="3509962"/>
            <a:ext cx="10541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100">
                <a:solidFill>
                  <a:srgbClr val="000000"/>
                </a:solidFill>
                <a:latin typeface="Arial Narrow" pitchFamily="34" charset="0"/>
              </a:rPr>
              <a:t>RTT (millisecondi)</a:t>
            </a:r>
            <a:endParaRPr lang="it-IT" sz="1100" b="0"/>
          </a:p>
        </p:txBody>
      </p:sp>
      <p:sp>
        <p:nvSpPr>
          <p:cNvPr id="253236" name="Rectangle 308"/>
          <p:cNvSpPr>
            <a:spLocks noChangeArrowheads="1"/>
          </p:cNvSpPr>
          <p:nvPr/>
        </p:nvSpPr>
        <p:spPr bwMode="auto">
          <a:xfrm>
            <a:off x="3276600" y="6078538"/>
            <a:ext cx="2371725" cy="173037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37" name="Line 309"/>
          <p:cNvSpPr>
            <a:spLocks noChangeShapeType="1"/>
          </p:cNvSpPr>
          <p:nvPr/>
        </p:nvSpPr>
        <p:spPr bwMode="auto">
          <a:xfrm>
            <a:off x="3335338" y="6164263"/>
            <a:ext cx="228600" cy="1587"/>
          </a:xfrm>
          <a:prstGeom prst="line">
            <a:avLst/>
          </a:prstGeom>
          <a:noFill/>
          <a:ln w="11113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38" name="Freeform 310"/>
          <p:cNvSpPr>
            <a:spLocks/>
          </p:cNvSpPr>
          <p:nvPr/>
        </p:nvSpPr>
        <p:spPr bwMode="auto">
          <a:xfrm>
            <a:off x="3422650" y="6137275"/>
            <a:ext cx="53975" cy="55563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34" y="17"/>
              </a:cxn>
              <a:cxn ang="0">
                <a:pos x="17" y="35"/>
              </a:cxn>
              <a:cxn ang="0">
                <a:pos x="0" y="17"/>
              </a:cxn>
              <a:cxn ang="0">
                <a:pos x="17" y="0"/>
              </a:cxn>
            </a:cxnLst>
            <a:rect l="0" t="0" r="r" b="b"/>
            <a:pathLst>
              <a:path w="34" h="35">
                <a:moveTo>
                  <a:pt x="17" y="0"/>
                </a:moveTo>
                <a:lnTo>
                  <a:pt x="34" y="17"/>
                </a:lnTo>
                <a:lnTo>
                  <a:pt x="17" y="35"/>
                </a:lnTo>
                <a:lnTo>
                  <a:pt x="0" y="17"/>
                </a:lnTo>
                <a:lnTo>
                  <a:pt x="17" y="0"/>
                </a:lnTo>
                <a:close/>
              </a:path>
            </a:pathLst>
          </a:custGeom>
          <a:solidFill>
            <a:srgbClr val="000080"/>
          </a:solidFill>
          <a:ln w="11113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39" name="Rectangle 311"/>
          <p:cNvSpPr>
            <a:spLocks noChangeArrowheads="1"/>
          </p:cNvSpPr>
          <p:nvPr/>
        </p:nvSpPr>
        <p:spPr bwMode="auto">
          <a:xfrm>
            <a:off x="3560763" y="6099175"/>
            <a:ext cx="927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000" b="0">
                <a:solidFill>
                  <a:srgbClr val="000000"/>
                </a:solidFill>
                <a:latin typeface="Arial" pitchFamily="34" charset="0"/>
              </a:rPr>
              <a:t>Campione RTT</a:t>
            </a:r>
            <a:endParaRPr lang="it-IT" sz="1000" b="0"/>
          </a:p>
        </p:txBody>
      </p:sp>
      <p:sp>
        <p:nvSpPr>
          <p:cNvPr id="253240" name="Line 312"/>
          <p:cNvSpPr>
            <a:spLocks noChangeShapeType="1"/>
          </p:cNvSpPr>
          <p:nvPr/>
        </p:nvSpPr>
        <p:spPr bwMode="auto">
          <a:xfrm>
            <a:off x="4598988" y="6164263"/>
            <a:ext cx="228600" cy="1587"/>
          </a:xfrm>
          <a:prstGeom prst="line">
            <a:avLst/>
          </a:prstGeom>
          <a:noFill/>
          <a:ln w="11113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41" name="Rectangle 313"/>
          <p:cNvSpPr>
            <a:spLocks noChangeArrowheads="1"/>
          </p:cNvSpPr>
          <p:nvPr/>
        </p:nvSpPr>
        <p:spPr bwMode="auto">
          <a:xfrm>
            <a:off x="4686300" y="6137275"/>
            <a:ext cx="50800" cy="52388"/>
          </a:xfrm>
          <a:prstGeom prst="rect">
            <a:avLst/>
          </a:prstGeom>
          <a:solidFill>
            <a:srgbClr val="FF00FF"/>
          </a:solidFill>
          <a:ln w="11113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242" name="Rectangle 314"/>
          <p:cNvSpPr>
            <a:spLocks noChangeArrowheads="1"/>
          </p:cNvSpPr>
          <p:nvPr/>
        </p:nvSpPr>
        <p:spPr bwMode="auto">
          <a:xfrm>
            <a:off x="4822825" y="6099175"/>
            <a:ext cx="812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000" b="0">
                <a:solidFill>
                  <a:srgbClr val="000000"/>
                </a:solidFill>
                <a:latin typeface="Arial" pitchFamily="34" charset="0"/>
              </a:rPr>
              <a:t>Stime di RTT</a:t>
            </a:r>
            <a:endParaRPr lang="it-IT" sz="1000" b="0"/>
          </a:p>
        </p:txBody>
      </p:sp>
      <p:pic>
        <p:nvPicPr>
          <p:cNvPr id="253243" name="Picture 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1714500"/>
            <a:ext cx="6889750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A371AE9-50BE-4983-A0D0-F03F1FBE1080}" type="slidenum">
              <a:rPr lang="en-US" altLang="it-IT"/>
              <a:pPr/>
              <a:t>64</a:t>
            </a:fld>
            <a:endParaRPr lang="en-US" altLang="it-IT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133350"/>
            <a:ext cx="7772400" cy="1143000"/>
          </a:xfrm>
        </p:spPr>
        <p:txBody>
          <a:bodyPr/>
          <a:lstStyle/>
          <a:p>
            <a:r>
              <a:rPr lang="en-US" altLang="it-IT" sz="3600"/>
              <a:t>TCP: tempo di andata e ritorno e timeout</a:t>
            </a:r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7639050" cy="1495425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en-US" altLang="it-IT" u="sng">
                <a:solidFill>
                  <a:srgbClr val="FF0000"/>
                </a:solidFill>
              </a:rPr>
              <a:t>Impostazione del timeout</a:t>
            </a:r>
            <a:endParaRPr lang="en-US" altLang="it-IT" sz="2400"/>
          </a:p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r"/>
            </a:pPr>
            <a:r>
              <a:rPr lang="en-US" altLang="it-IT" sz="2000" b="1">
                <a:latin typeface="Courier New" pitchFamily="49" charset="0"/>
              </a:rPr>
              <a:t>EstimtedRTT</a:t>
            </a:r>
            <a:r>
              <a:rPr lang="en-US" altLang="it-IT" sz="2000"/>
              <a:t> più un “margine di sicurezza”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en-US" altLang="it-IT" sz="1800"/>
              <a:t>grande variazione di </a:t>
            </a:r>
            <a:r>
              <a:rPr lang="en-US" altLang="it-IT" sz="1800" b="1">
                <a:latin typeface="Courier New" pitchFamily="49" charset="0"/>
              </a:rPr>
              <a:t>EstimatedRTT -&gt;</a:t>
            </a:r>
            <a:r>
              <a:rPr lang="en-US" altLang="it-IT" sz="1800"/>
              <a:t> margine di sicurezza maggiore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en-US" altLang="it-IT" sz="2000"/>
              <a:t>Stimare innanzitutto di quanto SampleRTT si discosta da EstimatedRTT:</a:t>
            </a: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533400" y="5613400"/>
            <a:ext cx="6434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>
                <a:latin typeface="Courier New" pitchFamily="49" charset="0"/>
              </a:rPr>
              <a:t>TimeoutInterval = EstimatedRTT + 4*DevRTT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914400" y="3556000"/>
            <a:ext cx="69754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it-IT" sz="2000">
                <a:latin typeface="Courier New" pitchFamily="49" charset="0"/>
              </a:rPr>
              <a:t>DevRTT = (1-</a:t>
            </a:r>
            <a:r>
              <a:rPr lang="en-US" altLang="it-IT" sz="2000">
                <a:latin typeface="Courier New" pitchFamily="49" charset="0"/>
                <a:sym typeface="Symbol" pitchFamily="18" charset="2"/>
              </a:rPr>
              <a:t></a:t>
            </a:r>
            <a:r>
              <a:rPr lang="en-US" altLang="it-IT" sz="2000">
                <a:latin typeface="Courier New" pitchFamily="49" charset="0"/>
              </a:rPr>
              <a:t>)*DevRTT +</a:t>
            </a:r>
          </a:p>
          <a:p>
            <a:pPr algn="l"/>
            <a:r>
              <a:rPr lang="en-US" altLang="it-IT" sz="2000">
                <a:latin typeface="Courier New" pitchFamily="49" charset="0"/>
              </a:rPr>
              <a:t>             </a:t>
            </a:r>
            <a:r>
              <a:rPr lang="en-US" altLang="it-IT" sz="2000">
                <a:latin typeface="Courier New" pitchFamily="49" charset="0"/>
                <a:sym typeface="Symbol" pitchFamily="18" charset="2"/>
              </a:rPr>
              <a:t></a:t>
            </a:r>
            <a:r>
              <a:rPr lang="en-US" altLang="it-IT" sz="2000">
                <a:latin typeface="Courier New" pitchFamily="49" charset="0"/>
              </a:rPr>
              <a:t>*|SampleRTT-EstimatedRTT|</a:t>
            </a:r>
          </a:p>
          <a:p>
            <a:pPr algn="l"/>
            <a:endParaRPr lang="en-US" altLang="it-IT" sz="2000">
              <a:latin typeface="Courier New" pitchFamily="49" charset="0"/>
            </a:endParaRPr>
          </a:p>
          <a:p>
            <a:pPr algn="l"/>
            <a:r>
              <a:rPr lang="en-US" altLang="it-IT" sz="2000">
                <a:latin typeface="Courier New" pitchFamily="49" charset="0"/>
              </a:rPr>
              <a:t>(tipicamente, </a:t>
            </a:r>
            <a:r>
              <a:rPr lang="en-US" altLang="it-IT" sz="2000">
                <a:latin typeface="Courier New" pitchFamily="49" charset="0"/>
                <a:sym typeface="Symbol" pitchFamily="18" charset="2"/>
              </a:rPr>
              <a:t> = 0,25)</a:t>
            </a:r>
          </a:p>
        </p:txBody>
      </p:sp>
      <p:sp>
        <p:nvSpPr>
          <p:cNvPr id="253960" name="Text Box 8"/>
          <p:cNvSpPr txBox="1">
            <a:spLocks noChangeArrowheads="1"/>
          </p:cNvSpPr>
          <p:nvPr/>
        </p:nvSpPr>
        <p:spPr bwMode="auto">
          <a:xfrm>
            <a:off x="381000" y="5080000"/>
            <a:ext cx="4494213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b="0"/>
              <a:t> </a:t>
            </a:r>
            <a:r>
              <a:rPr lang="en-US" altLang="it-IT" sz="2000" b="0">
                <a:solidFill>
                  <a:srgbClr val="FF0000"/>
                </a:solidFill>
              </a:rPr>
              <a:t>Poi impostare l’intervallo di timeout:</a:t>
            </a:r>
            <a:endParaRPr lang="en-US" altLang="it-IT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E0322DBD-A6AC-46E4-9E36-AD44EE8BF63F}" type="slidenum">
              <a:rPr lang="en-US" altLang="it-IT"/>
              <a:pPr/>
              <a:t>65</a:t>
            </a:fld>
            <a:endParaRPr lang="en-US" altLang="it-IT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5498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>
                <a:solidFill>
                  <a:srgbClr val="FF0000"/>
                </a:solidFill>
              </a:rPr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C0221829-802F-4500-9276-3F5264D6D010}" type="slidenum">
              <a:rPr lang="en-US" altLang="it-IT"/>
              <a:pPr/>
              <a:t>66</a:t>
            </a:fld>
            <a:endParaRPr lang="en-US" altLang="it-IT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TCP: trasferimento dati affidabile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TCP crea un servizio di trasferimento dati affidabile sul servizio inaffidabile di IP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Pipeline dei segmenti 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ACK cumulativi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TCP usa un solo timer di ritrasmissione</a:t>
            </a:r>
          </a:p>
          <a:p>
            <a:pPr>
              <a:buFont typeface="Wingdings" pitchFamily="2" charset="2"/>
              <a:buChar char="r"/>
            </a:pPr>
            <a:endParaRPr lang="it-IT" sz="2400"/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Le ritrasmissioni sono avviate da: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eventi di timeout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ACK duplicati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Inizialmente consideriamo un mittente TCP semplificato: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ignoriamo gli ACK duplicati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ignoriamo il controllo di flusso e il controllo di congestione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5CA627FC-3640-4B98-A880-EB1C4F50BD25}" type="slidenum">
              <a:rPr lang="en-US" altLang="it-IT"/>
              <a:pPr/>
              <a:t>67</a:t>
            </a:fld>
            <a:endParaRPr lang="en-US" altLang="it-IT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4300"/>
            <a:ext cx="8153400" cy="990600"/>
          </a:xfrm>
        </p:spPr>
        <p:txBody>
          <a:bodyPr/>
          <a:lstStyle/>
          <a:p>
            <a:r>
              <a:rPr lang="en-US" altLang="it-IT" sz="3600"/>
              <a:t>TCP: eventi del mittente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0700" y="1295400"/>
            <a:ext cx="4305300" cy="4648200"/>
          </a:xfrm>
        </p:spPr>
        <p:txBody>
          <a:bodyPr lIns="0" rIns="0"/>
          <a:lstStyle/>
          <a:p>
            <a:pPr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Dati ricevuti dall’applicazione: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000"/>
              <a:t>Crea un segmento con il numero di sequenza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Il numero di sequenza è il numero del primo byte del segmento nel flusso di byte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Avvia il timer, se non è già in funzione (pensate al timer come se fosse associato al più vecchio segmento non riscontrato)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Intervallo di scadenza: </a:t>
            </a:r>
            <a:r>
              <a:rPr lang="it-IT" sz="2000">
                <a:latin typeface="Courier New" pitchFamily="49" charset="0"/>
              </a:rPr>
              <a:t>TimeOutInterval</a:t>
            </a:r>
            <a:r>
              <a:rPr lang="it-IT" sz="2400">
                <a:latin typeface="Courier New" pitchFamily="49" charset="0"/>
              </a:rPr>
              <a:t> 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295400"/>
            <a:ext cx="3810000" cy="49276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Timeout: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Ritrasmette il segmento che ha causato il timeout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Riavvia il timer</a:t>
            </a:r>
          </a:p>
          <a:p>
            <a:pPr>
              <a:buFont typeface="ZapfDingbats" pitchFamily="82" charset="2"/>
              <a:buNone/>
            </a:pPr>
            <a:r>
              <a:rPr lang="it-IT" sz="2400"/>
              <a:t> </a:t>
            </a:r>
            <a:r>
              <a:rPr lang="it-IT" sz="2400" u="sng">
                <a:solidFill>
                  <a:srgbClr val="FF0000"/>
                </a:solidFill>
              </a:rPr>
              <a:t>ACK ricevuti: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000"/>
              <a:t>Se riscontra segmenti precedentemente non riscontrati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aggiorna ciò che è stato completamente riscontrato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avvia il timer se ci sono altri segmenti da completare</a:t>
            </a:r>
          </a:p>
          <a:p>
            <a:pPr lvl="1">
              <a:buFont typeface="ZapfDingbats" pitchFamily="82" charset="2"/>
              <a:buNone/>
            </a:pPr>
            <a:endParaRPr 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C6CF353-1617-42B2-8C64-4794AAF46471}" type="slidenum">
              <a:rPr lang="en-US" altLang="it-IT"/>
              <a:pPr/>
              <a:t>68</a:t>
            </a:fld>
            <a:endParaRPr lang="en-US" altLang="it-IT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0" y="838200"/>
            <a:ext cx="2133600" cy="114300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40000"/>
              </a:spcBef>
            </a:pPr>
            <a:r>
              <a:rPr lang="en-US" altLang="it-IT" sz="2200"/>
              <a:t>Mittente TCP </a:t>
            </a:r>
            <a:br>
              <a:rPr lang="en-US" altLang="it-IT" sz="2200"/>
            </a:br>
            <a:r>
              <a:rPr lang="en-US" altLang="it-IT" sz="2200"/>
              <a:t>(semplificato)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101600" y="152400"/>
            <a:ext cx="6710363" cy="64579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0" rIns="72000">
            <a:spAutoFit/>
          </a:bodyPr>
          <a:lstStyle/>
          <a:p>
            <a:pPr algn="l"/>
            <a:r>
              <a:rPr lang="it-IT" sz="1400" b="0">
                <a:latin typeface="Arial" pitchFamily="34" charset="0"/>
              </a:rPr>
              <a:t>       </a:t>
            </a:r>
            <a:r>
              <a:rPr lang="it-IT" b="0">
                <a:latin typeface="Arial" pitchFamily="34" charset="0"/>
              </a:rPr>
              <a:t>NextSeqNum = InitialSeqNum</a:t>
            </a:r>
          </a:p>
          <a:p>
            <a:pPr algn="l"/>
            <a:r>
              <a:rPr lang="it-IT" b="0">
                <a:latin typeface="Arial" pitchFamily="34" charset="0"/>
              </a:rPr>
              <a:t>      SendBase = InitialSeqNum</a:t>
            </a:r>
          </a:p>
          <a:p>
            <a:pPr algn="l"/>
            <a:endParaRPr lang="it-IT" b="0">
              <a:latin typeface="Arial" pitchFamily="34" charset="0"/>
            </a:endParaRPr>
          </a:p>
          <a:p>
            <a:pPr algn="l"/>
            <a:r>
              <a:rPr lang="it-IT" b="0">
                <a:latin typeface="Arial" pitchFamily="34" charset="0"/>
              </a:rPr>
              <a:t>       </a:t>
            </a:r>
            <a:r>
              <a:rPr lang="it-IT" b="0">
                <a:solidFill>
                  <a:schemeClr val="accent2"/>
                </a:solidFill>
                <a:latin typeface="Arial" pitchFamily="34" charset="0"/>
              </a:rPr>
              <a:t>loop (sempre) {</a:t>
            </a:r>
            <a:r>
              <a:rPr lang="it-IT" b="0">
                <a:latin typeface="Arial" pitchFamily="34" charset="0"/>
              </a:rPr>
              <a:t> </a:t>
            </a:r>
          </a:p>
          <a:p>
            <a:pPr algn="l"/>
            <a:r>
              <a:rPr lang="it-IT" b="0">
                <a:latin typeface="Arial" pitchFamily="34" charset="0"/>
              </a:rPr>
              <a:t>          </a:t>
            </a:r>
            <a:r>
              <a:rPr lang="it-IT" b="0">
                <a:solidFill>
                  <a:srgbClr val="FF0000"/>
                </a:solidFill>
                <a:latin typeface="Arial" pitchFamily="34" charset="0"/>
              </a:rPr>
              <a:t>switch(evento)</a:t>
            </a:r>
            <a:r>
              <a:rPr lang="it-IT" b="0">
                <a:latin typeface="Arial" pitchFamily="34" charset="0"/>
              </a:rPr>
              <a:t> </a:t>
            </a:r>
          </a:p>
          <a:p>
            <a:pPr algn="l"/>
            <a:endParaRPr lang="it-IT" b="0">
              <a:latin typeface="Arial" pitchFamily="34" charset="0"/>
            </a:endParaRPr>
          </a:p>
          <a:p>
            <a:pPr algn="l"/>
            <a:r>
              <a:rPr lang="it-IT" b="0">
                <a:latin typeface="Arial" pitchFamily="34" charset="0"/>
              </a:rPr>
              <a:t>          </a:t>
            </a:r>
            <a:r>
              <a:rPr lang="it-IT" b="0">
                <a:solidFill>
                  <a:srgbClr val="FF0000"/>
                </a:solidFill>
                <a:latin typeface="Arial" pitchFamily="34" charset="0"/>
              </a:rPr>
              <a:t>evento:</a:t>
            </a:r>
            <a:r>
              <a:rPr lang="it-IT" b="0">
                <a:latin typeface="Arial" pitchFamily="34" charset="0"/>
              </a:rPr>
              <a:t> i dati ricevuti dall’applicazione superiore</a:t>
            </a:r>
          </a:p>
          <a:p>
            <a:pPr algn="l"/>
            <a:r>
              <a:rPr lang="it-IT" b="0">
                <a:latin typeface="Arial" pitchFamily="34" charset="0"/>
              </a:rPr>
              <a:t>               creano il segmento TCP con numero di sequenza NextSeqNum </a:t>
            </a:r>
          </a:p>
          <a:p>
            <a:pPr algn="l"/>
            <a:r>
              <a:rPr lang="it-IT" b="0">
                <a:latin typeface="Arial" pitchFamily="34" charset="0"/>
              </a:rPr>
              <a:t>               if (il timer attualmente non funziona)</a:t>
            </a:r>
          </a:p>
          <a:p>
            <a:pPr algn="l"/>
            <a:r>
              <a:rPr lang="it-IT" b="0">
                <a:latin typeface="Arial" pitchFamily="34" charset="0"/>
              </a:rPr>
              <a:t>                     avvia il timer</a:t>
            </a:r>
          </a:p>
          <a:p>
            <a:pPr algn="l"/>
            <a:r>
              <a:rPr lang="it-IT" b="0">
                <a:latin typeface="Arial" pitchFamily="34" charset="0"/>
              </a:rPr>
              <a:t>               passa il segmento a IP </a:t>
            </a:r>
          </a:p>
          <a:p>
            <a:pPr algn="l"/>
            <a:r>
              <a:rPr lang="it-IT" b="0">
                <a:latin typeface="Arial" pitchFamily="34" charset="0"/>
              </a:rPr>
              <a:t>               NextSeqNum = NextSeqNum + lunghezza(dati) </a:t>
            </a:r>
          </a:p>
          <a:p>
            <a:pPr algn="l"/>
            <a:endParaRPr lang="it-IT" b="0">
              <a:latin typeface="Arial" pitchFamily="34" charset="0"/>
            </a:endParaRPr>
          </a:p>
          <a:p>
            <a:pPr algn="l"/>
            <a:r>
              <a:rPr lang="it-IT" b="0">
                <a:latin typeface="Arial" pitchFamily="34" charset="0"/>
              </a:rPr>
              <a:t>           </a:t>
            </a:r>
            <a:r>
              <a:rPr lang="it-IT" b="0">
                <a:solidFill>
                  <a:srgbClr val="FF0000"/>
                </a:solidFill>
                <a:latin typeface="Arial" pitchFamily="34" charset="0"/>
              </a:rPr>
              <a:t>evento:</a:t>
            </a:r>
            <a:r>
              <a:rPr lang="it-IT" b="0">
                <a:latin typeface="Arial" pitchFamily="34" charset="0"/>
              </a:rPr>
              <a:t> timeout del timer</a:t>
            </a:r>
          </a:p>
          <a:p>
            <a:pPr algn="l"/>
            <a:r>
              <a:rPr lang="it-IT" b="0">
                <a:latin typeface="Arial" pitchFamily="34" charset="0"/>
              </a:rPr>
              <a:t>               ritrasmetti il segmento non ancora riscontrato con </a:t>
            </a:r>
          </a:p>
          <a:p>
            <a:pPr algn="l"/>
            <a:r>
              <a:rPr lang="it-IT" b="0">
                <a:latin typeface="Arial" pitchFamily="34" charset="0"/>
              </a:rPr>
              <a:t>                       il più piccolo numero di sequenza</a:t>
            </a:r>
          </a:p>
          <a:p>
            <a:pPr algn="l"/>
            <a:r>
              <a:rPr lang="it-IT" b="0">
                <a:latin typeface="Arial" pitchFamily="34" charset="0"/>
              </a:rPr>
              <a:t>               avvia il timer</a:t>
            </a:r>
          </a:p>
          <a:p>
            <a:pPr algn="l"/>
            <a:endParaRPr lang="it-IT" b="0">
              <a:latin typeface="Arial" pitchFamily="34" charset="0"/>
            </a:endParaRPr>
          </a:p>
          <a:p>
            <a:pPr algn="l"/>
            <a:r>
              <a:rPr lang="it-IT" b="0">
                <a:latin typeface="Arial" pitchFamily="34" charset="0"/>
              </a:rPr>
              <a:t>           </a:t>
            </a:r>
            <a:r>
              <a:rPr lang="it-IT" b="0">
                <a:solidFill>
                  <a:srgbClr val="FF0000"/>
                </a:solidFill>
                <a:latin typeface="Arial" pitchFamily="34" charset="0"/>
              </a:rPr>
              <a:t>evento:</a:t>
            </a:r>
            <a:r>
              <a:rPr lang="it-IT" b="0">
                <a:latin typeface="Arial" pitchFamily="34" charset="0"/>
              </a:rPr>
              <a:t> ACK ricevuto, con valore del campo ACK pari a y </a:t>
            </a:r>
          </a:p>
          <a:p>
            <a:pPr algn="l"/>
            <a:r>
              <a:rPr lang="it-IT" b="0">
                <a:latin typeface="Arial" pitchFamily="34" charset="0"/>
              </a:rPr>
              <a:t>               if (y &gt; SendBase) { </a:t>
            </a:r>
          </a:p>
          <a:p>
            <a:pPr algn="l"/>
            <a:r>
              <a:rPr lang="it-IT" b="0">
                <a:latin typeface="Arial" pitchFamily="34" charset="0"/>
              </a:rPr>
              <a:t>                     SendBase = y</a:t>
            </a:r>
          </a:p>
          <a:p>
            <a:pPr algn="l"/>
            <a:r>
              <a:rPr lang="it-IT" b="0">
                <a:latin typeface="Arial" pitchFamily="34" charset="0"/>
              </a:rPr>
              <a:t>                    if (esistono attualmente segmenti non ancora riscontrati)</a:t>
            </a:r>
          </a:p>
          <a:p>
            <a:pPr algn="l"/>
            <a:r>
              <a:rPr lang="it-IT" b="0">
                <a:latin typeface="Arial" pitchFamily="34" charset="0"/>
              </a:rPr>
              <a:t>                             avvia il timer</a:t>
            </a:r>
          </a:p>
          <a:p>
            <a:pPr algn="l"/>
            <a:r>
              <a:rPr lang="it-IT" b="0">
                <a:latin typeface="Arial" pitchFamily="34" charset="0"/>
              </a:rPr>
              <a:t>                     } </a:t>
            </a:r>
          </a:p>
          <a:p>
            <a:pPr algn="l"/>
            <a:endParaRPr lang="it-IT" b="0">
              <a:latin typeface="Arial" pitchFamily="34" charset="0"/>
            </a:endParaRPr>
          </a:p>
          <a:p>
            <a:pPr algn="l"/>
            <a:r>
              <a:rPr lang="it-IT" b="0">
                <a:latin typeface="Arial" pitchFamily="34" charset="0"/>
              </a:rPr>
              <a:t>        </a:t>
            </a:r>
            <a:r>
              <a:rPr lang="it-IT" b="0">
                <a:solidFill>
                  <a:schemeClr val="accent2"/>
                </a:solidFill>
                <a:latin typeface="Arial" pitchFamily="34" charset="0"/>
              </a:rPr>
              <a:t>}  /* fine del loop */</a:t>
            </a:r>
            <a:r>
              <a:rPr lang="it-IT" b="0">
                <a:latin typeface="Times New Roman" pitchFamily="18" charset="0"/>
              </a:rPr>
              <a:t> </a:t>
            </a: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6935788" y="2690813"/>
            <a:ext cx="2208212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b="0" u="sng"/>
              <a:t>Commento:</a:t>
            </a:r>
            <a:endParaRPr lang="it-IT" b="0"/>
          </a:p>
          <a:p>
            <a:pPr algn="l">
              <a:buFontTx/>
              <a:buChar char="•"/>
            </a:pPr>
            <a:r>
              <a:rPr lang="it-IT" b="0"/>
              <a:t> SendBase-1: ultimo</a:t>
            </a:r>
            <a:br>
              <a:rPr lang="it-IT" b="0"/>
            </a:br>
            <a:r>
              <a:rPr lang="it-IT" b="0"/>
              <a:t>byte</a:t>
            </a:r>
            <a:br>
              <a:rPr lang="it-IT" b="0"/>
            </a:br>
            <a:r>
              <a:rPr lang="it-IT" b="0"/>
              <a:t>cumulativamente</a:t>
            </a:r>
          </a:p>
          <a:p>
            <a:pPr algn="l"/>
            <a:r>
              <a:rPr lang="it-IT" b="0"/>
              <a:t>riscontrato </a:t>
            </a:r>
            <a:br>
              <a:rPr lang="it-IT" b="0"/>
            </a:br>
            <a:r>
              <a:rPr lang="it-IT" b="0" u="sng"/>
              <a:t>Esempio:</a:t>
            </a:r>
            <a:endParaRPr lang="it-IT" b="0"/>
          </a:p>
          <a:p>
            <a:pPr algn="l">
              <a:buFontTx/>
              <a:buChar char="•"/>
            </a:pPr>
            <a:r>
              <a:rPr lang="it-IT" b="0"/>
              <a:t> SendBase-1 = 71;</a:t>
            </a:r>
            <a:br>
              <a:rPr lang="it-IT" b="0"/>
            </a:br>
            <a:r>
              <a:rPr lang="it-IT" b="0"/>
              <a:t>y = 73, quindi il</a:t>
            </a:r>
            <a:br>
              <a:rPr lang="it-IT" b="0"/>
            </a:br>
            <a:r>
              <a:rPr lang="it-IT" b="0"/>
              <a:t>destinatario</a:t>
            </a:r>
            <a:br>
              <a:rPr lang="it-IT" b="0"/>
            </a:br>
            <a:r>
              <a:rPr lang="it-IT" b="0"/>
              <a:t>vuole 73+ ;</a:t>
            </a:r>
            <a:br>
              <a:rPr lang="it-IT" b="0"/>
            </a:br>
            <a:r>
              <a:rPr lang="it-IT" b="0"/>
              <a:t>y &gt; SendBase, allora</a:t>
            </a:r>
            <a:br>
              <a:rPr lang="it-IT" b="0"/>
            </a:br>
            <a:r>
              <a:rPr lang="it-IT" b="0"/>
              <a:t>vengono riscontrati </a:t>
            </a:r>
            <a:br>
              <a:rPr lang="it-IT" b="0"/>
            </a:br>
            <a:r>
              <a:rPr lang="it-IT" b="0"/>
              <a:t>tali nuovi dati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2DFE83C-A675-4B2F-A57C-85AFA2913C1E}" type="slidenum">
              <a:rPr lang="en-US" altLang="it-IT"/>
              <a:pPr/>
              <a:t>69</a:t>
            </a:fld>
            <a:endParaRPr lang="en-US" altLang="it-IT"/>
          </a:p>
        </p:txBody>
      </p:sp>
      <p:sp>
        <p:nvSpPr>
          <p:cNvPr id="191490" name="Line 2"/>
          <p:cNvSpPr>
            <a:spLocks noChangeShapeType="1"/>
          </p:cNvSpPr>
          <p:nvPr/>
        </p:nvSpPr>
        <p:spPr bwMode="auto">
          <a:xfrm flipH="1">
            <a:off x="5810250" y="3143250"/>
            <a:ext cx="2476500" cy="1104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3" name="Line 5"/>
          <p:cNvSpPr>
            <a:spLocks noChangeShapeType="1"/>
          </p:cNvSpPr>
          <p:nvPr/>
        </p:nvSpPr>
        <p:spPr bwMode="auto">
          <a:xfrm flipH="1">
            <a:off x="5781675" y="2733675"/>
            <a:ext cx="2543175" cy="13811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 rot="728579">
            <a:off x="6075363" y="3814763"/>
            <a:ext cx="1817687" cy="284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5" name="Rectangle 7"/>
          <p:cNvSpPr>
            <a:spLocks noGrp="1" noChangeArrowheads="1"/>
          </p:cNvSpPr>
          <p:nvPr>
            <p:ph type="title"/>
          </p:nvPr>
        </p:nvSpPr>
        <p:spPr>
          <a:xfrm>
            <a:off x="476250" y="161925"/>
            <a:ext cx="7772400" cy="904875"/>
          </a:xfrm>
        </p:spPr>
        <p:txBody>
          <a:bodyPr/>
          <a:lstStyle/>
          <a:p>
            <a:r>
              <a:rPr lang="en-US" altLang="it-IT" sz="3600"/>
              <a:t>TCP: scenari di ritrasmissione</a:t>
            </a:r>
            <a:endParaRPr lang="en-US" altLang="it-IT"/>
          </a:p>
        </p:txBody>
      </p:sp>
      <p:sp>
        <p:nvSpPr>
          <p:cNvPr id="191521" name="Line 33"/>
          <p:cNvSpPr>
            <a:spLocks noChangeShapeType="1"/>
          </p:cNvSpPr>
          <p:nvPr/>
        </p:nvSpPr>
        <p:spPr bwMode="auto">
          <a:xfrm>
            <a:off x="5800725" y="2009775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1522" name="Object 34"/>
          <p:cNvGraphicFramePr>
            <a:graphicFrameLocks noChangeAspect="1"/>
          </p:cNvGraphicFramePr>
          <p:nvPr/>
        </p:nvGraphicFramePr>
        <p:xfrm>
          <a:off x="5387975" y="1341438"/>
          <a:ext cx="485775" cy="385762"/>
        </p:xfrm>
        <a:graphic>
          <a:graphicData uri="http://schemas.openxmlformats.org/presentationml/2006/ole">
            <p:oleObj spid="_x0000_s191522" name="Clip" r:id="rId4" imgW="1305000" imgH="1085760" progId="">
              <p:embed/>
            </p:oleObj>
          </a:graphicData>
        </a:graphic>
      </p:graphicFrame>
      <p:sp>
        <p:nvSpPr>
          <p:cNvPr id="191523" name="Text Box 35"/>
          <p:cNvSpPr txBox="1">
            <a:spLocks noChangeArrowheads="1"/>
          </p:cNvSpPr>
          <p:nvPr/>
        </p:nvSpPr>
        <p:spPr bwMode="auto">
          <a:xfrm>
            <a:off x="5795963" y="1341438"/>
            <a:ext cx="8509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Host A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24" name="Text Box 36"/>
          <p:cNvSpPr txBox="1">
            <a:spLocks noChangeArrowheads="1"/>
          </p:cNvSpPr>
          <p:nvPr/>
        </p:nvSpPr>
        <p:spPr bwMode="auto">
          <a:xfrm rot="808459">
            <a:off x="5964238" y="2395538"/>
            <a:ext cx="2106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Seq=100, 20 byte di dati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25" name="Text Box 37"/>
          <p:cNvSpPr txBox="1">
            <a:spLocks noChangeArrowheads="1"/>
          </p:cNvSpPr>
          <p:nvPr/>
        </p:nvSpPr>
        <p:spPr bwMode="auto">
          <a:xfrm rot="-1770084">
            <a:off x="6743700" y="3068638"/>
            <a:ext cx="950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ACK=100</a:t>
            </a:r>
            <a:endParaRPr lang="en-US" altLang="it-IT" sz="1000" b="0">
              <a:latin typeface="Times New Roman" pitchFamily="18" charset="0"/>
            </a:endParaRPr>
          </a:p>
        </p:txBody>
      </p:sp>
      <p:grpSp>
        <p:nvGrpSpPr>
          <p:cNvPr id="191527" name="Group 39"/>
          <p:cNvGrpSpPr>
            <a:grpSpLocks/>
          </p:cNvGrpSpPr>
          <p:nvPr/>
        </p:nvGrpSpPr>
        <p:grpSpPr bwMode="auto">
          <a:xfrm>
            <a:off x="5321300" y="5943600"/>
            <a:ext cx="836613" cy="411163"/>
            <a:chOff x="3248" y="3530"/>
            <a:chExt cx="527" cy="259"/>
          </a:xfrm>
        </p:grpSpPr>
        <p:sp>
          <p:nvSpPr>
            <p:cNvPr id="191528" name="Rectangle 40"/>
            <p:cNvSpPr>
              <a:spLocks noChangeArrowheads="1"/>
            </p:cNvSpPr>
            <p:nvPr/>
          </p:nvSpPr>
          <p:spPr bwMode="auto">
            <a:xfrm>
              <a:off x="3342" y="3576"/>
              <a:ext cx="324" cy="1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529" name="Text Box 41"/>
            <p:cNvSpPr txBox="1">
              <a:spLocks noChangeArrowheads="1"/>
            </p:cNvSpPr>
            <p:nvPr/>
          </p:nvSpPr>
          <p:spPr bwMode="auto">
            <a:xfrm>
              <a:off x="3248" y="3530"/>
              <a:ext cx="527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tempo</a:t>
              </a:r>
              <a:endParaRPr lang="en-US" altLang="it-IT" sz="1000" b="0">
                <a:latin typeface="Times New Roman" pitchFamily="18" charset="0"/>
              </a:endParaRPr>
            </a:p>
          </p:txBody>
        </p:sp>
      </p:grpSp>
      <p:sp>
        <p:nvSpPr>
          <p:cNvPr id="191530" name="Text Box 42"/>
          <p:cNvSpPr txBox="1">
            <a:spLocks noChangeArrowheads="1"/>
          </p:cNvSpPr>
          <p:nvPr/>
        </p:nvSpPr>
        <p:spPr bwMode="auto">
          <a:xfrm>
            <a:off x="6415088" y="5715000"/>
            <a:ext cx="22304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Timeout prematuro</a:t>
            </a:r>
            <a:endParaRPr lang="en-US" altLang="it-IT" sz="1000" b="0">
              <a:latin typeface="Times New Roman" pitchFamily="18" charset="0"/>
            </a:endParaRPr>
          </a:p>
        </p:txBody>
      </p:sp>
      <p:graphicFrame>
        <p:nvGraphicFramePr>
          <p:cNvPr id="191531" name="Object 43"/>
          <p:cNvGraphicFramePr>
            <a:graphicFrameLocks noChangeAspect="1"/>
          </p:cNvGraphicFramePr>
          <p:nvPr/>
        </p:nvGraphicFramePr>
        <p:xfrm>
          <a:off x="8045450" y="1350963"/>
          <a:ext cx="485775" cy="385762"/>
        </p:xfrm>
        <a:graphic>
          <a:graphicData uri="http://schemas.openxmlformats.org/presentationml/2006/ole">
            <p:oleObj spid="_x0000_s191531" name="Clip" r:id="rId5" imgW="1305000" imgH="1085760" progId="">
              <p:embed/>
            </p:oleObj>
          </a:graphicData>
        </a:graphic>
      </p:graphicFrame>
      <p:sp>
        <p:nvSpPr>
          <p:cNvPr id="191532" name="Text Box 44"/>
          <p:cNvSpPr txBox="1">
            <a:spLocks noChangeArrowheads="1"/>
          </p:cNvSpPr>
          <p:nvPr/>
        </p:nvSpPr>
        <p:spPr bwMode="auto">
          <a:xfrm>
            <a:off x="7319963" y="1360488"/>
            <a:ext cx="83026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Host B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33" name="Line 45"/>
          <p:cNvSpPr>
            <a:spLocks noChangeShapeType="1"/>
          </p:cNvSpPr>
          <p:nvPr/>
        </p:nvSpPr>
        <p:spPr bwMode="auto">
          <a:xfrm>
            <a:off x="5800725" y="3876675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34" name="Text Box 46"/>
          <p:cNvSpPr txBox="1">
            <a:spLocks noChangeArrowheads="1"/>
          </p:cNvSpPr>
          <p:nvPr/>
        </p:nvSpPr>
        <p:spPr bwMode="auto">
          <a:xfrm rot="706751">
            <a:off x="6018213" y="3792538"/>
            <a:ext cx="1968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Seq=92, 8 byte di data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35" name="Line 47"/>
          <p:cNvSpPr>
            <a:spLocks noChangeShapeType="1"/>
          </p:cNvSpPr>
          <p:nvPr/>
        </p:nvSpPr>
        <p:spPr bwMode="auto">
          <a:xfrm>
            <a:off x="5791200" y="1905000"/>
            <a:ext cx="0" cy="407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36" name="Line 48"/>
          <p:cNvSpPr>
            <a:spLocks noChangeShapeType="1"/>
          </p:cNvSpPr>
          <p:nvPr/>
        </p:nvSpPr>
        <p:spPr bwMode="auto">
          <a:xfrm>
            <a:off x="8305800" y="1790700"/>
            <a:ext cx="0" cy="384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37" name="Text Box 49"/>
          <p:cNvSpPr txBox="1">
            <a:spLocks noChangeArrowheads="1"/>
          </p:cNvSpPr>
          <p:nvPr/>
        </p:nvSpPr>
        <p:spPr bwMode="auto">
          <a:xfrm rot="-1338105">
            <a:off x="7105650" y="3179763"/>
            <a:ext cx="966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ACK=120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40" name="Line 52"/>
          <p:cNvSpPr>
            <a:spLocks noChangeShapeType="1"/>
          </p:cNvSpPr>
          <p:nvPr/>
        </p:nvSpPr>
        <p:spPr bwMode="auto">
          <a:xfrm>
            <a:off x="5788025" y="2362200"/>
            <a:ext cx="2508250" cy="6286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41" name="Text Box 53"/>
          <p:cNvSpPr txBox="1">
            <a:spLocks noChangeArrowheads="1"/>
          </p:cNvSpPr>
          <p:nvPr/>
        </p:nvSpPr>
        <p:spPr bwMode="auto">
          <a:xfrm rot="706751">
            <a:off x="6075363" y="1985963"/>
            <a:ext cx="1909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Seq=92, 8 byte di dati</a:t>
            </a:r>
            <a:endParaRPr lang="en-US" altLang="it-IT" sz="1000" b="0">
              <a:latin typeface="Times New Roman" pitchFamily="18" charset="0"/>
            </a:endParaRPr>
          </a:p>
        </p:txBody>
      </p:sp>
      <p:grpSp>
        <p:nvGrpSpPr>
          <p:cNvPr id="191551" name="Group 63"/>
          <p:cNvGrpSpPr>
            <a:grpSpLocks/>
          </p:cNvGrpSpPr>
          <p:nvPr/>
        </p:nvGrpSpPr>
        <p:grpSpPr bwMode="auto">
          <a:xfrm>
            <a:off x="5467350" y="2016125"/>
            <a:ext cx="339725" cy="1860550"/>
            <a:chOff x="3444" y="1270"/>
            <a:chExt cx="214" cy="1172"/>
          </a:xfrm>
        </p:grpSpPr>
        <p:sp>
          <p:nvSpPr>
            <p:cNvPr id="191492" name="Rectangle 4"/>
            <p:cNvSpPr>
              <a:spLocks noChangeArrowheads="1"/>
            </p:cNvSpPr>
            <p:nvPr/>
          </p:nvSpPr>
          <p:spPr bwMode="auto">
            <a:xfrm>
              <a:off x="3494" y="1432"/>
              <a:ext cx="128" cy="8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526" name="Text Box 38"/>
            <p:cNvSpPr txBox="1">
              <a:spLocks noChangeArrowheads="1"/>
            </p:cNvSpPr>
            <p:nvPr/>
          </p:nvSpPr>
          <p:spPr bwMode="auto">
            <a:xfrm rot="-5400000">
              <a:off x="3079" y="1743"/>
              <a:ext cx="943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400" b="0"/>
                <a:t>Seq=92 timeout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191538" name="Line 50"/>
            <p:cNvSpPr>
              <a:spLocks noChangeShapeType="1"/>
            </p:cNvSpPr>
            <p:nvPr/>
          </p:nvSpPr>
          <p:spPr bwMode="auto">
            <a:xfrm flipV="1">
              <a:off x="3552" y="1270"/>
              <a:ext cx="4" cy="1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539" name="Line 51"/>
            <p:cNvSpPr>
              <a:spLocks noChangeShapeType="1"/>
            </p:cNvSpPr>
            <p:nvPr/>
          </p:nvSpPr>
          <p:spPr bwMode="auto">
            <a:xfrm flipH="1">
              <a:off x="3546" y="2296"/>
              <a:ext cx="0" cy="1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542" name="Line 54"/>
            <p:cNvSpPr>
              <a:spLocks noChangeShapeType="1"/>
            </p:cNvSpPr>
            <p:nvPr/>
          </p:nvSpPr>
          <p:spPr bwMode="auto">
            <a:xfrm flipH="1">
              <a:off x="3536" y="2442"/>
              <a:ext cx="1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543" name="Line 55"/>
            <p:cNvSpPr>
              <a:spLocks noChangeShapeType="1"/>
            </p:cNvSpPr>
            <p:nvPr/>
          </p:nvSpPr>
          <p:spPr bwMode="auto">
            <a:xfrm flipH="1">
              <a:off x="3524" y="1270"/>
              <a:ext cx="1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1548" name="Line 60"/>
          <p:cNvSpPr>
            <a:spLocks noChangeShapeType="1"/>
          </p:cNvSpPr>
          <p:nvPr/>
        </p:nvSpPr>
        <p:spPr bwMode="auto">
          <a:xfrm flipH="1">
            <a:off x="5816600" y="4521200"/>
            <a:ext cx="2476500" cy="1104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49" name="Text Box 61"/>
          <p:cNvSpPr txBox="1">
            <a:spLocks noChangeArrowheads="1"/>
          </p:cNvSpPr>
          <p:nvPr/>
        </p:nvSpPr>
        <p:spPr bwMode="auto">
          <a:xfrm rot="-1338105">
            <a:off x="6921500" y="4608513"/>
            <a:ext cx="966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ACK=120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497" name="Line 9"/>
          <p:cNvSpPr>
            <a:spLocks noChangeShapeType="1"/>
          </p:cNvSpPr>
          <p:nvPr/>
        </p:nvSpPr>
        <p:spPr bwMode="auto">
          <a:xfrm flipH="1">
            <a:off x="2193925" y="2763838"/>
            <a:ext cx="1581150" cy="4857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8" name="Line 10"/>
          <p:cNvSpPr>
            <a:spLocks noChangeShapeType="1"/>
          </p:cNvSpPr>
          <p:nvPr/>
        </p:nvSpPr>
        <p:spPr bwMode="auto">
          <a:xfrm>
            <a:off x="1250950" y="2039938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1499" name="Object 11"/>
          <p:cNvGraphicFramePr>
            <a:graphicFrameLocks noChangeAspect="1"/>
          </p:cNvGraphicFramePr>
          <p:nvPr/>
        </p:nvGraphicFramePr>
        <p:xfrm>
          <a:off x="838200" y="1371600"/>
          <a:ext cx="485775" cy="385763"/>
        </p:xfrm>
        <a:graphic>
          <a:graphicData uri="http://schemas.openxmlformats.org/presentationml/2006/ole">
            <p:oleObj spid="_x0000_s191499" name="Clip" r:id="rId6" imgW="1305000" imgH="1085760" progId="">
              <p:embed/>
            </p:oleObj>
          </a:graphicData>
        </a:graphic>
      </p:graphicFrame>
      <p:sp>
        <p:nvSpPr>
          <p:cNvPr id="191500" name="Text Box 12"/>
          <p:cNvSpPr txBox="1">
            <a:spLocks noChangeArrowheads="1"/>
          </p:cNvSpPr>
          <p:nvPr/>
        </p:nvSpPr>
        <p:spPr bwMode="auto">
          <a:xfrm>
            <a:off x="1246188" y="1371600"/>
            <a:ext cx="8509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Host A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 rot="706751">
            <a:off x="1611313" y="2051050"/>
            <a:ext cx="1909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Seq=92, 8 byte di dati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02" name="Text Box 14"/>
          <p:cNvSpPr txBox="1">
            <a:spLocks noChangeArrowheads="1"/>
          </p:cNvSpPr>
          <p:nvPr/>
        </p:nvSpPr>
        <p:spPr bwMode="auto">
          <a:xfrm rot="-982672">
            <a:off x="2517775" y="2736850"/>
            <a:ext cx="950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ACK=100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1651000" y="3300413"/>
            <a:ext cx="9652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perdita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 rot="-5400000">
            <a:off x="611188" y="2825750"/>
            <a:ext cx="9144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timeout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09" name="Text Box 21"/>
          <p:cNvSpPr txBox="1">
            <a:spLocks noChangeArrowheads="1"/>
          </p:cNvSpPr>
          <p:nvPr/>
        </p:nvSpPr>
        <p:spPr bwMode="auto">
          <a:xfrm>
            <a:off x="1562100" y="6243638"/>
            <a:ext cx="2276475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Perdita di riscontro</a:t>
            </a:r>
            <a:endParaRPr lang="en-US" altLang="it-IT" sz="1000" b="0">
              <a:latin typeface="Times New Roman" pitchFamily="18" charset="0"/>
            </a:endParaRPr>
          </a:p>
        </p:txBody>
      </p:sp>
      <p:graphicFrame>
        <p:nvGraphicFramePr>
          <p:cNvPr id="191510" name="Object 22"/>
          <p:cNvGraphicFramePr>
            <a:graphicFrameLocks noChangeAspect="1"/>
          </p:cNvGraphicFramePr>
          <p:nvPr/>
        </p:nvGraphicFramePr>
        <p:xfrm>
          <a:off x="3495675" y="1381125"/>
          <a:ext cx="485775" cy="385763"/>
        </p:xfrm>
        <a:graphic>
          <a:graphicData uri="http://schemas.openxmlformats.org/presentationml/2006/ole">
            <p:oleObj spid="_x0000_s191510" name="Clip" r:id="rId7" imgW="1305000" imgH="1085760" progId="">
              <p:embed/>
            </p:oleObj>
          </a:graphicData>
        </a:graphic>
      </p:graphicFrame>
      <p:sp>
        <p:nvSpPr>
          <p:cNvPr id="191511" name="Text Box 23"/>
          <p:cNvSpPr txBox="1">
            <a:spLocks noChangeArrowheads="1"/>
          </p:cNvSpPr>
          <p:nvPr/>
        </p:nvSpPr>
        <p:spPr bwMode="auto">
          <a:xfrm>
            <a:off x="2770188" y="1390650"/>
            <a:ext cx="83026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Host B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12" name="Text Box 24"/>
          <p:cNvSpPr txBox="1">
            <a:spLocks noChangeArrowheads="1"/>
          </p:cNvSpPr>
          <p:nvPr/>
        </p:nvSpPr>
        <p:spPr bwMode="auto">
          <a:xfrm>
            <a:off x="1943100" y="30226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400" b="0">
                <a:solidFill>
                  <a:srgbClr val="FF0000"/>
                </a:solidFill>
                <a:latin typeface="Arial" pitchFamily="34" charset="0"/>
              </a:rPr>
              <a:t>X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13" name="Line 25"/>
          <p:cNvSpPr>
            <a:spLocks noChangeShapeType="1"/>
          </p:cNvSpPr>
          <p:nvPr/>
        </p:nvSpPr>
        <p:spPr bwMode="auto">
          <a:xfrm>
            <a:off x="1250950" y="3906838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4" name="Text Box 26"/>
          <p:cNvSpPr txBox="1">
            <a:spLocks noChangeArrowheads="1"/>
          </p:cNvSpPr>
          <p:nvPr/>
        </p:nvSpPr>
        <p:spPr bwMode="auto">
          <a:xfrm rot="706751">
            <a:off x="1525588" y="3851275"/>
            <a:ext cx="1909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Seq=92, 8 byte di dati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15" name="Line 27"/>
          <p:cNvSpPr>
            <a:spLocks noChangeShapeType="1"/>
          </p:cNvSpPr>
          <p:nvPr/>
        </p:nvSpPr>
        <p:spPr bwMode="auto">
          <a:xfrm>
            <a:off x="1241425" y="1820863"/>
            <a:ext cx="9525" cy="425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6" name="Line 28"/>
          <p:cNvSpPr>
            <a:spLocks noChangeShapeType="1"/>
          </p:cNvSpPr>
          <p:nvPr/>
        </p:nvSpPr>
        <p:spPr bwMode="auto">
          <a:xfrm>
            <a:off x="3756025" y="1820863"/>
            <a:ext cx="9525" cy="425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7" name="Line 29"/>
          <p:cNvSpPr>
            <a:spLocks noChangeShapeType="1"/>
          </p:cNvSpPr>
          <p:nvPr/>
        </p:nvSpPr>
        <p:spPr bwMode="auto">
          <a:xfrm flipH="1">
            <a:off x="1260475" y="4687888"/>
            <a:ext cx="2495550" cy="752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8" name="Text Box 30"/>
          <p:cNvSpPr txBox="1">
            <a:spLocks noChangeArrowheads="1"/>
          </p:cNvSpPr>
          <p:nvPr/>
        </p:nvSpPr>
        <p:spPr bwMode="auto">
          <a:xfrm rot="-926867">
            <a:off x="2070100" y="4772025"/>
            <a:ext cx="966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ACK=100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19" name="Line 31"/>
          <p:cNvSpPr>
            <a:spLocks noChangeShapeType="1"/>
          </p:cNvSpPr>
          <p:nvPr/>
        </p:nvSpPr>
        <p:spPr bwMode="auto">
          <a:xfrm flipV="1">
            <a:off x="1069975" y="2020888"/>
            <a:ext cx="0" cy="600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20" name="Line 32"/>
          <p:cNvSpPr>
            <a:spLocks noChangeShapeType="1"/>
          </p:cNvSpPr>
          <p:nvPr/>
        </p:nvSpPr>
        <p:spPr bwMode="auto">
          <a:xfrm flipH="1">
            <a:off x="1079500" y="3421063"/>
            <a:ext cx="0" cy="476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50" name="Text Box 62"/>
          <p:cNvSpPr txBox="1">
            <a:spLocks noChangeArrowheads="1"/>
          </p:cNvSpPr>
          <p:nvPr/>
        </p:nvSpPr>
        <p:spPr bwMode="auto">
          <a:xfrm>
            <a:off x="830263" y="6054725"/>
            <a:ext cx="83661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tempo</a:t>
            </a:r>
            <a:endParaRPr lang="en-US" altLang="it-IT" b="0">
              <a:solidFill>
                <a:srgbClr val="FF0000"/>
              </a:solidFill>
            </a:endParaRPr>
          </a:p>
        </p:txBody>
      </p:sp>
      <p:sp>
        <p:nvSpPr>
          <p:cNvPr id="191553" name="Rectangle 65"/>
          <p:cNvSpPr>
            <a:spLocks noChangeArrowheads="1"/>
          </p:cNvSpPr>
          <p:nvPr/>
        </p:nvSpPr>
        <p:spPr bwMode="auto">
          <a:xfrm>
            <a:off x="5564188" y="4143375"/>
            <a:ext cx="203200" cy="1320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54" name="Text Box 66"/>
          <p:cNvSpPr txBox="1">
            <a:spLocks noChangeArrowheads="1"/>
          </p:cNvSpPr>
          <p:nvPr/>
        </p:nvSpPr>
        <p:spPr bwMode="auto">
          <a:xfrm rot="-5400000">
            <a:off x="4906169" y="4636294"/>
            <a:ext cx="14970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/>
              <a:t>Seq=92 timeout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1555" name="Line 67"/>
          <p:cNvSpPr>
            <a:spLocks noChangeShapeType="1"/>
          </p:cNvSpPr>
          <p:nvPr/>
        </p:nvSpPr>
        <p:spPr bwMode="auto">
          <a:xfrm flipV="1">
            <a:off x="5656263" y="3886200"/>
            <a:ext cx="635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56" name="Line 68"/>
          <p:cNvSpPr>
            <a:spLocks noChangeShapeType="1"/>
          </p:cNvSpPr>
          <p:nvPr/>
        </p:nvSpPr>
        <p:spPr bwMode="auto">
          <a:xfrm flipH="1">
            <a:off x="5638800" y="5562600"/>
            <a:ext cx="0" cy="222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57" name="Line 69"/>
          <p:cNvSpPr>
            <a:spLocks noChangeShapeType="1"/>
          </p:cNvSpPr>
          <p:nvPr/>
        </p:nvSpPr>
        <p:spPr bwMode="auto">
          <a:xfrm flipH="1">
            <a:off x="5562600" y="5791200"/>
            <a:ext cx="18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58" name="Line 70"/>
          <p:cNvSpPr>
            <a:spLocks noChangeShapeType="1"/>
          </p:cNvSpPr>
          <p:nvPr/>
        </p:nvSpPr>
        <p:spPr bwMode="auto">
          <a:xfrm flipH="1">
            <a:off x="5611813" y="3886200"/>
            <a:ext cx="18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59" name="Text Box 71"/>
          <p:cNvSpPr txBox="1">
            <a:spLocks noChangeArrowheads="1"/>
          </p:cNvSpPr>
          <p:nvPr/>
        </p:nvSpPr>
        <p:spPr bwMode="auto">
          <a:xfrm>
            <a:off x="152400" y="5257800"/>
            <a:ext cx="11049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SendBase</a:t>
            </a:r>
          </a:p>
          <a:p>
            <a:r>
              <a:rPr lang="en-US" altLang="it-IT" b="0"/>
              <a:t>= 100</a:t>
            </a:r>
          </a:p>
        </p:txBody>
      </p:sp>
      <p:sp>
        <p:nvSpPr>
          <p:cNvPr id="191561" name="Text Box 73"/>
          <p:cNvSpPr txBox="1">
            <a:spLocks noChangeArrowheads="1"/>
          </p:cNvSpPr>
          <p:nvPr/>
        </p:nvSpPr>
        <p:spPr bwMode="auto">
          <a:xfrm>
            <a:off x="4416425" y="4267200"/>
            <a:ext cx="11049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SendBase</a:t>
            </a:r>
          </a:p>
          <a:p>
            <a:r>
              <a:rPr lang="en-US" altLang="it-IT" b="0"/>
              <a:t>= 120</a:t>
            </a:r>
          </a:p>
        </p:txBody>
      </p:sp>
      <p:sp>
        <p:nvSpPr>
          <p:cNvPr id="191562" name="Text Box 74"/>
          <p:cNvSpPr txBox="1">
            <a:spLocks noChangeArrowheads="1"/>
          </p:cNvSpPr>
          <p:nvPr/>
        </p:nvSpPr>
        <p:spPr bwMode="auto">
          <a:xfrm>
            <a:off x="4416425" y="5410200"/>
            <a:ext cx="11049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SendBase</a:t>
            </a:r>
          </a:p>
          <a:p>
            <a:r>
              <a:rPr lang="en-US" altLang="it-IT" b="0"/>
              <a:t>= 120</a:t>
            </a:r>
          </a:p>
        </p:txBody>
      </p:sp>
      <p:sp>
        <p:nvSpPr>
          <p:cNvPr id="191563" name="Text Box 75"/>
          <p:cNvSpPr txBox="1">
            <a:spLocks noChangeArrowheads="1"/>
          </p:cNvSpPr>
          <p:nvPr/>
        </p:nvSpPr>
        <p:spPr bwMode="auto">
          <a:xfrm>
            <a:off x="4343400" y="3810000"/>
            <a:ext cx="109696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Sendbase</a:t>
            </a:r>
          </a:p>
          <a:p>
            <a:r>
              <a:rPr lang="en-US" altLang="it-IT" b="0"/>
              <a:t>= 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FF67172A-20DC-47CD-AEF5-9A9E02B07414}" type="slidenum">
              <a:rPr lang="en-US" altLang="it-IT"/>
              <a:pPr/>
              <a:t>7</a:t>
            </a:fld>
            <a:endParaRPr lang="en-US" altLang="it-IT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385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  <p:sp>
        <p:nvSpPr>
          <p:cNvPr id="238600" name="Rectangle 8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44B5B00-7E03-4FAA-802A-AD528467E059}" type="slidenum">
              <a:rPr lang="en-US" altLang="it-IT"/>
              <a:pPr/>
              <a:t>70</a:t>
            </a:fld>
            <a:endParaRPr lang="en-US" altLang="it-IT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</p:spPr>
        <p:txBody>
          <a:bodyPr/>
          <a:lstStyle/>
          <a:p>
            <a:r>
              <a:rPr lang="en-US" altLang="it-IT" sz="3600"/>
              <a:t>TCP: scenari di ritrasmissione</a:t>
            </a:r>
          </a:p>
        </p:txBody>
      </p:sp>
      <p:grpSp>
        <p:nvGrpSpPr>
          <p:cNvPr id="258073" name="Group 25"/>
          <p:cNvGrpSpPr>
            <a:grpSpLocks/>
          </p:cNvGrpSpPr>
          <p:nvPr/>
        </p:nvGrpSpPr>
        <p:grpSpPr bwMode="auto">
          <a:xfrm>
            <a:off x="1066800" y="1295400"/>
            <a:ext cx="3609975" cy="4830763"/>
            <a:chOff x="432" y="816"/>
            <a:chExt cx="2274" cy="3043"/>
          </a:xfrm>
        </p:grpSpPr>
        <p:sp>
          <p:nvSpPr>
            <p:cNvPr id="258052" name="Line 4"/>
            <p:cNvSpPr>
              <a:spLocks noChangeShapeType="1"/>
            </p:cNvSpPr>
            <p:nvPr/>
          </p:nvSpPr>
          <p:spPr bwMode="auto">
            <a:xfrm flipH="1">
              <a:off x="1382" y="1741"/>
              <a:ext cx="996" cy="30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53" name="Line 5"/>
            <p:cNvSpPr>
              <a:spLocks noChangeShapeType="1"/>
            </p:cNvSpPr>
            <p:nvPr/>
          </p:nvSpPr>
          <p:spPr bwMode="auto">
            <a:xfrm>
              <a:off x="788" y="1285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58054" name="Object 6"/>
            <p:cNvGraphicFramePr>
              <a:graphicFrameLocks noChangeAspect="1"/>
            </p:cNvGraphicFramePr>
            <p:nvPr/>
          </p:nvGraphicFramePr>
          <p:xfrm>
            <a:off x="432" y="816"/>
            <a:ext cx="306" cy="243"/>
          </p:xfrm>
          <a:graphic>
            <a:graphicData uri="http://schemas.openxmlformats.org/presentationml/2006/ole">
              <p:oleObj spid="_x0000_s258054" name="Clip" r:id="rId3" imgW="1305000" imgH="1085760" progId="">
                <p:embed/>
              </p:oleObj>
            </a:graphicData>
          </a:graphic>
        </p:graphicFrame>
        <p:sp>
          <p:nvSpPr>
            <p:cNvPr id="258055" name="Text Box 7"/>
            <p:cNvSpPr txBox="1">
              <a:spLocks noChangeArrowheads="1"/>
            </p:cNvSpPr>
            <p:nvPr/>
          </p:nvSpPr>
          <p:spPr bwMode="auto">
            <a:xfrm>
              <a:off x="785" y="864"/>
              <a:ext cx="536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/>
                <a:t>Host A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56" name="Text Box 8"/>
            <p:cNvSpPr txBox="1">
              <a:spLocks noChangeArrowheads="1"/>
            </p:cNvSpPr>
            <p:nvPr/>
          </p:nvSpPr>
          <p:spPr bwMode="auto">
            <a:xfrm rot="706751">
              <a:off x="1015" y="1292"/>
              <a:ext cx="120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400" b="0">
                  <a:latin typeface="Arial" pitchFamily="34" charset="0"/>
                </a:rPr>
                <a:t>Seq=92, 8 byte di dati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57" name="Text Box 9"/>
            <p:cNvSpPr txBox="1">
              <a:spLocks noChangeArrowheads="1"/>
            </p:cNvSpPr>
            <p:nvPr/>
          </p:nvSpPr>
          <p:spPr bwMode="auto">
            <a:xfrm rot="-982672">
              <a:off x="1728" y="1632"/>
              <a:ext cx="5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400" b="0">
                  <a:latin typeface="Arial" pitchFamily="34" charset="0"/>
                </a:rPr>
                <a:t>ACK=100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58" name="Text Box 10"/>
            <p:cNvSpPr txBox="1">
              <a:spLocks noChangeArrowheads="1"/>
            </p:cNvSpPr>
            <p:nvPr/>
          </p:nvSpPr>
          <p:spPr bwMode="auto">
            <a:xfrm>
              <a:off x="1039" y="2079"/>
              <a:ext cx="60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perdita</a:t>
              </a:r>
            </a:p>
          </p:txBody>
        </p:sp>
        <p:sp>
          <p:nvSpPr>
            <p:cNvPr id="258059" name="Text Box 11"/>
            <p:cNvSpPr txBox="1">
              <a:spLocks noChangeArrowheads="1"/>
            </p:cNvSpPr>
            <p:nvPr/>
          </p:nvSpPr>
          <p:spPr bwMode="auto">
            <a:xfrm rot="-5400000">
              <a:off x="385" y="1780"/>
              <a:ext cx="576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/>
                <a:t>timeout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60" name="Text Box 12"/>
            <p:cNvSpPr txBox="1">
              <a:spLocks noChangeArrowheads="1"/>
            </p:cNvSpPr>
            <p:nvPr/>
          </p:nvSpPr>
          <p:spPr bwMode="auto">
            <a:xfrm>
              <a:off x="1002" y="3600"/>
              <a:ext cx="1501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/>
                <a:t>Riscontro cumulativo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graphicFrame>
          <p:nvGraphicFramePr>
            <p:cNvPr id="258061" name="Object 13"/>
            <p:cNvGraphicFramePr>
              <a:graphicFrameLocks noChangeAspect="1"/>
            </p:cNvGraphicFramePr>
            <p:nvPr/>
          </p:nvGraphicFramePr>
          <p:xfrm>
            <a:off x="2400" y="864"/>
            <a:ext cx="306" cy="243"/>
          </p:xfrm>
          <a:graphic>
            <a:graphicData uri="http://schemas.openxmlformats.org/presentationml/2006/ole">
              <p:oleObj spid="_x0000_s258061" name="Clip" r:id="rId4" imgW="1305000" imgH="1085760" progId="">
                <p:embed/>
              </p:oleObj>
            </a:graphicData>
          </a:graphic>
        </p:graphicFrame>
        <p:sp>
          <p:nvSpPr>
            <p:cNvPr id="258062" name="Text Box 14"/>
            <p:cNvSpPr txBox="1">
              <a:spLocks noChangeArrowheads="1"/>
            </p:cNvSpPr>
            <p:nvPr/>
          </p:nvSpPr>
          <p:spPr bwMode="auto">
            <a:xfrm>
              <a:off x="1823" y="864"/>
              <a:ext cx="523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/>
                <a:t>Host B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63" name="Text Box 15"/>
            <p:cNvSpPr txBox="1">
              <a:spLocks noChangeArrowheads="1"/>
            </p:cNvSpPr>
            <p:nvPr/>
          </p:nvSpPr>
          <p:spPr bwMode="auto">
            <a:xfrm>
              <a:off x="1224" y="1904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400" b="0">
                  <a:solidFill>
                    <a:srgbClr val="FF0000"/>
                  </a:solidFill>
                  <a:latin typeface="Arial" pitchFamily="34" charset="0"/>
                </a:rPr>
                <a:t>X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64" name="Line 16"/>
            <p:cNvSpPr>
              <a:spLocks noChangeShapeType="1"/>
            </p:cNvSpPr>
            <p:nvPr/>
          </p:nvSpPr>
          <p:spPr bwMode="auto">
            <a:xfrm>
              <a:off x="768" y="1776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65" name="Text Box 17"/>
            <p:cNvSpPr txBox="1">
              <a:spLocks noChangeArrowheads="1"/>
            </p:cNvSpPr>
            <p:nvPr/>
          </p:nvSpPr>
          <p:spPr bwMode="auto">
            <a:xfrm rot="706751">
              <a:off x="913" y="1776"/>
              <a:ext cx="1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400" b="0">
                  <a:latin typeface="Arial" pitchFamily="34" charset="0"/>
                </a:rPr>
                <a:t>Seq=100, 20 byte di data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66" name="Line 18"/>
            <p:cNvSpPr>
              <a:spLocks noChangeShapeType="1"/>
            </p:cNvSpPr>
            <p:nvPr/>
          </p:nvSpPr>
          <p:spPr bwMode="auto">
            <a:xfrm>
              <a:off x="768" y="912"/>
              <a:ext cx="6" cy="24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67" name="Line 19"/>
            <p:cNvSpPr>
              <a:spLocks noChangeShapeType="1"/>
            </p:cNvSpPr>
            <p:nvPr/>
          </p:nvSpPr>
          <p:spPr bwMode="auto">
            <a:xfrm>
              <a:off x="2352" y="960"/>
              <a:ext cx="6" cy="24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68" name="Line 20"/>
            <p:cNvSpPr>
              <a:spLocks noChangeShapeType="1"/>
            </p:cNvSpPr>
            <p:nvPr/>
          </p:nvSpPr>
          <p:spPr bwMode="auto">
            <a:xfrm flipH="1">
              <a:off x="768" y="2208"/>
              <a:ext cx="1572" cy="47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69" name="Text Box 21"/>
            <p:cNvSpPr txBox="1">
              <a:spLocks noChangeArrowheads="1"/>
            </p:cNvSpPr>
            <p:nvPr/>
          </p:nvSpPr>
          <p:spPr bwMode="auto">
            <a:xfrm rot="-926867">
              <a:off x="1200" y="2496"/>
              <a:ext cx="6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it-IT" sz="1400" b="0">
                  <a:latin typeface="Arial" pitchFamily="34" charset="0"/>
                </a:rPr>
                <a:t>ACK=120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258070" name="Line 22"/>
            <p:cNvSpPr>
              <a:spLocks noChangeShapeType="1"/>
            </p:cNvSpPr>
            <p:nvPr/>
          </p:nvSpPr>
          <p:spPr bwMode="auto">
            <a:xfrm flipV="1">
              <a:off x="674" y="1273"/>
              <a:ext cx="0" cy="3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71" name="Line 23"/>
            <p:cNvSpPr>
              <a:spLocks noChangeShapeType="1"/>
            </p:cNvSpPr>
            <p:nvPr/>
          </p:nvSpPr>
          <p:spPr bwMode="auto">
            <a:xfrm flipH="1">
              <a:off x="672" y="2155"/>
              <a:ext cx="8" cy="9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72" name="Text Box 24"/>
            <p:cNvSpPr txBox="1">
              <a:spLocks noChangeArrowheads="1"/>
            </p:cNvSpPr>
            <p:nvPr/>
          </p:nvSpPr>
          <p:spPr bwMode="auto">
            <a:xfrm>
              <a:off x="520" y="3408"/>
              <a:ext cx="527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tempo</a:t>
              </a:r>
              <a:endParaRPr lang="en-US" altLang="it-IT" b="0">
                <a:solidFill>
                  <a:srgbClr val="FF0000"/>
                </a:solidFill>
              </a:endParaRPr>
            </a:p>
          </p:txBody>
        </p:sp>
      </p:grpSp>
      <p:sp>
        <p:nvSpPr>
          <p:cNvPr id="258074" name="Text Box 26"/>
          <p:cNvSpPr txBox="1">
            <a:spLocks noChangeArrowheads="1"/>
          </p:cNvSpPr>
          <p:nvPr/>
        </p:nvSpPr>
        <p:spPr bwMode="auto">
          <a:xfrm>
            <a:off x="190500" y="3962400"/>
            <a:ext cx="11049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SendBase</a:t>
            </a:r>
          </a:p>
          <a:p>
            <a:r>
              <a:rPr lang="en-US" altLang="it-IT" b="0"/>
              <a:t>= 120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Transport Layer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3-</a:t>
            </a:r>
            <a:fld id="{816C5556-2047-4BA1-B817-75B062C7C63E}" type="slidenum">
              <a:rPr lang="en-US"/>
              <a:pPr/>
              <a:t>71</a:t>
            </a:fld>
            <a:endParaRPr lang="en-US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58200" cy="1143000"/>
          </a:xfrm>
        </p:spPr>
        <p:txBody>
          <a:bodyPr/>
          <a:lstStyle/>
          <a:p>
            <a:r>
              <a:rPr lang="en-US" sz="3600" dirty="0" smtClean="0"/>
              <a:t>Timeouts in </a:t>
            </a:r>
            <a:r>
              <a:rPr lang="en-US" sz="3600" dirty="0" err="1" smtClean="0"/>
              <a:t>caso</a:t>
            </a:r>
            <a:r>
              <a:rPr lang="en-US" sz="3600" dirty="0" smtClean="0"/>
              <a:t> </a:t>
            </a:r>
            <a:r>
              <a:rPr lang="en-US" sz="3600" dirty="0" err="1" smtClean="0"/>
              <a:t>di</a:t>
            </a:r>
            <a:r>
              <a:rPr lang="en-US" sz="3600" dirty="0" smtClean="0"/>
              <a:t> </a:t>
            </a:r>
            <a:r>
              <a:rPr lang="en-US" sz="3600" dirty="0" err="1" smtClean="0"/>
              <a:t>ritransmissioni</a:t>
            </a:r>
            <a:endParaRPr lang="en-US" dirty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33400" y="1066800"/>
            <a:ext cx="8153400" cy="464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ZapfDingbats" pitchFamily="82" charset="2"/>
              <a:buNone/>
              <a:tabLst/>
              <a:defRPr/>
            </a:pPr>
            <a:r>
              <a:rPr kumimoji="0" lang="en-US" sz="24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un timeout </a:t>
            </a:r>
            <a:r>
              <a:rPr kumimoji="0" lang="en-US" sz="2400" b="0" i="0" u="sng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scade</a:t>
            </a:r>
            <a:r>
              <a:rPr kumimoji="0" lang="en-US" sz="24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ZapfDingbats" pitchFamily="82" charset="2"/>
              <a:buChar char="r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ritrasmette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segmento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non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riscontrato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minor #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sequenza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400" kern="0" dirty="0" err="1" smtClean="0">
                <a:latin typeface="Courier New" pitchFamily="49" charset="0"/>
              </a:rPr>
              <a:t>TimeOutInterval</a:t>
            </a:r>
            <a:r>
              <a:rPr lang="en-US" sz="2400" kern="0" dirty="0" smtClean="0">
                <a:latin typeface="Courier New" pitchFamily="49" charset="0"/>
              </a:rPr>
              <a:t>= </a:t>
            </a:r>
            <a:r>
              <a:rPr lang="en-US" sz="2400" kern="0" dirty="0" err="1" smtClean="0">
                <a:latin typeface="Courier New" pitchFamily="49" charset="0"/>
              </a:rPr>
              <a:t>TimeOutInterval</a:t>
            </a:r>
            <a:r>
              <a:rPr lang="en-US" sz="2400" kern="0" dirty="0" smtClean="0">
                <a:latin typeface="Courier New" pitchFamily="49" charset="0"/>
              </a:rPr>
              <a:t> *2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ZapfDingbats" pitchFamily="82" charset="2"/>
              <a:buChar char="r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 timer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ZapfDingbats" pitchFamily="82" charset="2"/>
              <a:buChar char="r"/>
              <a:tabLst/>
              <a:defRPr/>
            </a:pPr>
            <a:endParaRPr lang="en-US" sz="2400" kern="0" dirty="0" smtClean="0"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sz="2400" b="0" u="sng" kern="0" dirty="0" smtClean="0">
                <a:solidFill>
                  <a:srgbClr val="FF0000"/>
                </a:solidFill>
              </a:rPr>
              <a:t>Note: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n-US" sz="2400" b="0" kern="0" dirty="0" smtClean="0"/>
              <a:t>Se un </a:t>
            </a:r>
            <a:r>
              <a:rPr lang="en-US" sz="2400" b="0" kern="0" dirty="0" err="1" smtClean="0"/>
              <a:t>segmento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si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perde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può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essere</a:t>
            </a:r>
            <a:r>
              <a:rPr lang="en-US" sz="2400" b="0" kern="0" dirty="0" smtClean="0"/>
              <a:t> per via </a:t>
            </a:r>
            <a:r>
              <a:rPr lang="en-US" sz="2400" b="0" kern="0" dirty="0" err="1" smtClean="0"/>
              <a:t>di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congestione</a:t>
            </a:r>
            <a:r>
              <a:rPr lang="en-US" sz="2400" b="0" kern="0" dirty="0" smtClean="0"/>
              <a:t>. In </a:t>
            </a:r>
            <a:r>
              <a:rPr lang="en-US" sz="2400" b="0" kern="0" dirty="0" err="1" smtClean="0"/>
              <a:t>tal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caso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meglio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attendere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altri</a:t>
            </a:r>
            <a:r>
              <a:rPr lang="en-US" sz="2400" b="0" kern="0" dirty="0" smtClean="0"/>
              <a:t> ACK</a:t>
            </a:r>
          </a:p>
          <a:p>
            <a:pPr marL="342900" lvl="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n-US" sz="2400" b="0" kern="0" dirty="0" smtClean="0"/>
              <a:t>La </a:t>
            </a:r>
            <a:r>
              <a:rPr lang="en-US" sz="2400" b="0" kern="0" dirty="0" err="1" smtClean="0"/>
              <a:t>stima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di</a:t>
            </a:r>
            <a:r>
              <a:rPr lang="en-US" sz="2400" b="0" kern="0" dirty="0" smtClean="0"/>
              <a:t> RTT ignore </a:t>
            </a:r>
            <a:r>
              <a:rPr lang="en-US" sz="2400" b="0" kern="0" dirty="0" err="1" smtClean="0"/>
              <a:t>segmenti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ritrasmessi</a:t>
            </a:r>
            <a:r>
              <a:rPr lang="en-US" sz="2400" b="0" kern="0" dirty="0" smtClean="0"/>
              <a:t>: </a:t>
            </a:r>
            <a:r>
              <a:rPr lang="en-US" sz="2400" b="0" kern="0" dirty="0" err="1" smtClean="0"/>
              <a:t>sono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inutili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perché</a:t>
            </a:r>
            <a:r>
              <a:rPr lang="en-US" sz="2400" b="0" kern="0" dirty="0" smtClean="0"/>
              <a:t> in </a:t>
            </a:r>
            <a:r>
              <a:rPr lang="en-US" sz="2400" b="0" kern="0" dirty="0" err="1" smtClean="0"/>
              <a:t>tal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caso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l’intervallo</a:t>
            </a:r>
            <a:r>
              <a:rPr lang="en-US" sz="2400" b="0" kern="0" dirty="0" smtClean="0"/>
              <a:t> </a:t>
            </a:r>
            <a:r>
              <a:rPr lang="en-US" sz="2400" b="0" kern="0" dirty="0" err="1" smtClean="0"/>
              <a:t>di</a:t>
            </a:r>
            <a:r>
              <a:rPr lang="en-US" sz="2400" b="0" kern="0" dirty="0" smtClean="0"/>
              <a:t> timeout </a:t>
            </a:r>
            <a:r>
              <a:rPr lang="en-US" sz="2400" b="0" kern="0" dirty="0" err="1" smtClean="0"/>
              <a:t>raddoppia</a:t>
            </a:r>
            <a:r>
              <a:rPr lang="en-US" sz="2400" b="0" kern="0" dirty="0" smtClean="0"/>
              <a:t>.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</a:pPr>
            <a:endParaRPr lang="en-US" sz="2400" kern="0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ZapfDingbats" pitchFamily="82" charset="2"/>
              <a:buChar char="r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7B77CA8-F9A5-4900-A473-6D7743454228}" type="slidenum">
              <a:rPr lang="en-US" altLang="it-IT"/>
              <a:pPr/>
              <a:t>72</a:t>
            </a:fld>
            <a:endParaRPr lang="en-US" altLang="it-IT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5100"/>
            <a:ext cx="7772400" cy="787400"/>
          </a:xfrm>
        </p:spPr>
        <p:txBody>
          <a:bodyPr/>
          <a:lstStyle/>
          <a:p>
            <a:r>
              <a:rPr lang="en-US" altLang="it-IT" sz="3300"/>
              <a:t>TCP: generazione di ACK</a:t>
            </a:r>
            <a:r>
              <a:rPr lang="en-US" altLang="it-IT" sz="3300" u="none"/>
              <a:t> </a:t>
            </a:r>
            <a:r>
              <a:rPr lang="en-US" altLang="it-IT" sz="2000" u="none"/>
              <a:t>[RFC 1122, RFC 2581]</a:t>
            </a:r>
            <a:endParaRPr lang="en-US" altLang="it-IT" sz="2000"/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193675" y="1058863"/>
            <a:ext cx="4171950" cy="527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sz="2400" b="0" dirty="0">
                <a:solidFill>
                  <a:srgbClr val="FF0000"/>
                </a:solidFill>
                <a:latin typeface="Arial" pitchFamily="34" charset="0"/>
              </a:rPr>
              <a:t>Evento presso il destinatario</a:t>
            </a:r>
            <a:endParaRPr lang="it-IT" sz="1800" b="0" dirty="0">
              <a:latin typeface="Arial" pitchFamily="34" charset="0"/>
            </a:endParaRPr>
          </a:p>
          <a:p>
            <a:pPr algn="l"/>
            <a:endParaRPr lang="it-IT" sz="1800" b="0" dirty="0">
              <a:latin typeface="Arial" pitchFamily="34" charset="0"/>
            </a:endParaRPr>
          </a:p>
          <a:p>
            <a:pPr algn="l"/>
            <a:r>
              <a:rPr lang="it-IT" sz="1800" b="0" dirty="0">
                <a:latin typeface="Arial" pitchFamily="34" charset="0"/>
              </a:rPr>
              <a:t>Arrivo ordinato di un segmento con</a:t>
            </a:r>
          </a:p>
          <a:p>
            <a:pPr algn="l"/>
            <a:r>
              <a:rPr lang="it-IT" sz="1800" b="0" dirty="0">
                <a:latin typeface="Arial" pitchFamily="34" charset="0"/>
              </a:rPr>
              <a:t>numero di sequenza atteso. Tutti i dati</a:t>
            </a:r>
            <a:br>
              <a:rPr lang="it-IT" sz="1800" b="0" dirty="0">
                <a:latin typeface="Arial" pitchFamily="34" charset="0"/>
              </a:rPr>
            </a:br>
            <a:r>
              <a:rPr lang="it-IT" sz="1800" b="0" dirty="0">
                <a:latin typeface="Arial" pitchFamily="34" charset="0"/>
              </a:rPr>
              <a:t>fino al numero di sequenza atteso sono già stati riscontrati.</a:t>
            </a:r>
          </a:p>
          <a:p>
            <a:pPr algn="l"/>
            <a:endParaRPr lang="it-IT" sz="1800" b="0" dirty="0">
              <a:latin typeface="Arial" pitchFamily="34" charset="0"/>
            </a:endParaRPr>
          </a:p>
          <a:p>
            <a:pPr algn="l"/>
            <a:r>
              <a:rPr lang="it-IT" sz="1800" b="0" dirty="0">
                <a:latin typeface="Arial" pitchFamily="34" charset="0"/>
              </a:rPr>
              <a:t>Arrivo ordinato di un segmento con</a:t>
            </a:r>
          </a:p>
          <a:p>
            <a:pPr algn="l"/>
            <a:r>
              <a:rPr lang="it-IT" sz="1800" b="0" dirty="0">
                <a:latin typeface="Arial" pitchFamily="34" charset="0"/>
              </a:rPr>
              <a:t>numero di sequenza atteso. Un altro</a:t>
            </a:r>
          </a:p>
          <a:p>
            <a:pPr algn="l"/>
            <a:r>
              <a:rPr lang="it-IT" sz="1800" b="0" dirty="0">
                <a:latin typeface="Arial" pitchFamily="34" charset="0"/>
              </a:rPr>
              <a:t>segmento è in attesa di trasmissione</a:t>
            </a:r>
            <a:br>
              <a:rPr lang="it-IT" sz="1800" b="0" dirty="0">
                <a:latin typeface="Arial" pitchFamily="34" charset="0"/>
              </a:rPr>
            </a:br>
            <a:r>
              <a:rPr lang="it-IT" sz="1800" b="0" dirty="0">
                <a:latin typeface="Arial" pitchFamily="34" charset="0"/>
              </a:rPr>
              <a:t>dell’ACK.</a:t>
            </a:r>
          </a:p>
          <a:p>
            <a:pPr algn="l"/>
            <a:endParaRPr lang="it-IT" sz="1800" b="0" dirty="0">
              <a:latin typeface="Arial" pitchFamily="34" charset="0"/>
            </a:endParaRPr>
          </a:p>
          <a:p>
            <a:pPr algn="l"/>
            <a:r>
              <a:rPr lang="it-IT" sz="1800" b="0" dirty="0">
                <a:latin typeface="Arial" pitchFamily="34" charset="0"/>
              </a:rPr>
              <a:t>Arrivo non ordinato di un segmento</a:t>
            </a:r>
          </a:p>
          <a:p>
            <a:pPr algn="l"/>
            <a:r>
              <a:rPr lang="it-IT" sz="1800" b="0" dirty="0">
                <a:latin typeface="Arial" pitchFamily="34" charset="0"/>
              </a:rPr>
              <a:t>con numero di sequenza superiore</a:t>
            </a:r>
            <a:br>
              <a:rPr lang="it-IT" sz="1800" b="0" dirty="0">
                <a:latin typeface="Arial" pitchFamily="34" charset="0"/>
              </a:rPr>
            </a:br>
            <a:r>
              <a:rPr lang="it-IT" sz="1800" b="0" dirty="0">
                <a:latin typeface="Arial" pitchFamily="34" charset="0"/>
              </a:rPr>
              <a:t>a quello atteso. Viene rilevato un buco.</a:t>
            </a:r>
          </a:p>
          <a:p>
            <a:pPr algn="l"/>
            <a:endParaRPr lang="it-IT" sz="1800" b="0" dirty="0">
              <a:latin typeface="Arial" pitchFamily="34" charset="0"/>
            </a:endParaRPr>
          </a:p>
          <a:p>
            <a:pPr algn="l"/>
            <a:r>
              <a:rPr lang="it-IT" sz="1800" b="0" dirty="0">
                <a:latin typeface="Arial" pitchFamily="34" charset="0"/>
              </a:rPr>
              <a:t>Arrivo di un segmento che colma</a:t>
            </a:r>
          </a:p>
          <a:p>
            <a:pPr algn="l"/>
            <a:r>
              <a:rPr lang="it-IT" sz="1800" b="0" dirty="0">
                <a:latin typeface="Arial" pitchFamily="34" charset="0"/>
              </a:rPr>
              <a:t>parzialmente o completamente il buco.</a:t>
            </a:r>
          </a:p>
          <a:p>
            <a:pPr algn="l"/>
            <a:endParaRPr lang="it-IT" sz="1000" b="0" dirty="0">
              <a:latin typeface="Times New Roman" pitchFamily="18" charset="0"/>
            </a:endParaRPr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4514850" y="1058863"/>
            <a:ext cx="43894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2400" b="0">
                <a:solidFill>
                  <a:srgbClr val="FF0000"/>
                </a:solidFill>
                <a:latin typeface="Arial" pitchFamily="34" charset="0"/>
              </a:rPr>
              <a:t>Azione del ricevente TCP</a:t>
            </a:r>
            <a:endParaRPr lang="it-IT" sz="1800" b="0">
              <a:latin typeface="Arial" pitchFamily="34" charset="0"/>
            </a:endParaRPr>
          </a:p>
          <a:p>
            <a:pPr algn="l"/>
            <a:endParaRPr lang="it-IT" sz="1800" b="0">
              <a:latin typeface="Arial" pitchFamily="34" charset="0"/>
            </a:endParaRPr>
          </a:p>
          <a:p>
            <a:pPr algn="l"/>
            <a:r>
              <a:rPr lang="it-IT" sz="1800" b="0">
                <a:latin typeface="Arial" pitchFamily="34" charset="0"/>
              </a:rPr>
              <a:t>ACK ritardato. Attende fino a 500 ms</a:t>
            </a:r>
          </a:p>
          <a:p>
            <a:pPr algn="l"/>
            <a:r>
              <a:rPr lang="it-IT" sz="1800" b="0">
                <a:latin typeface="Arial" pitchFamily="34" charset="0"/>
              </a:rPr>
              <a:t>l’arrivo del prossimo segmento. Se il</a:t>
            </a:r>
            <a:br>
              <a:rPr lang="it-IT" sz="1800" b="0">
                <a:latin typeface="Arial" pitchFamily="34" charset="0"/>
              </a:rPr>
            </a:br>
            <a:r>
              <a:rPr lang="it-IT" sz="1800" b="0">
                <a:latin typeface="Arial" pitchFamily="34" charset="0"/>
              </a:rPr>
              <a:t>segmento non arriva, invia un ACK.</a:t>
            </a:r>
          </a:p>
          <a:p>
            <a:pPr algn="l"/>
            <a:endParaRPr lang="it-IT" sz="1800" b="0">
              <a:latin typeface="Arial" pitchFamily="34" charset="0"/>
            </a:endParaRPr>
          </a:p>
          <a:p>
            <a:pPr algn="l"/>
            <a:endParaRPr lang="it-IT" sz="1800" b="0">
              <a:latin typeface="Arial" pitchFamily="34" charset="0"/>
            </a:endParaRPr>
          </a:p>
          <a:p>
            <a:pPr algn="l"/>
            <a:r>
              <a:rPr lang="it-IT" sz="1800" b="0">
                <a:latin typeface="Arial" pitchFamily="34" charset="0"/>
              </a:rPr>
              <a:t>Invia immediatamente un singolo ACK</a:t>
            </a:r>
            <a:br>
              <a:rPr lang="it-IT" sz="1800" b="0">
                <a:latin typeface="Arial" pitchFamily="34" charset="0"/>
              </a:rPr>
            </a:br>
            <a:r>
              <a:rPr lang="it-IT" sz="1800" b="0">
                <a:latin typeface="Arial" pitchFamily="34" charset="0"/>
              </a:rPr>
              <a:t>cumulativo, riscontrando entrambi i </a:t>
            </a:r>
            <a:br>
              <a:rPr lang="it-IT" sz="1800" b="0">
                <a:latin typeface="Arial" pitchFamily="34" charset="0"/>
              </a:rPr>
            </a:br>
            <a:r>
              <a:rPr lang="it-IT" sz="1800" b="0">
                <a:latin typeface="Arial" pitchFamily="34" charset="0"/>
              </a:rPr>
              <a:t>segmenti ordinati.</a:t>
            </a:r>
          </a:p>
          <a:p>
            <a:pPr algn="l"/>
            <a:endParaRPr lang="it-IT" sz="1800" b="0">
              <a:latin typeface="Arial" pitchFamily="34" charset="0"/>
            </a:endParaRPr>
          </a:p>
          <a:p>
            <a:pPr algn="l"/>
            <a:endParaRPr lang="it-IT" sz="1800" b="0">
              <a:latin typeface="Arial" pitchFamily="34" charset="0"/>
            </a:endParaRPr>
          </a:p>
          <a:p>
            <a:pPr algn="l"/>
            <a:r>
              <a:rPr lang="it-IT" sz="1800" b="0">
                <a:latin typeface="Arial" pitchFamily="34" charset="0"/>
              </a:rPr>
              <a:t>Invia immediatamente un ACK duplicato, </a:t>
            </a:r>
          </a:p>
          <a:p>
            <a:pPr algn="l"/>
            <a:r>
              <a:rPr lang="it-IT" sz="1800" b="0">
                <a:latin typeface="Arial" pitchFamily="34" charset="0"/>
              </a:rPr>
              <a:t>indicando il numero di sequenza del</a:t>
            </a:r>
            <a:br>
              <a:rPr lang="it-IT" sz="1800" b="0">
                <a:latin typeface="Arial" pitchFamily="34" charset="0"/>
              </a:rPr>
            </a:br>
            <a:r>
              <a:rPr lang="it-IT" sz="1800" b="0">
                <a:latin typeface="Arial" pitchFamily="34" charset="0"/>
              </a:rPr>
              <a:t>prossimo byte atteso.</a:t>
            </a:r>
          </a:p>
          <a:p>
            <a:pPr algn="l"/>
            <a:endParaRPr lang="it-IT" sz="1800" b="0">
              <a:latin typeface="Arial" pitchFamily="34" charset="0"/>
            </a:endParaRPr>
          </a:p>
          <a:p>
            <a:pPr algn="l"/>
            <a:r>
              <a:rPr lang="it-IT" sz="1800" b="0">
                <a:latin typeface="Arial" pitchFamily="34" charset="0"/>
              </a:rPr>
              <a:t>Invia immediatamente un ACK, ammesso</a:t>
            </a:r>
          </a:p>
          <a:p>
            <a:pPr algn="l"/>
            <a:r>
              <a:rPr lang="it-IT" sz="1800" b="0">
                <a:latin typeface="Arial" pitchFamily="34" charset="0"/>
              </a:rPr>
              <a:t>che il segmento cominci all’estremità </a:t>
            </a:r>
            <a:br>
              <a:rPr lang="it-IT" sz="1800" b="0">
                <a:latin typeface="Arial" pitchFamily="34" charset="0"/>
              </a:rPr>
            </a:br>
            <a:r>
              <a:rPr lang="it-IT" sz="1800" b="0">
                <a:latin typeface="Arial" pitchFamily="34" charset="0"/>
              </a:rPr>
              <a:t>inferiore del buco.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190469" name="Line 5"/>
          <p:cNvSpPr>
            <a:spLocks noChangeShapeType="1"/>
          </p:cNvSpPr>
          <p:nvPr/>
        </p:nvSpPr>
        <p:spPr bwMode="auto">
          <a:xfrm>
            <a:off x="339725" y="1603375"/>
            <a:ext cx="83248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3" name="Line 9"/>
          <p:cNvSpPr>
            <a:spLocks noChangeShapeType="1"/>
          </p:cNvSpPr>
          <p:nvPr/>
        </p:nvSpPr>
        <p:spPr bwMode="auto">
          <a:xfrm>
            <a:off x="4387850" y="1184275"/>
            <a:ext cx="0" cy="52752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4" name="Line 10"/>
          <p:cNvSpPr>
            <a:spLocks noChangeShapeType="1"/>
          </p:cNvSpPr>
          <p:nvPr/>
        </p:nvSpPr>
        <p:spPr bwMode="auto">
          <a:xfrm>
            <a:off x="339725" y="3000375"/>
            <a:ext cx="83248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5" name="Line 11"/>
          <p:cNvSpPr>
            <a:spLocks noChangeShapeType="1"/>
          </p:cNvSpPr>
          <p:nvPr/>
        </p:nvSpPr>
        <p:spPr bwMode="auto">
          <a:xfrm>
            <a:off x="339725" y="4346575"/>
            <a:ext cx="83248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6" name="Line 12"/>
          <p:cNvSpPr>
            <a:spLocks noChangeShapeType="1"/>
          </p:cNvSpPr>
          <p:nvPr/>
        </p:nvSpPr>
        <p:spPr bwMode="auto">
          <a:xfrm>
            <a:off x="339725" y="5451475"/>
            <a:ext cx="83248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3055A53-9282-4982-BD25-F61E518E586F}" type="slidenum">
              <a:rPr lang="en-US" altLang="it-IT"/>
              <a:pPr/>
              <a:t>73</a:t>
            </a:fld>
            <a:endParaRPr lang="en-US" altLang="it-IT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228600"/>
            <a:ext cx="7772400" cy="914400"/>
          </a:xfrm>
        </p:spPr>
        <p:txBody>
          <a:bodyPr/>
          <a:lstStyle/>
          <a:p>
            <a:r>
              <a:rPr lang="en-US" altLang="it-IT"/>
              <a:t>Ritrasmissione rapida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08100"/>
            <a:ext cx="4191000" cy="49657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000"/>
              <a:t>Il periodo di timeout spesso è relativamente lungo: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lungo ritardo prima di ritrasmettere il pacchetto perduto.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Rileva i segmenti perduti tramite gli ACK duplicati.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Il mittente spesso invia molti segmenti.</a:t>
            </a:r>
          </a:p>
          <a:p>
            <a:pPr lvl="1">
              <a:buFont typeface="Wingdings" pitchFamily="2" charset="2"/>
              <a:buChar char="m"/>
            </a:pPr>
            <a:r>
              <a:rPr lang="it-IT" sz="1800"/>
              <a:t>Se un segmento viene smarrito, è probabile che ci saranno molti ACK duplicati.</a:t>
            </a:r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78400" y="1308100"/>
            <a:ext cx="39624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1800"/>
              <a:t>Se il mittente riceve 3 ACK per lo stesso dato, suppone che il segmento che segue il dato riscontrato è andato perduto:</a:t>
            </a:r>
          </a:p>
          <a:p>
            <a:pPr lvl="1">
              <a:buFont typeface="Wingdings" pitchFamily="2" charset="2"/>
              <a:buChar char="m"/>
            </a:pPr>
            <a:r>
              <a:rPr lang="it-IT" sz="1800" u="sng">
                <a:solidFill>
                  <a:srgbClr val="FF0000"/>
                </a:solidFill>
              </a:rPr>
              <a:t>ritrasmissione rapida:</a:t>
            </a:r>
            <a:r>
              <a:rPr lang="it-IT" sz="1800">
                <a:solidFill>
                  <a:srgbClr val="FF0000"/>
                </a:solidFill>
              </a:rPr>
              <a:t> </a:t>
            </a:r>
            <a:r>
              <a:rPr lang="it-IT" sz="1800"/>
              <a:t>rispedisce il segmento prima che scada il timer.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6C4A2A6-33F5-46C9-9B1E-131E6F5CC62A}" type="slidenum">
              <a:rPr lang="en-US" altLang="it-IT"/>
              <a:pPr/>
              <a:t>74</a:t>
            </a:fld>
            <a:endParaRPr lang="en-US" altLang="it-IT"/>
          </a:p>
        </p:txBody>
      </p:sp>
      <p:grpSp>
        <p:nvGrpSpPr>
          <p:cNvPr id="333826" name="Group 2"/>
          <p:cNvGrpSpPr>
            <a:grpSpLocks/>
          </p:cNvGrpSpPr>
          <p:nvPr/>
        </p:nvGrpSpPr>
        <p:grpSpPr bwMode="auto">
          <a:xfrm>
            <a:off x="2389188" y="407988"/>
            <a:ext cx="3706812" cy="5580062"/>
            <a:chOff x="566" y="391"/>
            <a:chExt cx="2335" cy="3515"/>
          </a:xfrm>
        </p:grpSpPr>
        <p:sp>
          <p:nvSpPr>
            <p:cNvPr id="333827" name="Line 3"/>
            <p:cNvSpPr>
              <a:spLocks noChangeShapeType="1"/>
            </p:cNvSpPr>
            <p:nvPr/>
          </p:nvSpPr>
          <p:spPr bwMode="auto">
            <a:xfrm>
              <a:off x="1008" y="1104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33828" name="Object 4"/>
            <p:cNvGraphicFramePr>
              <a:graphicFrameLocks noChangeAspect="1"/>
            </p:cNvGraphicFramePr>
            <p:nvPr/>
          </p:nvGraphicFramePr>
          <p:xfrm>
            <a:off x="845" y="635"/>
            <a:ext cx="306" cy="243"/>
          </p:xfrm>
          <a:graphic>
            <a:graphicData uri="http://schemas.openxmlformats.org/presentationml/2006/ole">
              <p:oleObj spid="_x0000_s333828" name="Clip" r:id="rId4" imgW="1305000" imgH="1085760" progId="">
                <p:embed/>
              </p:oleObj>
            </a:graphicData>
          </a:graphic>
        </p:graphicFrame>
        <p:sp>
          <p:nvSpPr>
            <p:cNvPr id="333829" name="Text Box 5"/>
            <p:cNvSpPr txBox="1">
              <a:spLocks noChangeArrowheads="1"/>
            </p:cNvSpPr>
            <p:nvPr/>
          </p:nvSpPr>
          <p:spPr bwMode="auto">
            <a:xfrm>
              <a:off x="766" y="391"/>
              <a:ext cx="53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/>
                <a:t>Host A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333830" name="Text Box 6"/>
            <p:cNvSpPr txBox="1">
              <a:spLocks noChangeArrowheads="1"/>
            </p:cNvSpPr>
            <p:nvPr/>
          </p:nvSpPr>
          <p:spPr bwMode="auto">
            <a:xfrm rot="-5400000">
              <a:off x="384" y="2527"/>
              <a:ext cx="5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/>
                <a:t>timeout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graphicFrame>
          <p:nvGraphicFramePr>
            <p:cNvPr id="333831" name="Object 7"/>
            <p:cNvGraphicFramePr>
              <a:graphicFrameLocks noChangeAspect="1"/>
            </p:cNvGraphicFramePr>
            <p:nvPr/>
          </p:nvGraphicFramePr>
          <p:xfrm>
            <a:off x="2451" y="650"/>
            <a:ext cx="306" cy="243"/>
          </p:xfrm>
          <a:graphic>
            <a:graphicData uri="http://schemas.openxmlformats.org/presentationml/2006/ole">
              <p:oleObj spid="_x0000_s333831" name="Clip" r:id="rId5" imgW="1305000" imgH="1085760" progId="">
                <p:embed/>
              </p:oleObj>
            </a:graphicData>
          </a:graphic>
        </p:graphicFrame>
        <p:sp>
          <p:nvSpPr>
            <p:cNvPr id="333832" name="Text Box 8"/>
            <p:cNvSpPr txBox="1">
              <a:spLocks noChangeArrowheads="1"/>
            </p:cNvSpPr>
            <p:nvPr/>
          </p:nvSpPr>
          <p:spPr bwMode="auto">
            <a:xfrm>
              <a:off x="2379" y="415"/>
              <a:ext cx="52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b="0"/>
                <a:t>Host B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333833" name="Line 9"/>
            <p:cNvSpPr>
              <a:spLocks noChangeShapeType="1"/>
            </p:cNvSpPr>
            <p:nvPr/>
          </p:nvSpPr>
          <p:spPr bwMode="auto">
            <a:xfrm>
              <a:off x="1008" y="1248"/>
              <a:ext cx="1107" cy="26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34" name="Line 10"/>
            <p:cNvSpPr>
              <a:spLocks noChangeShapeType="1"/>
            </p:cNvSpPr>
            <p:nvPr/>
          </p:nvSpPr>
          <p:spPr bwMode="auto">
            <a:xfrm>
              <a:off x="1008" y="912"/>
              <a:ext cx="6" cy="27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35" name="Line 11"/>
            <p:cNvSpPr>
              <a:spLocks noChangeShapeType="1"/>
            </p:cNvSpPr>
            <p:nvPr/>
          </p:nvSpPr>
          <p:spPr bwMode="auto">
            <a:xfrm>
              <a:off x="2592" y="960"/>
              <a:ext cx="14" cy="27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36" name="Line 12"/>
            <p:cNvSpPr>
              <a:spLocks noChangeShapeType="1"/>
            </p:cNvSpPr>
            <p:nvPr/>
          </p:nvSpPr>
          <p:spPr bwMode="auto">
            <a:xfrm flipH="1">
              <a:off x="1000" y="1488"/>
              <a:ext cx="1572" cy="47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37" name="Text Box 13"/>
            <p:cNvSpPr txBox="1">
              <a:spLocks noChangeArrowheads="1"/>
            </p:cNvSpPr>
            <p:nvPr/>
          </p:nvSpPr>
          <p:spPr bwMode="auto">
            <a:xfrm>
              <a:off x="766" y="3647"/>
              <a:ext cx="52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1800" b="0">
                  <a:solidFill>
                    <a:srgbClr val="FF0000"/>
                  </a:solidFill>
                </a:rPr>
                <a:t>tempo</a:t>
              </a:r>
              <a:endParaRPr lang="en-US" altLang="it-IT" b="0">
                <a:solidFill>
                  <a:srgbClr val="FF0000"/>
                </a:solidFill>
              </a:endParaRPr>
            </a:p>
          </p:txBody>
        </p:sp>
        <p:sp>
          <p:nvSpPr>
            <p:cNvPr id="333838" name="Line 14"/>
            <p:cNvSpPr>
              <a:spLocks noChangeShapeType="1"/>
            </p:cNvSpPr>
            <p:nvPr/>
          </p:nvSpPr>
          <p:spPr bwMode="auto">
            <a:xfrm>
              <a:off x="1008" y="1392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39" name="Line 15"/>
            <p:cNvSpPr>
              <a:spLocks noChangeShapeType="1"/>
            </p:cNvSpPr>
            <p:nvPr/>
          </p:nvSpPr>
          <p:spPr bwMode="auto">
            <a:xfrm>
              <a:off x="1008" y="1680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40" name="Line 16"/>
            <p:cNvSpPr>
              <a:spLocks noChangeShapeType="1"/>
            </p:cNvSpPr>
            <p:nvPr/>
          </p:nvSpPr>
          <p:spPr bwMode="auto">
            <a:xfrm>
              <a:off x="1008" y="1536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41" name="Line 17"/>
            <p:cNvSpPr>
              <a:spLocks noChangeShapeType="1"/>
            </p:cNvSpPr>
            <p:nvPr/>
          </p:nvSpPr>
          <p:spPr bwMode="auto">
            <a:xfrm flipH="1">
              <a:off x="1008" y="1776"/>
              <a:ext cx="1572" cy="47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42" name="Line 18"/>
            <p:cNvSpPr>
              <a:spLocks noChangeShapeType="1"/>
            </p:cNvSpPr>
            <p:nvPr/>
          </p:nvSpPr>
          <p:spPr bwMode="auto">
            <a:xfrm flipH="1">
              <a:off x="1008" y="1920"/>
              <a:ext cx="1572" cy="47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43" name="Line 19"/>
            <p:cNvSpPr>
              <a:spLocks noChangeShapeType="1"/>
            </p:cNvSpPr>
            <p:nvPr/>
          </p:nvSpPr>
          <p:spPr bwMode="auto">
            <a:xfrm flipH="1">
              <a:off x="1008" y="2064"/>
              <a:ext cx="1572" cy="47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44" name="Text Box 20"/>
            <p:cNvSpPr txBox="1">
              <a:spLocks noChangeArrowheads="1"/>
            </p:cNvSpPr>
            <p:nvPr/>
          </p:nvSpPr>
          <p:spPr bwMode="auto">
            <a:xfrm>
              <a:off x="2062" y="1353"/>
              <a:ext cx="1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it-IT" sz="2400" b="0">
                  <a:solidFill>
                    <a:srgbClr val="FF0000"/>
                  </a:solidFill>
                  <a:latin typeface="Arial" pitchFamily="34" charset="0"/>
                </a:rPr>
                <a:t>X</a:t>
              </a:r>
              <a:endParaRPr lang="en-US" altLang="it-IT" sz="1000" b="0">
                <a:latin typeface="Times New Roman" pitchFamily="18" charset="0"/>
              </a:endParaRPr>
            </a:p>
          </p:txBody>
        </p:sp>
        <p:sp>
          <p:nvSpPr>
            <p:cNvPr id="333845" name="Line 21"/>
            <p:cNvSpPr>
              <a:spLocks noChangeShapeType="1"/>
            </p:cNvSpPr>
            <p:nvPr/>
          </p:nvSpPr>
          <p:spPr bwMode="auto">
            <a:xfrm flipH="1">
              <a:off x="837" y="1957"/>
              <a:ext cx="7" cy="15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46" name="Line 22"/>
            <p:cNvSpPr>
              <a:spLocks noChangeShapeType="1"/>
            </p:cNvSpPr>
            <p:nvPr/>
          </p:nvSpPr>
          <p:spPr bwMode="auto">
            <a:xfrm>
              <a:off x="836" y="1957"/>
              <a:ext cx="87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47" name="Line 23"/>
            <p:cNvSpPr>
              <a:spLocks noChangeShapeType="1"/>
            </p:cNvSpPr>
            <p:nvPr/>
          </p:nvSpPr>
          <p:spPr bwMode="auto">
            <a:xfrm>
              <a:off x="845" y="3520"/>
              <a:ext cx="87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3848" name="Line 24"/>
            <p:cNvSpPr>
              <a:spLocks noChangeShapeType="1"/>
            </p:cNvSpPr>
            <p:nvPr/>
          </p:nvSpPr>
          <p:spPr bwMode="auto">
            <a:xfrm>
              <a:off x="1017" y="2566"/>
              <a:ext cx="1596" cy="3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849" name="Text Box 25"/>
            <p:cNvSpPr txBox="1">
              <a:spLocks noChangeArrowheads="1"/>
            </p:cNvSpPr>
            <p:nvPr/>
          </p:nvSpPr>
          <p:spPr bwMode="auto">
            <a:xfrm rot="714405">
              <a:off x="1277" y="2600"/>
              <a:ext cx="127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/>
              <a:r>
                <a:rPr lang="en-US" altLang="it-IT" sz="1400" b="0">
                  <a:latin typeface="Arial" pitchFamily="34" charset="0"/>
                </a:rPr>
                <a:t>re-invia il secondo segmento</a:t>
              </a:r>
            </a:p>
          </p:txBody>
        </p:sp>
      </p:grpSp>
      <p:sp>
        <p:nvSpPr>
          <p:cNvPr id="333850" name="Text Box 26"/>
          <p:cNvSpPr txBox="1">
            <a:spLocks noChangeArrowheads="1"/>
          </p:cNvSpPr>
          <p:nvPr/>
        </p:nvSpPr>
        <p:spPr bwMode="auto">
          <a:xfrm>
            <a:off x="1549400" y="6270625"/>
            <a:ext cx="601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it-IT" sz="1800" b="0">
                <a:latin typeface="Arial" pitchFamily="34" charset="0"/>
              </a:rPr>
              <a:t>Figure 3.37 Re-invio di un segmento dopo un triplice 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E446AB0A-F529-470E-91C9-CE794606939E}" type="slidenum">
              <a:rPr lang="en-US" altLang="it-IT"/>
              <a:pPr/>
              <a:t>75</a:t>
            </a:fld>
            <a:endParaRPr lang="en-US" altLang="it-IT"/>
          </a:p>
        </p:txBody>
      </p:sp>
      <p:sp>
        <p:nvSpPr>
          <p:cNvPr id="260099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7518400" cy="35798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sz="1400" b="0">
                <a:latin typeface="Arial" pitchFamily="34" charset="0"/>
              </a:rPr>
              <a:t> </a:t>
            </a:r>
          </a:p>
          <a:p>
            <a:pPr algn="l"/>
            <a:r>
              <a:rPr lang="it-IT" sz="1400" b="0">
                <a:latin typeface="Arial" pitchFamily="34" charset="0"/>
              </a:rPr>
              <a:t> </a:t>
            </a:r>
            <a:r>
              <a:rPr lang="it-IT" sz="1800" b="0">
                <a:solidFill>
                  <a:srgbClr val="FF0000"/>
                </a:solidFill>
                <a:latin typeface="Arial" pitchFamily="34" charset="0"/>
              </a:rPr>
              <a:t>evento:</a:t>
            </a:r>
            <a:r>
              <a:rPr lang="it-IT" sz="1800" b="0">
                <a:latin typeface="Arial" pitchFamily="34" charset="0"/>
              </a:rPr>
              <a:t> ACK ricevuto, con valore del campo ACK pari a y 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if (y &gt; SendBase) { 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SendBase = y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if (esistono attualmente segmenti non ancora riscontrati)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      avvia il timer 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} 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else { 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  incrementa il numero di ACK duplicati ricevuti per y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  if (numero di ACK duplicati ricevuti per y = 3) {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        rispedisci il segmento con numero di sequenza y</a:t>
            </a:r>
          </a:p>
          <a:p>
            <a:pPr algn="l"/>
            <a:r>
              <a:rPr lang="it-IT" sz="1800" b="0">
                <a:latin typeface="Arial" pitchFamily="34" charset="0"/>
              </a:rPr>
              <a:t>                          }</a:t>
            </a:r>
          </a:p>
          <a:p>
            <a:pPr algn="l"/>
            <a:r>
              <a:rPr lang="it-IT" b="0">
                <a:latin typeface="Arial" pitchFamily="34" charset="0"/>
              </a:rPr>
              <a:t>         </a:t>
            </a:r>
            <a:endParaRPr lang="it-IT" b="0">
              <a:latin typeface="Times New Roman" pitchFamily="18" charset="0"/>
            </a:endParaRPr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Algoritmo della ritrasmissione rapida: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228600" y="5386388"/>
            <a:ext cx="28368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1800" b="0">
                <a:solidFill>
                  <a:srgbClr val="FF0000"/>
                </a:solidFill>
              </a:rPr>
              <a:t>un ACK duplicato per un</a:t>
            </a:r>
          </a:p>
          <a:p>
            <a:pPr algn="l"/>
            <a:r>
              <a:rPr lang="en-US" altLang="it-IT" sz="1800" b="0">
                <a:solidFill>
                  <a:srgbClr val="FF0000"/>
                </a:solidFill>
              </a:rPr>
              <a:t>segmento già riscontrato</a:t>
            </a:r>
            <a:endParaRPr lang="en-US" altLang="it-IT" b="0"/>
          </a:p>
        </p:txBody>
      </p:sp>
      <p:sp>
        <p:nvSpPr>
          <p:cNvPr id="260104" name="Line 8"/>
          <p:cNvSpPr>
            <a:spLocks noChangeShapeType="1"/>
          </p:cNvSpPr>
          <p:nvPr/>
        </p:nvSpPr>
        <p:spPr bwMode="auto">
          <a:xfrm flipV="1">
            <a:off x="1143000" y="3810000"/>
            <a:ext cx="7620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5" name="Text Box 9"/>
          <p:cNvSpPr txBox="1">
            <a:spLocks noChangeArrowheads="1"/>
          </p:cNvSpPr>
          <p:nvPr/>
        </p:nvSpPr>
        <p:spPr bwMode="auto">
          <a:xfrm>
            <a:off x="3367088" y="5451475"/>
            <a:ext cx="24304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ritrasmissione rapida</a:t>
            </a:r>
            <a:endParaRPr lang="en-US" altLang="it-IT" b="0"/>
          </a:p>
        </p:txBody>
      </p:sp>
      <p:sp>
        <p:nvSpPr>
          <p:cNvPr id="260106" name="Line 10"/>
          <p:cNvSpPr>
            <a:spLocks noChangeShapeType="1"/>
          </p:cNvSpPr>
          <p:nvPr/>
        </p:nvSpPr>
        <p:spPr bwMode="auto">
          <a:xfrm flipH="1" flipV="1">
            <a:off x="4343400" y="4572000"/>
            <a:ext cx="4572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Transport Layer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3-</a:t>
            </a:r>
            <a:fld id="{557C423A-32B8-46A6-B1EE-54FA54A49905}" type="slidenum">
              <a:rPr lang="en-US"/>
              <a:pPr/>
              <a:t>76</a:t>
            </a:fld>
            <a:endParaRPr lang="en-US"/>
          </a:p>
        </p:txBody>
      </p:sp>
      <p:sp>
        <p:nvSpPr>
          <p:cNvPr id="261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TCP: </a:t>
            </a:r>
            <a:r>
              <a:rPr lang="en-US" sz="3200" dirty="0" err="1" smtClean="0"/>
              <a:t>GoBackN</a:t>
            </a:r>
            <a:r>
              <a:rPr lang="en-US" sz="3200" dirty="0" smtClean="0"/>
              <a:t> o Selective Repeat?</a:t>
            </a:r>
            <a:endParaRPr lang="en-US" sz="3200" dirty="0"/>
          </a:p>
        </p:txBody>
      </p:sp>
      <p:sp>
        <p:nvSpPr>
          <p:cNvPr id="26112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7924800" cy="4648200"/>
          </a:xfrm>
        </p:spPr>
        <p:txBody>
          <a:bodyPr/>
          <a:lstStyle/>
          <a:p>
            <a:r>
              <a:rPr lang="en-US" sz="2400" dirty="0" err="1" smtClean="0"/>
              <a:t>Transmettitore</a:t>
            </a:r>
            <a:r>
              <a:rPr lang="en-US" sz="2400" dirty="0" smtClean="0"/>
              <a:t>: simile al </a:t>
            </a:r>
            <a:r>
              <a:rPr lang="en-US" sz="2400" dirty="0" err="1" smtClean="0"/>
              <a:t>GoBackN</a:t>
            </a:r>
            <a:r>
              <a:rPr lang="en-US" sz="2400" dirty="0" smtClean="0"/>
              <a:t> (</a:t>
            </a:r>
            <a:r>
              <a:rPr lang="en-US" sz="2400" dirty="0" err="1" smtClean="0"/>
              <a:t>mantiele</a:t>
            </a:r>
            <a:r>
              <a:rPr lang="en-US" sz="2400" dirty="0" smtClean="0"/>
              <a:t> solo </a:t>
            </a:r>
            <a:r>
              <a:rPr lang="en-US" sz="2400" dirty="0" err="1" smtClean="0"/>
              <a:t>SendBase</a:t>
            </a:r>
            <a:r>
              <a:rPr lang="en-US" sz="2400" dirty="0" smtClean="0"/>
              <a:t> &amp; </a:t>
            </a:r>
            <a:r>
              <a:rPr lang="en-US" sz="2400" dirty="0" err="1" smtClean="0"/>
              <a:t>NextSeqNum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Ma se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perde</a:t>
            </a:r>
            <a:r>
              <a:rPr lang="en-US" sz="2000" dirty="0" smtClean="0"/>
              <a:t> un </a:t>
            </a:r>
            <a:r>
              <a:rPr lang="en-US" sz="2000" dirty="0" err="1" smtClean="0"/>
              <a:t>segmento</a:t>
            </a:r>
            <a:r>
              <a:rPr lang="en-US" sz="2000" dirty="0" smtClean="0"/>
              <a:t> TCP </a:t>
            </a:r>
            <a:r>
              <a:rPr lang="en-US" sz="2000" dirty="0" err="1" smtClean="0"/>
              <a:t>ritrasmette</a:t>
            </a:r>
            <a:r>
              <a:rPr lang="en-US" sz="2000" dirty="0" smtClean="0"/>
              <a:t> UN SOLO </a:t>
            </a:r>
            <a:r>
              <a:rPr lang="en-US" sz="2000" dirty="0" err="1" smtClean="0"/>
              <a:t>segmento</a:t>
            </a:r>
            <a:r>
              <a:rPr lang="en-US" sz="2000" dirty="0" smtClean="0"/>
              <a:t> non </a:t>
            </a:r>
            <a:r>
              <a:rPr lang="en-US" sz="2000" dirty="0" err="1" smtClean="0"/>
              <a:t>riscontrato</a:t>
            </a:r>
            <a:r>
              <a:rPr lang="en-US" sz="2000" dirty="0" smtClean="0"/>
              <a:t> (non </a:t>
            </a:r>
            <a:r>
              <a:rPr lang="en-US" sz="2000" dirty="0" err="1" smtClean="0"/>
              <a:t>tutti</a:t>
            </a:r>
            <a:r>
              <a:rPr lang="en-US" sz="2000" dirty="0" smtClean="0"/>
              <a:t> come in GBN)</a:t>
            </a:r>
          </a:p>
          <a:p>
            <a:r>
              <a:rPr lang="en-US" sz="2400" dirty="0" err="1" smtClean="0"/>
              <a:t>Ricevitore</a:t>
            </a:r>
            <a:r>
              <a:rPr lang="en-US" sz="2400" dirty="0" smtClean="0"/>
              <a:t>: </a:t>
            </a:r>
            <a:r>
              <a:rPr lang="en-US" sz="2400" dirty="0" err="1" smtClean="0"/>
              <a:t>normalmente</a:t>
            </a:r>
            <a:r>
              <a:rPr lang="en-US" sz="2400" dirty="0" smtClean="0"/>
              <a:t> </a:t>
            </a:r>
            <a:r>
              <a:rPr lang="en-US" sz="2400" dirty="0" err="1" smtClean="0"/>
              <a:t>bufferizza</a:t>
            </a:r>
            <a:r>
              <a:rPr lang="en-US" sz="2400" dirty="0" smtClean="0"/>
              <a:t> </a:t>
            </a:r>
            <a:r>
              <a:rPr lang="en-US" sz="2400" dirty="0" err="1" smtClean="0"/>
              <a:t>anche</a:t>
            </a:r>
            <a:r>
              <a:rPr lang="en-US" sz="2400" dirty="0" smtClean="0"/>
              <a:t> I </a:t>
            </a:r>
            <a:r>
              <a:rPr lang="en-US" sz="2400" dirty="0" err="1" smtClean="0"/>
              <a:t>segmenti</a:t>
            </a:r>
            <a:r>
              <a:rPr lang="en-US" sz="2400" dirty="0" smtClean="0"/>
              <a:t> </a:t>
            </a:r>
            <a:r>
              <a:rPr lang="en-US" sz="2400" dirty="0" err="1" smtClean="0"/>
              <a:t>fuori</a:t>
            </a:r>
            <a:r>
              <a:rPr lang="en-US" sz="2400" dirty="0" smtClean="0"/>
              <a:t> </a:t>
            </a:r>
            <a:r>
              <a:rPr lang="en-US" sz="2400" dirty="0" err="1" smtClean="0"/>
              <a:t>ordine</a:t>
            </a:r>
            <a:r>
              <a:rPr lang="en-US" sz="2400" dirty="0" smtClean="0"/>
              <a:t> (</a:t>
            </a:r>
            <a:r>
              <a:rPr lang="en-US" sz="2400" dirty="0" err="1" smtClean="0"/>
              <a:t>dipende</a:t>
            </a:r>
            <a:r>
              <a:rPr lang="en-US" sz="2400" dirty="0" smtClean="0"/>
              <a:t> </a:t>
            </a:r>
            <a:r>
              <a:rPr lang="en-US" sz="2400" dirty="0" err="1" smtClean="0"/>
              <a:t>dall’implementazione</a:t>
            </a:r>
            <a:endParaRPr lang="en-US" sz="2400" dirty="0" smtClean="0"/>
          </a:p>
          <a:p>
            <a:r>
              <a:rPr lang="en-US" sz="2400" dirty="0" smtClean="0"/>
              <a:t>E’ un </a:t>
            </a:r>
            <a:r>
              <a:rPr lang="en-US" sz="2400" dirty="0" err="1" smtClean="0"/>
              <a:t>ibrido</a:t>
            </a:r>
            <a:r>
              <a:rPr lang="en-US" sz="2400" dirty="0" smtClean="0"/>
              <a:t> </a:t>
            </a:r>
            <a:r>
              <a:rPr lang="en-US" sz="2400" dirty="0" err="1" smtClean="0"/>
              <a:t>tra</a:t>
            </a:r>
            <a:r>
              <a:rPr lang="en-US" sz="2400" dirty="0" smtClean="0"/>
              <a:t> </a:t>
            </a:r>
            <a:r>
              <a:rPr lang="en-US" sz="2400" dirty="0" err="1" smtClean="0"/>
              <a:t>GoBackN</a:t>
            </a:r>
            <a:r>
              <a:rPr lang="en-US" sz="2400" dirty="0" smtClean="0"/>
              <a:t> e Selective Repeat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F68748C-8805-4F88-A7A9-0C48C96EDF1A}" type="slidenum">
              <a:rPr lang="en-US" altLang="it-IT"/>
              <a:pPr/>
              <a:t>77</a:t>
            </a:fld>
            <a:endParaRPr lang="en-US" altLang="it-IT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611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3.5 Trasporto orientato alla connessione: TCP</a:t>
            </a:r>
            <a:endParaRPr lang="it-IT" sz="2400" dirty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>
                <a:solidFill>
                  <a:srgbClr val="FF0000"/>
                </a:solidFill>
              </a:rPr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 dirty="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3.7 Controllo di congestione TCP</a:t>
            </a:r>
          </a:p>
        </p:txBody>
      </p:sp>
      <p:sp>
        <p:nvSpPr>
          <p:cNvPr id="261128" name="Rectangle 8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 dirty="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3.2 Multiplexing e </a:t>
            </a:r>
            <a:r>
              <a:rPr lang="it-IT" sz="2400" dirty="0" err="1"/>
              <a:t>demultiplexing</a:t>
            </a: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 dirty="0"/>
              <a:t>3.4 Principi del trasferimento dati affidabile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E7041BE1-D49C-4A26-B8DF-59BD0D45100B}" type="slidenum">
              <a:rPr lang="en-US" altLang="it-IT"/>
              <a:pPr/>
              <a:t>78</a:t>
            </a:fld>
            <a:endParaRPr lang="en-US" altLang="it-IT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7000"/>
            <a:ext cx="7772400" cy="877888"/>
          </a:xfrm>
        </p:spPr>
        <p:txBody>
          <a:bodyPr/>
          <a:lstStyle/>
          <a:p>
            <a:r>
              <a:rPr lang="en-US" altLang="it-IT"/>
              <a:t>TCP: controllo di flusso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33500"/>
            <a:ext cx="3810000" cy="12954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Il lato ricevente della connessione TCP ha un buffer di ricezione:</a:t>
            </a:r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3441700"/>
            <a:ext cx="3810000" cy="2895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400"/>
              <a:t>Servizio di corrispondenza delle velocità: la frequenza d’invio deve corrispondere alla frequenza di lettura dell’applicazione ricevente</a:t>
            </a: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auto">
          <a:xfrm>
            <a:off x="457200" y="4660900"/>
            <a:ext cx="38100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400" b="0" dirty="0"/>
              <a:t>Il processo applicativo potrebbe essere rallentato dalla lettura nel buffer</a:t>
            </a:r>
          </a:p>
        </p:txBody>
      </p:sp>
      <p:pic>
        <p:nvPicPr>
          <p:cNvPr id="262158" name="Picture 14" descr="SL_3_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25" y="2578100"/>
            <a:ext cx="4721225" cy="1789113"/>
          </a:xfrm>
          <a:prstGeom prst="rect">
            <a:avLst/>
          </a:prstGeom>
          <a:noFill/>
        </p:spPr>
      </p:pic>
      <p:sp>
        <p:nvSpPr>
          <p:cNvPr id="262153" name="Rectangle 9"/>
          <p:cNvSpPr>
            <a:spLocks noChangeArrowheads="1"/>
          </p:cNvSpPr>
          <p:nvPr/>
        </p:nvSpPr>
        <p:spPr bwMode="auto">
          <a:xfrm>
            <a:off x="4956175" y="1322388"/>
            <a:ext cx="3552825" cy="1973262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2155" name="Group 11"/>
          <p:cNvGrpSpPr>
            <a:grpSpLocks/>
          </p:cNvGrpSpPr>
          <p:nvPr/>
        </p:nvGrpSpPr>
        <p:grpSpPr bwMode="auto">
          <a:xfrm>
            <a:off x="5354638" y="1106488"/>
            <a:ext cx="2400300" cy="454025"/>
            <a:chOff x="3486" y="330"/>
            <a:chExt cx="1134" cy="286"/>
          </a:xfrm>
        </p:grpSpPr>
        <p:sp>
          <p:nvSpPr>
            <p:cNvPr id="262156" name="Rectangle 12"/>
            <p:cNvSpPr>
              <a:spLocks noChangeArrowheads="1"/>
            </p:cNvSpPr>
            <p:nvPr/>
          </p:nvSpPr>
          <p:spPr bwMode="auto">
            <a:xfrm>
              <a:off x="3486" y="330"/>
              <a:ext cx="1134" cy="22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157" name="Text Box 13"/>
            <p:cNvSpPr txBox="1">
              <a:spLocks noChangeArrowheads="1"/>
            </p:cNvSpPr>
            <p:nvPr/>
          </p:nvSpPr>
          <p:spPr bwMode="auto">
            <a:xfrm>
              <a:off x="3499" y="335"/>
              <a:ext cx="110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rgbClr val="FF0000"/>
                  </a:solidFill>
                </a:rPr>
                <a:t>Controllo di flusso</a:t>
              </a:r>
              <a:endParaRPr lang="en-US" altLang="it-IT" sz="2000" b="0">
                <a:latin typeface="Times New Roman" pitchFamily="18" charset="0"/>
              </a:endParaRPr>
            </a:p>
          </p:txBody>
        </p:sp>
      </p:grpSp>
      <p:sp>
        <p:nvSpPr>
          <p:cNvPr id="262154" name="Text Box 10"/>
          <p:cNvSpPr txBox="1">
            <a:spLocks noChangeArrowheads="1"/>
          </p:cNvSpPr>
          <p:nvPr/>
        </p:nvSpPr>
        <p:spPr bwMode="auto">
          <a:xfrm>
            <a:off x="4997450" y="1447800"/>
            <a:ext cx="34607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000" b="0"/>
              <a:t>Il mittente non vuole sovraccaricare il buffer del destinatario trasmettendo troppi dati,</a:t>
            </a:r>
          </a:p>
          <a:p>
            <a:r>
              <a:rPr lang="it-IT" sz="2000" b="0"/>
              <a:t> troppo velocemente</a:t>
            </a:r>
            <a:endParaRPr lang="it-IT" sz="10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997568D-6E26-4500-8FB7-543CBCD6A288}" type="slidenum">
              <a:rPr lang="en-US" altLang="it-IT"/>
              <a:pPr/>
              <a:t>79</a:t>
            </a:fld>
            <a:endParaRPr lang="en-US" altLang="it-IT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9700"/>
            <a:ext cx="7772400" cy="1066800"/>
          </a:xfrm>
        </p:spPr>
        <p:txBody>
          <a:bodyPr/>
          <a:lstStyle/>
          <a:p>
            <a:r>
              <a:rPr lang="en-US" altLang="it-IT" sz="3800"/>
              <a:t>TCP: funzionamento</a:t>
            </a:r>
            <a:br>
              <a:rPr lang="en-US" altLang="it-IT" sz="3800"/>
            </a:br>
            <a:r>
              <a:rPr lang="en-US" altLang="it-IT" sz="3800"/>
              <a:t>del controllo di flusso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3276600"/>
            <a:ext cx="4495800" cy="29718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000"/>
              <a:t>(supponiamo che il destinatario TCP scarti i segmenti fuori sequenza)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Spazio disponibile nel buffer</a:t>
            </a:r>
            <a:endParaRPr lang="it-IT" sz="2400">
              <a:latin typeface="Courier New" pitchFamily="49" charset="0"/>
            </a:endParaRPr>
          </a:p>
          <a:p>
            <a:pPr>
              <a:buFont typeface="ZapfDingbats" pitchFamily="82" charset="2"/>
              <a:buNone/>
            </a:pPr>
            <a:r>
              <a:rPr lang="it-IT" sz="2000" b="1">
                <a:latin typeface="Courier New" pitchFamily="49" charset="0"/>
              </a:rPr>
              <a:t>= RcvWindow</a:t>
            </a:r>
            <a:endParaRPr lang="it-IT" sz="2000"/>
          </a:p>
          <a:p>
            <a:pPr>
              <a:buFont typeface="ZapfDingbats" pitchFamily="82" charset="2"/>
              <a:buNone/>
            </a:pPr>
            <a:r>
              <a:rPr lang="it-IT" sz="2000" b="1">
                <a:latin typeface="Courier New" pitchFamily="49" charset="0"/>
              </a:rPr>
              <a:t>= RcvBuffer</a:t>
            </a:r>
            <a:r>
              <a:rPr lang="it-IT" sz="2400"/>
              <a:t> </a:t>
            </a:r>
            <a:r>
              <a:rPr lang="it-IT" sz="2000" b="1">
                <a:latin typeface="Courier New" pitchFamily="49" charset="0"/>
              </a:rPr>
              <a:t>-</a:t>
            </a:r>
            <a:r>
              <a:rPr lang="it-IT" sz="2400"/>
              <a:t> </a:t>
            </a:r>
            <a:r>
              <a:rPr lang="it-IT" sz="2000" b="1">
                <a:latin typeface="Courier New" pitchFamily="49" charset="0"/>
              </a:rPr>
              <a:t>[LastByteRcvd</a:t>
            </a:r>
            <a:r>
              <a:rPr lang="it-IT" sz="2400"/>
              <a:t> </a:t>
            </a:r>
            <a:r>
              <a:rPr lang="it-IT" sz="2000" b="1">
                <a:latin typeface="Courier New" pitchFamily="49" charset="0"/>
              </a:rPr>
              <a:t>- LastByteRead]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67300" y="1447800"/>
            <a:ext cx="3886200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Il mittente comunica lo spazio disponibile includendo il valore di </a:t>
            </a:r>
            <a:r>
              <a:rPr lang="it-IT" sz="2400" b="1">
                <a:latin typeface="Courier New" pitchFamily="49" charset="0"/>
              </a:rPr>
              <a:t>RcvWindow</a:t>
            </a:r>
            <a:r>
              <a:rPr lang="it-IT" sz="2400"/>
              <a:t> nei segmenti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Il mittente limita i dati non riscontrati a </a:t>
            </a:r>
            <a:r>
              <a:rPr lang="it-IT" sz="2400" b="1">
                <a:latin typeface="Courier New" pitchFamily="49" charset="0"/>
              </a:rPr>
              <a:t>RcvWindow</a:t>
            </a:r>
            <a:endParaRPr lang="it-IT" sz="2400">
              <a:latin typeface="Courier New" pitchFamily="49" charset="0"/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garantisce che il buffer di ricezione non vada in overflow</a:t>
            </a:r>
            <a:endParaRPr lang="it-IT" sz="2000">
              <a:latin typeface="Courier New" pitchFamily="49" charset="0"/>
            </a:endParaRPr>
          </a:p>
        </p:txBody>
      </p:sp>
      <p:pic>
        <p:nvPicPr>
          <p:cNvPr id="263174" name="Picture 6" descr="SL_3_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371600"/>
            <a:ext cx="4721225" cy="178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C0F383F-63B4-4EF1-BB3A-D442BCEACBA8}" type="slidenum">
              <a:rPr lang="en-US" altLang="it-IT"/>
              <a:pPr/>
              <a:t>8</a:t>
            </a:fld>
            <a:endParaRPr lang="en-US" altLang="it-IT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r>
              <a:rPr lang="en-US" altLang="it-IT"/>
              <a:t>Multiplexing/demultiplexing</a:t>
            </a:r>
          </a:p>
        </p:txBody>
      </p:sp>
      <p:grpSp>
        <p:nvGrpSpPr>
          <p:cNvPr id="239686" name="Group 70"/>
          <p:cNvGrpSpPr>
            <a:grpSpLocks/>
          </p:cNvGrpSpPr>
          <p:nvPr/>
        </p:nvGrpSpPr>
        <p:grpSpPr bwMode="auto">
          <a:xfrm>
            <a:off x="685800" y="3617913"/>
            <a:ext cx="7931150" cy="2984500"/>
            <a:chOff x="355" y="2243"/>
            <a:chExt cx="4996" cy="1880"/>
          </a:xfrm>
        </p:grpSpPr>
        <p:grpSp>
          <p:nvGrpSpPr>
            <p:cNvPr id="239638" name="Group 22"/>
            <p:cNvGrpSpPr>
              <a:grpSpLocks/>
            </p:cNvGrpSpPr>
            <p:nvPr/>
          </p:nvGrpSpPr>
          <p:grpSpPr bwMode="auto">
            <a:xfrm>
              <a:off x="355" y="2293"/>
              <a:ext cx="1261" cy="1500"/>
              <a:chOff x="608" y="2454"/>
              <a:chExt cx="1261" cy="1500"/>
            </a:xfrm>
          </p:grpSpPr>
          <p:sp>
            <p:nvSpPr>
              <p:cNvPr id="239627" name="Rectangle 11"/>
              <p:cNvSpPr>
                <a:spLocks noChangeArrowheads="1"/>
              </p:cNvSpPr>
              <p:nvPr/>
            </p:nvSpPr>
            <p:spPr bwMode="auto">
              <a:xfrm>
                <a:off x="608" y="24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altLang="it-IT" b="0"/>
                  <a:t>applicazione</a:t>
                </a:r>
              </a:p>
            </p:txBody>
          </p:sp>
          <p:sp>
            <p:nvSpPr>
              <p:cNvPr id="239628" name="Rectangle 12"/>
              <p:cNvSpPr>
                <a:spLocks noChangeArrowheads="1"/>
              </p:cNvSpPr>
              <p:nvPr/>
            </p:nvSpPr>
            <p:spPr bwMode="auto">
              <a:xfrm>
                <a:off x="608" y="27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altLang="it-IT" b="0"/>
                  <a:t>trasporto</a:t>
                </a:r>
              </a:p>
            </p:txBody>
          </p:sp>
          <p:sp>
            <p:nvSpPr>
              <p:cNvPr id="239629" name="Rectangle 13"/>
              <p:cNvSpPr>
                <a:spLocks noChangeArrowheads="1"/>
              </p:cNvSpPr>
              <p:nvPr/>
            </p:nvSpPr>
            <p:spPr bwMode="auto">
              <a:xfrm>
                <a:off x="608" y="30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altLang="it-IT" b="0"/>
                  <a:t>rete</a:t>
                </a:r>
              </a:p>
            </p:txBody>
          </p:sp>
          <p:sp>
            <p:nvSpPr>
              <p:cNvPr id="239630" name="Rectangle 14"/>
              <p:cNvSpPr>
                <a:spLocks noChangeArrowheads="1"/>
              </p:cNvSpPr>
              <p:nvPr/>
            </p:nvSpPr>
            <p:spPr bwMode="auto">
              <a:xfrm>
                <a:off x="608" y="33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altLang="it-IT" b="0"/>
                  <a:t>collegamento</a:t>
                </a:r>
              </a:p>
            </p:txBody>
          </p:sp>
          <p:sp>
            <p:nvSpPr>
              <p:cNvPr id="239631" name="Rectangle 15"/>
              <p:cNvSpPr>
                <a:spLocks noChangeArrowheads="1"/>
              </p:cNvSpPr>
              <p:nvPr/>
            </p:nvSpPr>
            <p:spPr bwMode="auto">
              <a:xfrm>
                <a:off x="608" y="36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altLang="it-IT" b="0"/>
                  <a:t>fisico</a:t>
                </a:r>
              </a:p>
            </p:txBody>
          </p:sp>
        </p:grpSp>
        <p:grpSp>
          <p:nvGrpSpPr>
            <p:cNvPr id="239637" name="Group 21"/>
            <p:cNvGrpSpPr>
              <a:grpSpLocks/>
            </p:cNvGrpSpPr>
            <p:nvPr/>
          </p:nvGrpSpPr>
          <p:grpSpPr bwMode="auto">
            <a:xfrm>
              <a:off x="2014" y="2318"/>
              <a:ext cx="377" cy="315"/>
              <a:chOff x="2614" y="2862"/>
              <a:chExt cx="377" cy="315"/>
            </a:xfrm>
          </p:grpSpPr>
          <p:sp>
            <p:nvSpPr>
              <p:cNvPr id="239634" name="Rectangle 18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635" name="Oval 19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P1</a:t>
                </a:r>
              </a:p>
            </p:txBody>
          </p:sp>
        </p:grpSp>
        <p:grpSp>
          <p:nvGrpSpPr>
            <p:cNvPr id="239639" name="Group 23"/>
            <p:cNvGrpSpPr>
              <a:grpSpLocks/>
            </p:cNvGrpSpPr>
            <p:nvPr/>
          </p:nvGrpSpPr>
          <p:grpSpPr bwMode="auto">
            <a:xfrm>
              <a:off x="4090" y="2243"/>
              <a:ext cx="1261" cy="1500"/>
              <a:chOff x="608" y="2454"/>
              <a:chExt cx="1261" cy="1500"/>
            </a:xfrm>
          </p:grpSpPr>
          <p:sp>
            <p:nvSpPr>
              <p:cNvPr id="239640" name="Rectangle 24"/>
              <p:cNvSpPr>
                <a:spLocks noChangeArrowheads="1"/>
              </p:cNvSpPr>
              <p:nvPr/>
            </p:nvSpPr>
            <p:spPr bwMode="auto">
              <a:xfrm>
                <a:off x="608" y="24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altLang="it-IT" b="0"/>
                  <a:t>applicazione</a:t>
                </a:r>
              </a:p>
            </p:txBody>
          </p:sp>
          <p:sp>
            <p:nvSpPr>
              <p:cNvPr id="239641" name="Rectangle 25"/>
              <p:cNvSpPr>
                <a:spLocks noChangeArrowheads="1"/>
              </p:cNvSpPr>
              <p:nvPr/>
            </p:nvSpPr>
            <p:spPr bwMode="auto">
              <a:xfrm>
                <a:off x="608" y="27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altLang="it-IT" b="0"/>
                  <a:t>trasporto</a:t>
                </a:r>
              </a:p>
            </p:txBody>
          </p:sp>
          <p:sp>
            <p:nvSpPr>
              <p:cNvPr id="239642" name="Rectangle 26"/>
              <p:cNvSpPr>
                <a:spLocks noChangeArrowheads="1"/>
              </p:cNvSpPr>
              <p:nvPr/>
            </p:nvSpPr>
            <p:spPr bwMode="auto">
              <a:xfrm>
                <a:off x="608" y="30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altLang="it-IT" b="0"/>
                  <a:t>rete</a:t>
                </a:r>
              </a:p>
            </p:txBody>
          </p:sp>
          <p:sp>
            <p:nvSpPr>
              <p:cNvPr id="239643" name="Rectangle 27"/>
              <p:cNvSpPr>
                <a:spLocks noChangeArrowheads="1"/>
              </p:cNvSpPr>
              <p:nvPr/>
            </p:nvSpPr>
            <p:spPr bwMode="auto">
              <a:xfrm>
                <a:off x="608" y="33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altLang="it-IT" b="0"/>
                  <a:t>collegamento</a:t>
                </a:r>
              </a:p>
            </p:txBody>
          </p:sp>
          <p:sp>
            <p:nvSpPr>
              <p:cNvPr id="239644" name="Rectangle 28"/>
              <p:cNvSpPr>
                <a:spLocks noChangeArrowheads="1"/>
              </p:cNvSpPr>
              <p:nvPr/>
            </p:nvSpPr>
            <p:spPr bwMode="auto">
              <a:xfrm>
                <a:off x="608" y="36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/>
                <a:r>
                  <a:rPr lang="en-US" altLang="it-IT" b="0"/>
                  <a:t>fisico</a:t>
                </a:r>
              </a:p>
            </p:txBody>
          </p:sp>
        </p:grpSp>
        <p:grpSp>
          <p:nvGrpSpPr>
            <p:cNvPr id="239645" name="Group 29"/>
            <p:cNvGrpSpPr>
              <a:grpSpLocks/>
            </p:cNvGrpSpPr>
            <p:nvPr/>
          </p:nvGrpSpPr>
          <p:grpSpPr bwMode="auto">
            <a:xfrm>
              <a:off x="1994" y="2293"/>
              <a:ext cx="1723" cy="1500"/>
              <a:chOff x="608" y="2454"/>
              <a:chExt cx="1261" cy="1500"/>
            </a:xfrm>
          </p:grpSpPr>
          <p:sp>
            <p:nvSpPr>
              <p:cNvPr id="239646" name="Rectangle 30"/>
              <p:cNvSpPr>
                <a:spLocks noChangeArrowheads="1"/>
              </p:cNvSpPr>
              <p:nvPr/>
            </p:nvSpPr>
            <p:spPr bwMode="auto">
              <a:xfrm>
                <a:off x="608" y="24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applicazione</a:t>
                </a:r>
              </a:p>
            </p:txBody>
          </p:sp>
          <p:sp>
            <p:nvSpPr>
              <p:cNvPr id="239647" name="Rectangle 31"/>
              <p:cNvSpPr>
                <a:spLocks noChangeArrowheads="1"/>
              </p:cNvSpPr>
              <p:nvPr/>
            </p:nvSpPr>
            <p:spPr bwMode="auto">
              <a:xfrm>
                <a:off x="608" y="27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trasporto</a:t>
                </a:r>
              </a:p>
            </p:txBody>
          </p:sp>
          <p:sp>
            <p:nvSpPr>
              <p:cNvPr id="239648" name="Rectangle 32"/>
              <p:cNvSpPr>
                <a:spLocks noChangeArrowheads="1"/>
              </p:cNvSpPr>
              <p:nvPr/>
            </p:nvSpPr>
            <p:spPr bwMode="auto">
              <a:xfrm>
                <a:off x="608" y="30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rete</a:t>
                </a:r>
              </a:p>
            </p:txBody>
          </p:sp>
          <p:sp>
            <p:nvSpPr>
              <p:cNvPr id="239649" name="Rectangle 33"/>
              <p:cNvSpPr>
                <a:spLocks noChangeArrowheads="1"/>
              </p:cNvSpPr>
              <p:nvPr/>
            </p:nvSpPr>
            <p:spPr bwMode="auto">
              <a:xfrm>
                <a:off x="608" y="33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collegamento</a:t>
                </a:r>
              </a:p>
            </p:txBody>
          </p:sp>
          <p:sp>
            <p:nvSpPr>
              <p:cNvPr id="239650" name="Rectangle 34"/>
              <p:cNvSpPr>
                <a:spLocks noChangeArrowheads="1"/>
              </p:cNvSpPr>
              <p:nvPr/>
            </p:nvSpPr>
            <p:spPr bwMode="auto">
              <a:xfrm>
                <a:off x="608" y="3654"/>
                <a:ext cx="1261" cy="3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fisico</a:t>
                </a:r>
              </a:p>
            </p:txBody>
          </p:sp>
        </p:grpSp>
        <p:grpSp>
          <p:nvGrpSpPr>
            <p:cNvPr id="239651" name="Group 35"/>
            <p:cNvGrpSpPr>
              <a:grpSpLocks/>
            </p:cNvGrpSpPr>
            <p:nvPr/>
          </p:nvGrpSpPr>
          <p:grpSpPr bwMode="auto">
            <a:xfrm>
              <a:off x="3271" y="2322"/>
              <a:ext cx="377" cy="315"/>
              <a:chOff x="2614" y="2862"/>
              <a:chExt cx="377" cy="315"/>
            </a:xfrm>
          </p:grpSpPr>
          <p:sp>
            <p:nvSpPr>
              <p:cNvPr id="239652" name="Rectangle 36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653" name="Oval 37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P2</a:t>
                </a:r>
              </a:p>
            </p:txBody>
          </p:sp>
        </p:grpSp>
        <p:grpSp>
          <p:nvGrpSpPr>
            <p:cNvPr id="239654" name="Group 38"/>
            <p:cNvGrpSpPr>
              <a:grpSpLocks/>
            </p:cNvGrpSpPr>
            <p:nvPr/>
          </p:nvGrpSpPr>
          <p:grpSpPr bwMode="auto">
            <a:xfrm>
              <a:off x="1148" y="2337"/>
              <a:ext cx="377" cy="315"/>
              <a:chOff x="2614" y="2862"/>
              <a:chExt cx="377" cy="315"/>
            </a:xfrm>
          </p:grpSpPr>
          <p:sp>
            <p:nvSpPr>
              <p:cNvPr id="239655" name="Rectangle 39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656" name="Oval 40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P3</a:t>
                </a:r>
              </a:p>
            </p:txBody>
          </p:sp>
        </p:grpSp>
        <p:grpSp>
          <p:nvGrpSpPr>
            <p:cNvPr id="239657" name="Group 41"/>
            <p:cNvGrpSpPr>
              <a:grpSpLocks/>
            </p:cNvGrpSpPr>
            <p:nvPr/>
          </p:nvGrpSpPr>
          <p:grpSpPr bwMode="auto">
            <a:xfrm>
              <a:off x="4155" y="2283"/>
              <a:ext cx="377" cy="315"/>
              <a:chOff x="2614" y="2862"/>
              <a:chExt cx="377" cy="315"/>
            </a:xfrm>
          </p:grpSpPr>
          <p:sp>
            <p:nvSpPr>
              <p:cNvPr id="239658" name="Rectangle 42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659" name="Oval 43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P4</a:t>
                </a:r>
              </a:p>
            </p:txBody>
          </p:sp>
        </p:grpSp>
        <p:grpSp>
          <p:nvGrpSpPr>
            <p:cNvPr id="239660" name="Group 44"/>
            <p:cNvGrpSpPr>
              <a:grpSpLocks/>
            </p:cNvGrpSpPr>
            <p:nvPr/>
          </p:nvGrpSpPr>
          <p:grpSpPr bwMode="auto">
            <a:xfrm>
              <a:off x="2053" y="2341"/>
              <a:ext cx="377" cy="315"/>
              <a:chOff x="2614" y="2862"/>
              <a:chExt cx="377" cy="315"/>
            </a:xfrm>
          </p:grpSpPr>
          <p:sp>
            <p:nvSpPr>
              <p:cNvPr id="239661" name="Rectangle 45"/>
              <p:cNvSpPr>
                <a:spLocks noChangeArrowheads="1"/>
              </p:cNvSpPr>
              <p:nvPr/>
            </p:nvSpPr>
            <p:spPr bwMode="auto">
              <a:xfrm>
                <a:off x="2614" y="3054"/>
                <a:ext cx="377" cy="12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662" name="Oval 46"/>
              <p:cNvSpPr>
                <a:spLocks noChangeArrowheads="1"/>
              </p:cNvSpPr>
              <p:nvPr/>
            </p:nvSpPr>
            <p:spPr bwMode="auto">
              <a:xfrm>
                <a:off x="2614" y="2862"/>
                <a:ext cx="377" cy="192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altLang="it-IT" b="0"/>
                  <a:t>P1</a:t>
                </a:r>
              </a:p>
            </p:txBody>
          </p:sp>
        </p:grpSp>
        <p:sp>
          <p:nvSpPr>
            <p:cNvPr id="239663" name="Text Box 47"/>
            <p:cNvSpPr txBox="1">
              <a:spLocks noChangeArrowheads="1"/>
            </p:cNvSpPr>
            <p:nvPr/>
          </p:nvSpPr>
          <p:spPr bwMode="auto">
            <a:xfrm>
              <a:off x="672" y="3842"/>
              <a:ext cx="566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host 1</a:t>
              </a:r>
              <a:endParaRPr lang="en-US" altLang="it-IT" b="0"/>
            </a:p>
          </p:txBody>
        </p:sp>
        <p:sp>
          <p:nvSpPr>
            <p:cNvPr id="239664" name="Text Box 48"/>
            <p:cNvSpPr txBox="1">
              <a:spLocks noChangeArrowheads="1"/>
            </p:cNvSpPr>
            <p:nvPr/>
          </p:nvSpPr>
          <p:spPr bwMode="auto">
            <a:xfrm>
              <a:off x="2566" y="3834"/>
              <a:ext cx="591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host 2</a:t>
              </a:r>
              <a:endParaRPr lang="en-US" altLang="it-IT" b="0">
                <a:solidFill>
                  <a:schemeClr val="accent2"/>
                </a:solidFill>
              </a:endParaRPr>
            </a:p>
          </p:txBody>
        </p:sp>
        <p:sp>
          <p:nvSpPr>
            <p:cNvPr id="239665" name="Text Box 49"/>
            <p:cNvSpPr txBox="1">
              <a:spLocks noChangeArrowheads="1"/>
            </p:cNvSpPr>
            <p:nvPr/>
          </p:nvSpPr>
          <p:spPr bwMode="auto">
            <a:xfrm>
              <a:off x="4474" y="3757"/>
              <a:ext cx="591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solidFill>
                    <a:schemeClr val="accent2"/>
                  </a:solidFill>
                </a:rPr>
                <a:t>host 3</a:t>
              </a:r>
            </a:p>
          </p:txBody>
        </p:sp>
        <p:sp>
          <p:nvSpPr>
            <p:cNvPr id="239673" name="Line 57"/>
            <p:cNvSpPr>
              <a:spLocks noChangeShapeType="1"/>
            </p:cNvSpPr>
            <p:nvPr/>
          </p:nvSpPr>
          <p:spPr bwMode="auto">
            <a:xfrm>
              <a:off x="1344" y="2592"/>
              <a:ext cx="0" cy="10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74" name="Line 58"/>
            <p:cNvSpPr>
              <a:spLocks noChangeShapeType="1"/>
            </p:cNvSpPr>
            <p:nvPr/>
          </p:nvSpPr>
          <p:spPr bwMode="auto">
            <a:xfrm flipV="1">
              <a:off x="2208" y="2544"/>
              <a:ext cx="0" cy="11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75" name="Line 59"/>
            <p:cNvSpPr>
              <a:spLocks noChangeShapeType="1"/>
            </p:cNvSpPr>
            <p:nvPr/>
          </p:nvSpPr>
          <p:spPr bwMode="auto">
            <a:xfrm>
              <a:off x="1344" y="364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76" name="Line 60"/>
            <p:cNvSpPr>
              <a:spLocks noChangeShapeType="1"/>
            </p:cNvSpPr>
            <p:nvPr/>
          </p:nvSpPr>
          <p:spPr bwMode="auto">
            <a:xfrm>
              <a:off x="4320" y="2496"/>
              <a:ext cx="0" cy="115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77" name="Line 61"/>
            <p:cNvSpPr>
              <a:spLocks noChangeShapeType="1"/>
            </p:cNvSpPr>
            <p:nvPr/>
          </p:nvSpPr>
          <p:spPr bwMode="auto">
            <a:xfrm flipV="1">
              <a:off x="3456" y="2544"/>
              <a:ext cx="0" cy="11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78" name="Line 62"/>
            <p:cNvSpPr>
              <a:spLocks noChangeShapeType="1"/>
            </p:cNvSpPr>
            <p:nvPr/>
          </p:nvSpPr>
          <p:spPr bwMode="auto">
            <a:xfrm>
              <a:off x="3456" y="364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9680" name="Rectangle 64"/>
          <p:cNvSpPr>
            <a:spLocks noChangeArrowheads="1"/>
          </p:cNvSpPr>
          <p:nvPr/>
        </p:nvSpPr>
        <p:spPr bwMode="auto">
          <a:xfrm>
            <a:off x="457200" y="3244850"/>
            <a:ext cx="598488" cy="195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681" name="Oval 65"/>
          <p:cNvSpPr>
            <a:spLocks noChangeArrowheads="1"/>
          </p:cNvSpPr>
          <p:nvPr/>
        </p:nvSpPr>
        <p:spPr bwMode="auto">
          <a:xfrm>
            <a:off x="2590800" y="3168650"/>
            <a:ext cx="598488" cy="30480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 b="0"/>
          </a:p>
        </p:txBody>
      </p:sp>
      <p:sp>
        <p:nvSpPr>
          <p:cNvPr id="239683" name="Text Box 67"/>
          <p:cNvSpPr txBox="1">
            <a:spLocks noChangeArrowheads="1"/>
          </p:cNvSpPr>
          <p:nvPr/>
        </p:nvSpPr>
        <p:spPr bwMode="auto">
          <a:xfrm>
            <a:off x="3222625" y="3168650"/>
            <a:ext cx="118268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= processo</a:t>
            </a:r>
          </a:p>
        </p:txBody>
      </p:sp>
      <p:sp>
        <p:nvSpPr>
          <p:cNvPr id="239684" name="Text Box 68"/>
          <p:cNvSpPr txBox="1">
            <a:spLocks noChangeArrowheads="1"/>
          </p:cNvSpPr>
          <p:nvPr/>
        </p:nvSpPr>
        <p:spPr bwMode="auto">
          <a:xfrm>
            <a:off x="1141413" y="3168650"/>
            <a:ext cx="976312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= socket</a:t>
            </a:r>
          </a:p>
        </p:txBody>
      </p:sp>
      <p:sp>
        <p:nvSpPr>
          <p:cNvPr id="239688" name="Text Box 72"/>
          <p:cNvSpPr txBox="1">
            <a:spLocks noChangeArrowheads="1"/>
          </p:cNvSpPr>
          <p:nvPr/>
        </p:nvSpPr>
        <p:spPr bwMode="auto">
          <a:xfrm>
            <a:off x="439738" y="1589088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it-IT" b="0"/>
          </a:p>
        </p:txBody>
      </p:sp>
      <p:sp>
        <p:nvSpPr>
          <p:cNvPr id="239691" name="Text Box 75"/>
          <p:cNvSpPr txBox="1">
            <a:spLocks noChangeArrowheads="1"/>
          </p:cNvSpPr>
          <p:nvPr/>
        </p:nvSpPr>
        <p:spPr bwMode="auto">
          <a:xfrm>
            <a:off x="468313" y="1366838"/>
            <a:ext cx="176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it-IT" sz="2400" b="0">
              <a:latin typeface="Times New Roman" pitchFamily="18" charset="0"/>
            </a:endParaRPr>
          </a:p>
        </p:txBody>
      </p:sp>
      <p:sp>
        <p:nvSpPr>
          <p:cNvPr id="239692" name="Rectangle 76"/>
          <p:cNvSpPr>
            <a:spLocks noChangeArrowheads="1"/>
          </p:cNvSpPr>
          <p:nvPr/>
        </p:nvSpPr>
        <p:spPr bwMode="auto">
          <a:xfrm>
            <a:off x="444500" y="1447800"/>
            <a:ext cx="3808413" cy="1219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spcBef>
                <a:spcPct val="30000"/>
              </a:spcBef>
            </a:pPr>
            <a:r>
              <a:rPr lang="it-IT" sz="2000" b="0"/>
              <a:t>consegnare i segmenti ricevuti</a:t>
            </a:r>
            <a:br>
              <a:rPr lang="it-IT" sz="2000" b="0"/>
            </a:br>
            <a:r>
              <a:rPr lang="it-IT" sz="2000" b="0"/>
              <a:t>alla socket appropriata</a:t>
            </a:r>
          </a:p>
        </p:txBody>
      </p:sp>
      <p:grpSp>
        <p:nvGrpSpPr>
          <p:cNvPr id="239693" name="Group 77"/>
          <p:cNvGrpSpPr>
            <a:grpSpLocks/>
          </p:cNvGrpSpPr>
          <p:nvPr/>
        </p:nvGrpSpPr>
        <p:grpSpPr bwMode="auto">
          <a:xfrm>
            <a:off x="846138" y="990600"/>
            <a:ext cx="2433637" cy="800100"/>
            <a:chOff x="1237" y="3713"/>
            <a:chExt cx="1231" cy="504"/>
          </a:xfrm>
        </p:grpSpPr>
        <p:sp>
          <p:nvSpPr>
            <p:cNvPr id="239694" name="Rectangle 78"/>
            <p:cNvSpPr>
              <a:spLocks noChangeArrowheads="1"/>
            </p:cNvSpPr>
            <p:nvPr/>
          </p:nvSpPr>
          <p:spPr bwMode="auto">
            <a:xfrm>
              <a:off x="1422" y="3732"/>
              <a:ext cx="1002" cy="2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695" name="Text Box 79"/>
            <p:cNvSpPr txBox="1">
              <a:spLocks noChangeArrowheads="1"/>
            </p:cNvSpPr>
            <p:nvPr/>
          </p:nvSpPr>
          <p:spPr bwMode="auto">
            <a:xfrm>
              <a:off x="1237" y="3713"/>
              <a:ext cx="1231" cy="5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it-IT" sz="2000" b="0" u="sng">
                  <a:solidFill>
                    <a:srgbClr val="FF0000"/>
                  </a:solidFill>
                </a:rPr>
                <a:t>Demultiplexing</a:t>
              </a:r>
              <a:br>
                <a:rPr lang="en-US" altLang="it-IT" sz="2000" b="0" u="sng">
                  <a:solidFill>
                    <a:srgbClr val="FF0000"/>
                  </a:solidFill>
                </a:rPr>
              </a:br>
              <a:r>
                <a:rPr lang="en-US" altLang="it-IT" sz="2000" b="0" u="sng">
                  <a:solidFill>
                    <a:srgbClr val="FF0000"/>
                  </a:solidFill>
                </a:rPr>
                <a:t>nell’host ricevente:</a:t>
              </a:r>
            </a:p>
          </p:txBody>
        </p:sp>
      </p:grpSp>
      <p:sp>
        <p:nvSpPr>
          <p:cNvPr id="239698" name="Text Box 82"/>
          <p:cNvSpPr txBox="1">
            <a:spLocks noChangeArrowheads="1"/>
          </p:cNvSpPr>
          <p:nvPr/>
        </p:nvSpPr>
        <p:spPr bwMode="auto">
          <a:xfrm>
            <a:off x="5130800" y="1676400"/>
            <a:ext cx="37195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30000"/>
              </a:spcBef>
            </a:pPr>
            <a:r>
              <a:rPr lang="it-IT" sz="2000" b="0"/>
              <a:t>raccogliere i dati da varie</a:t>
            </a:r>
          </a:p>
          <a:p>
            <a:pPr algn="l"/>
            <a:r>
              <a:rPr lang="it-IT" sz="2000" b="0"/>
              <a:t>socket, incapsularli con l’intestazione (utilizzata poi per il demultiplexing)</a:t>
            </a:r>
            <a:endParaRPr lang="it-IT" sz="2400" b="0">
              <a:latin typeface="Times New Roman" pitchFamily="18" charset="0"/>
            </a:endParaRPr>
          </a:p>
        </p:txBody>
      </p:sp>
      <p:sp>
        <p:nvSpPr>
          <p:cNvPr id="239699" name="Rectangle 83"/>
          <p:cNvSpPr>
            <a:spLocks noChangeArrowheads="1"/>
          </p:cNvSpPr>
          <p:nvPr/>
        </p:nvSpPr>
        <p:spPr bwMode="auto">
          <a:xfrm>
            <a:off x="5105400" y="1447800"/>
            <a:ext cx="3609975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9700" name="Group 84"/>
          <p:cNvGrpSpPr>
            <a:grpSpLocks/>
          </p:cNvGrpSpPr>
          <p:nvPr/>
        </p:nvGrpSpPr>
        <p:grpSpPr bwMode="auto">
          <a:xfrm>
            <a:off x="5668963" y="974725"/>
            <a:ext cx="2355850" cy="800100"/>
            <a:chOff x="1172" y="3713"/>
            <a:chExt cx="1484" cy="504"/>
          </a:xfrm>
        </p:grpSpPr>
        <p:sp>
          <p:nvSpPr>
            <p:cNvPr id="239701" name="Rectangle 85"/>
            <p:cNvSpPr>
              <a:spLocks noChangeArrowheads="1"/>
            </p:cNvSpPr>
            <p:nvPr/>
          </p:nvSpPr>
          <p:spPr bwMode="auto">
            <a:xfrm>
              <a:off x="1422" y="3732"/>
              <a:ext cx="1002" cy="2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702" name="Text Box 86"/>
            <p:cNvSpPr txBox="1">
              <a:spLocks noChangeArrowheads="1"/>
            </p:cNvSpPr>
            <p:nvPr/>
          </p:nvSpPr>
          <p:spPr bwMode="auto">
            <a:xfrm>
              <a:off x="1172" y="3713"/>
              <a:ext cx="1484" cy="5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it-IT" sz="2000" b="0" u="sng">
                  <a:solidFill>
                    <a:srgbClr val="FF0000"/>
                  </a:solidFill>
                </a:rPr>
                <a:t>Multiplexing</a:t>
              </a:r>
              <a:br>
                <a:rPr lang="en-US" altLang="it-IT" sz="2000" b="0" u="sng">
                  <a:solidFill>
                    <a:srgbClr val="FF0000"/>
                  </a:solidFill>
                </a:rPr>
              </a:br>
              <a:r>
                <a:rPr lang="en-US" altLang="it-IT" sz="2000" b="0" u="sng">
                  <a:solidFill>
                    <a:srgbClr val="FF0000"/>
                  </a:solidFill>
                </a:rPr>
                <a:t>nell’host mittente:</a:t>
              </a:r>
              <a:endParaRPr lang="en-US" altLang="it-IT" sz="2000" b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47AD003-851C-4D39-AE7C-33C2988BA9D8}" type="slidenum">
              <a:rPr lang="en-US" altLang="it-IT"/>
              <a:pPr/>
              <a:t>80</a:t>
            </a:fld>
            <a:endParaRPr lang="en-US" altLang="it-IT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6420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>
                <a:solidFill>
                  <a:srgbClr val="FF0000"/>
                </a:solidFill>
              </a:rPr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F32B89C1-4CF2-4691-9AD5-AC48542CE0F3}" type="slidenum">
              <a:rPr lang="en-US" altLang="it-IT"/>
              <a:pPr/>
              <a:t>81</a:t>
            </a:fld>
            <a:endParaRPr lang="en-US" altLang="it-IT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895350"/>
          </a:xfrm>
        </p:spPr>
        <p:txBody>
          <a:bodyPr/>
          <a:lstStyle/>
          <a:p>
            <a:r>
              <a:rPr lang="it-IT" sz="3200"/>
              <a:t>Gestione della connessione TCP</a:t>
            </a:r>
            <a:endParaRPr lang="it-IT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9400" y="914400"/>
            <a:ext cx="44577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 u="sng" dirty="0">
                <a:solidFill>
                  <a:srgbClr val="FF0000"/>
                </a:solidFill>
              </a:rPr>
              <a:t>Ricordiamo:</a:t>
            </a:r>
            <a:r>
              <a:rPr lang="it-IT" sz="2400" dirty="0"/>
              <a:t> mittente e</a:t>
            </a:r>
            <a:br>
              <a:rPr lang="it-IT" sz="2400" dirty="0"/>
            </a:br>
            <a:r>
              <a:rPr lang="it-IT" sz="2400" dirty="0"/>
              <a:t>destinatario </a:t>
            </a:r>
            <a:r>
              <a:rPr lang="it-IT" sz="2000" dirty="0"/>
              <a:t>TCP stabiliscono una “connessione” prima di scambiare i segmenti di dati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dirty="0"/>
              <a:t>inizializzano le variabili TCP:</a:t>
            </a:r>
            <a:endParaRPr lang="it-IT" sz="2400" dirty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/>
              <a:t>numeri di sequenza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/>
              <a:t>buffer, informazioni per</a:t>
            </a:r>
            <a:br>
              <a:rPr lang="it-IT" sz="2000" dirty="0"/>
            </a:br>
            <a:r>
              <a:rPr lang="it-IT" sz="2000" dirty="0"/>
              <a:t>il controllo di flusso (per esempio, </a:t>
            </a:r>
            <a:r>
              <a:rPr lang="it-IT" sz="2000" b="1" dirty="0" err="1">
                <a:latin typeface="Courier New" pitchFamily="49" charset="0"/>
              </a:rPr>
              <a:t>RcvWindow</a:t>
            </a:r>
            <a:r>
              <a:rPr lang="it-IT" sz="2000" dirty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i="1" dirty="0"/>
              <a:t>client:</a:t>
            </a:r>
            <a:r>
              <a:rPr lang="it-IT" sz="2000" dirty="0"/>
              <a:t> avvia la connessione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 b="1" dirty="0">
                <a:latin typeface="Courier New" pitchFamily="49" charset="0"/>
              </a:rPr>
              <a:t>  </a:t>
            </a:r>
            <a:r>
              <a:rPr lang="it-IT" sz="1600" b="1" dirty="0" err="1">
                <a:latin typeface="Courier New" pitchFamily="49" charset="0"/>
              </a:rPr>
              <a:t>Socket</a:t>
            </a:r>
            <a:r>
              <a:rPr lang="it-IT" sz="1600" b="1" dirty="0">
                <a:latin typeface="Courier New" pitchFamily="49" charset="0"/>
              </a:rPr>
              <a:t> </a:t>
            </a:r>
            <a:r>
              <a:rPr lang="it-IT" sz="1600" b="1" dirty="0" err="1">
                <a:latin typeface="Courier New" pitchFamily="49" charset="0"/>
              </a:rPr>
              <a:t>clientSocket</a:t>
            </a:r>
            <a:r>
              <a:rPr lang="it-IT" sz="1600" b="1" dirty="0">
                <a:latin typeface="Courier New" pitchFamily="49" charset="0"/>
              </a:rPr>
              <a:t> = </a:t>
            </a:r>
            <a:r>
              <a:rPr lang="it-IT" sz="1600" b="1" dirty="0" err="1">
                <a:latin typeface="Courier New" pitchFamily="49" charset="0"/>
              </a:rPr>
              <a:t>new</a:t>
            </a:r>
            <a:r>
              <a:rPr lang="it-IT" sz="1600" b="1" dirty="0">
                <a:latin typeface="Courier New" pitchFamily="49" charset="0"/>
              </a:rPr>
              <a:t> </a:t>
            </a:r>
            <a:r>
              <a:rPr lang="it-IT" sz="1600" b="1" dirty="0" err="1">
                <a:latin typeface="Courier New" pitchFamily="49" charset="0"/>
              </a:rPr>
              <a:t>Socket</a:t>
            </a:r>
            <a:r>
              <a:rPr lang="it-IT" sz="1600" b="1" dirty="0">
                <a:latin typeface="Courier New" pitchFamily="49" charset="0"/>
              </a:rPr>
              <a:t>("</a:t>
            </a:r>
            <a:r>
              <a:rPr lang="it-IT" sz="1600" b="1" dirty="0" err="1">
                <a:latin typeface="Courier New" pitchFamily="49" charset="0"/>
              </a:rPr>
              <a:t>hostname</a:t>
            </a:r>
            <a:r>
              <a:rPr lang="it-IT" sz="1600" b="1" dirty="0">
                <a:latin typeface="Courier New" pitchFamily="49" charset="0"/>
              </a:rPr>
              <a:t>","</a:t>
            </a:r>
            <a:r>
              <a:rPr lang="it-IT" sz="1600" b="1" dirty="0" err="1">
                <a:latin typeface="Courier New" pitchFamily="49" charset="0"/>
              </a:rPr>
              <a:t>portnumber</a:t>
            </a:r>
            <a:r>
              <a:rPr lang="it-IT" sz="1600" b="1" dirty="0">
                <a:latin typeface="Courier New" pitchFamily="49" charset="0"/>
              </a:rPr>
              <a:t>");</a:t>
            </a:r>
            <a:r>
              <a:rPr lang="it-IT" sz="24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 i="1" dirty="0"/>
              <a:t>server:</a:t>
            </a:r>
            <a:r>
              <a:rPr lang="it-IT" sz="2000" dirty="0"/>
              <a:t> contattato dal client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1600" b="1" dirty="0">
                <a:latin typeface="Courier New" pitchFamily="49" charset="0"/>
              </a:rPr>
              <a:t>  </a:t>
            </a:r>
            <a:r>
              <a:rPr lang="it-IT" sz="1600" b="1" dirty="0" err="1">
                <a:latin typeface="Courier New" pitchFamily="49" charset="0"/>
              </a:rPr>
              <a:t>Socket</a:t>
            </a:r>
            <a:r>
              <a:rPr lang="it-IT" sz="1600" b="1" dirty="0">
                <a:latin typeface="Courier New" pitchFamily="49" charset="0"/>
              </a:rPr>
              <a:t> </a:t>
            </a:r>
            <a:r>
              <a:rPr lang="it-IT" sz="1600" b="1" dirty="0" err="1">
                <a:latin typeface="Courier New" pitchFamily="49" charset="0"/>
              </a:rPr>
              <a:t>connectionSocket</a:t>
            </a:r>
            <a:r>
              <a:rPr lang="it-IT" sz="1600" b="1" dirty="0">
                <a:latin typeface="Courier New" pitchFamily="49" charset="0"/>
              </a:rPr>
              <a:t> = </a:t>
            </a:r>
            <a:r>
              <a:rPr lang="it-IT" sz="1600" b="1" dirty="0" err="1">
                <a:latin typeface="Courier New" pitchFamily="49" charset="0"/>
              </a:rPr>
              <a:t>welcomeSocket.accept</a:t>
            </a:r>
            <a:r>
              <a:rPr lang="it-IT" sz="1600" b="1" dirty="0">
                <a:latin typeface="Courier New" pitchFamily="49" charset="0"/>
              </a:rPr>
              <a:t>();</a:t>
            </a:r>
            <a:endParaRPr lang="it-IT" sz="1600" dirty="0">
              <a:latin typeface="Arial" pitchFamily="34" charset="0"/>
            </a:endParaRP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38700" y="838200"/>
            <a:ext cx="4114800" cy="542925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Handshake a tre vie:</a:t>
            </a:r>
            <a:endParaRPr lang="it-IT" sz="2400"/>
          </a:p>
          <a:p>
            <a:pPr>
              <a:lnSpc>
                <a:spcPct val="90000"/>
              </a:lnSpc>
              <a:spcBef>
                <a:spcPct val="60000"/>
              </a:spcBef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Passo 1:</a:t>
            </a:r>
            <a:r>
              <a:rPr lang="it-IT" sz="2000"/>
              <a:t> il client invia un segmento SYN al server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specifica il numero di sequenza iniziale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nessun dato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Passo 2:</a:t>
            </a:r>
            <a:r>
              <a:rPr lang="it-IT" sz="2000"/>
              <a:t> il server riceve SYN e risponde con un segmento SYNACK</a:t>
            </a:r>
          </a:p>
          <a:p>
            <a:pPr lvl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m"/>
            </a:pPr>
            <a:r>
              <a:rPr lang="it-IT" sz="2000"/>
              <a:t>il server alloca i buffer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specifica il numero di sequenza iniziale del server</a:t>
            </a:r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Passo 3:</a:t>
            </a:r>
            <a:r>
              <a:rPr lang="it-IT" sz="2000"/>
              <a:t> il client riceve SYNACK e risponde con un segmento ACK, che può contenere dati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23C933A-1DF5-4F63-9990-E17F11EE9C88}" type="slidenum">
              <a:rPr lang="en-US" altLang="it-IT"/>
              <a:pPr/>
              <a:t>82</a:t>
            </a:fld>
            <a:endParaRPr lang="en-US" altLang="it-IT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209550"/>
            <a:ext cx="7772400" cy="895350"/>
          </a:xfrm>
        </p:spPr>
        <p:txBody>
          <a:bodyPr/>
          <a:lstStyle/>
          <a:p>
            <a:r>
              <a:rPr lang="it-IT" sz="3200"/>
              <a:t>Gestione della connessione TCP  </a:t>
            </a:r>
            <a:r>
              <a:rPr lang="en-US" sz="2400"/>
              <a:t>(continua)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42925" y="1695450"/>
            <a:ext cx="4054475" cy="3457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60000"/>
              </a:spcBef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Chiudere una connessione:</a:t>
            </a:r>
          </a:p>
          <a:p>
            <a:pPr>
              <a:lnSpc>
                <a:spcPct val="90000"/>
              </a:lnSpc>
              <a:spcBef>
                <a:spcPct val="60000"/>
              </a:spcBef>
              <a:buFont typeface="ZapfDingbats" pitchFamily="82" charset="2"/>
              <a:buNone/>
            </a:pPr>
            <a:r>
              <a:rPr lang="it-IT" sz="2000"/>
              <a:t>Il client chiude la socket:</a:t>
            </a:r>
            <a:r>
              <a:rPr lang="it-IT" sz="2400" u="sng">
                <a:solidFill>
                  <a:srgbClr val="FF0000"/>
                </a:solidFill>
              </a:rPr>
              <a:t> </a:t>
            </a:r>
            <a:r>
              <a:rPr lang="it-IT" sz="2000" b="1">
                <a:latin typeface="Courier New" pitchFamily="49" charset="0"/>
              </a:rPr>
              <a:t>clientSocket.close();</a:t>
            </a:r>
            <a:r>
              <a:rPr lang="it-IT" sz="1800">
                <a:latin typeface="Arial" pitchFamily="34" charset="0"/>
              </a:rPr>
              <a:t> </a:t>
            </a:r>
            <a:endParaRPr lang="it-IT" sz="2400" u="sng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ct val="60000"/>
              </a:spcBef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Passo 1:</a:t>
            </a:r>
            <a:r>
              <a:rPr lang="it-IT" sz="2000"/>
              <a:t> il</a:t>
            </a:r>
            <a:r>
              <a:rPr lang="it-IT" sz="2400"/>
              <a:t> </a:t>
            </a:r>
            <a:r>
              <a:rPr lang="it-IT" sz="2000">
                <a:solidFill>
                  <a:schemeClr val="accent2"/>
                </a:solidFill>
              </a:rPr>
              <a:t>client</a:t>
            </a:r>
            <a:r>
              <a:rPr lang="it-IT" sz="2000"/>
              <a:t> invia un segmento di controllo FIN</a:t>
            </a:r>
            <a:br>
              <a:rPr lang="it-IT" sz="2000"/>
            </a:br>
            <a:r>
              <a:rPr lang="it-IT" sz="2000"/>
              <a:t>al server.</a:t>
            </a:r>
            <a:r>
              <a:rPr lang="it-IT" sz="2400" u="sng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  <a:spcBef>
                <a:spcPct val="60000"/>
              </a:spcBef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Passo 2:</a:t>
            </a:r>
            <a:r>
              <a:rPr lang="it-IT" sz="2400"/>
              <a:t> </a:t>
            </a:r>
            <a:r>
              <a:rPr lang="it-IT" sz="2000"/>
              <a:t>il </a:t>
            </a:r>
            <a:r>
              <a:rPr lang="it-IT" sz="2000">
                <a:solidFill>
                  <a:schemeClr val="accent2"/>
                </a:solidFill>
              </a:rPr>
              <a:t>server</a:t>
            </a:r>
            <a:r>
              <a:rPr lang="it-IT" sz="2000"/>
              <a:t> riceve il segmento FIN e risponde con un ACK. Chiude la connessione e invia un FIN.</a:t>
            </a:r>
          </a:p>
        </p:txBody>
      </p:sp>
      <p:sp>
        <p:nvSpPr>
          <p:cNvPr id="197637" name="Line 5"/>
          <p:cNvSpPr>
            <a:spLocks noChangeShapeType="1"/>
          </p:cNvSpPr>
          <p:nvPr/>
        </p:nvSpPr>
        <p:spPr bwMode="auto">
          <a:xfrm>
            <a:off x="5734050" y="2400300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7638" name="Object 6"/>
          <p:cNvGraphicFramePr>
            <a:graphicFrameLocks noChangeAspect="1"/>
          </p:cNvGraphicFramePr>
          <p:nvPr/>
        </p:nvGraphicFramePr>
        <p:xfrm>
          <a:off x="5321300" y="1731963"/>
          <a:ext cx="485775" cy="385762"/>
        </p:xfrm>
        <a:graphic>
          <a:graphicData uri="http://schemas.openxmlformats.org/presentationml/2006/ole">
            <p:oleObj spid="_x0000_s197638" name="Clip" r:id="rId4" imgW="1305000" imgH="1085760" progId="">
              <p:embed/>
            </p:oleObj>
          </a:graphicData>
        </a:graphic>
      </p:graphicFrame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5799138" y="1731963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client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 rot="706751">
            <a:off x="6824663" y="2441575"/>
            <a:ext cx="469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FIN</a:t>
            </a:r>
            <a:endParaRPr lang="en-US" altLang="it-IT" sz="1000" b="0">
              <a:latin typeface="Times New Roman" pitchFamily="18" charset="0"/>
            </a:endParaRPr>
          </a:p>
        </p:txBody>
      </p:sp>
      <p:graphicFrame>
        <p:nvGraphicFramePr>
          <p:cNvPr id="197641" name="Object 9"/>
          <p:cNvGraphicFramePr>
            <a:graphicFrameLocks noChangeAspect="1"/>
          </p:cNvGraphicFramePr>
          <p:nvPr/>
        </p:nvGraphicFramePr>
        <p:xfrm>
          <a:off x="7978775" y="1741488"/>
          <a:ext cx="485775" cy="385762"/>
        </p:xfrm>
        <a:graphic>
          <a:graphicData uri="http://schemas.openxmlformats.org/presentationml/2006/ole">
            <p:oleObj spid="_x0000_s197641" name="Clip" r:id="rId5" imgW="1305000" imgH="1085760" progId="">
              <p:embed/>
            </p:oleObj>
          </a:graphicData>
        </a:graphic>
      </p:graphicFrame>
      <p:sp>
        <p:nvSpPr>
          <p:cNvPr id="197642" name="Text Box 10"/>
          <p:cNvSpPr txBox="1">
            <a:spLocks noChangeArrowheads="1"/>
          </p:cNvSpPr>
          <p:nvPr/>
        </p:nvSpPr>
        <p:spPr bwMode="auto">
          <a:xfrm>
            <a:off x="7269163" y="1751013"/>
            <a:ext cx="800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server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7643" name="Line 11"/>
          <p:cNvSpPr>
            <a:spLocks noChangeShapeType="1"/>
          </p:cNvSpPr>
          <p:nvPr/>
        </p:nvSpPr>
        <p:spPr bwMode="auto">
          <a:xfrm>
            <a:off x="5743575" y="4438650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44" name="Line 12"/>
          <p:cNvSpPr>
            <a:spLocks noChangeShapeType="1"/>
          </p:cNvSpPr>
          <p:nvPr/>
        </p:nvSpPr>
        <p:spPr bwMode="auto">
          <a:xfrm flipH="1">
            <a:off x="5572125" y="4295775"/>
            <a:ext cx="0" cy="134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45" name="Line 13"/>
          <p:cNvSpPr>
            <a:spLocks noChangeShapeType="1"/>
          </p:cNvSpPr>
          <p:nvPr/>
        </p:nvSpPr>
        <p:spPr bwMode="auto">
          <a:xfrm flipH="1">
            <a:off x="8267700" y="2171700"/>
            <a:ext cx="0" cy="3409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46" name="Line 14"/>
          <p:cNvSpPr>
            <a:spLocks noChangeShapeType="1"/>
          </p:cNvSpPr>
          <p:nvPr/>
        </p:nvSpPr>
        <p:spPr bwMode="auto">
          <a:xfrm flipH="1">
            <a:off x="5705475" y="3133725"/>
            <a:ext cx="2495550" cy="752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47" name="Text Box 15"/>
          <p:cNvSpPr txBox="1">
            <a:spLocks noChangeArrowheads="1"/>
          </p:cNvSpPr>
          <p:nvPr/>
        </p:nvSpPr>
        <p:spPr bwMode="auto">
          <a:xfrm rot="-926867">
            <a:off x="5584825" y="3228975"/>
            <a:ext cx="2732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7648" name="Text Box 16"/>
          <p:cNvSpPr txBox="1">
            <a:spLocks noChangeArrowheads="1"/>
          </p:cNvSpPr>
          <p:nvPr/>
        </p:nvSpPr>
        <p:spPr bwMode="auto">
          <a:xfrm rot="706751">
            <a:off x="6708775" y="4443413"/>
            <a:ext cx="550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</a:t>
            </a:r>
          </a:p>
        </p:txBody>
      </p:sp>
      <p:sp>
        <p:nvSpPr>
          <p:cNvPr id="197649" name="Line 17"/>
          <p:cNvSpPr>
            <a:spLocks noChangeShapeType="1"/>
          </p:cNvSpPr>
          <p:nvPr/>
        </p:nvSpPr>
        <p:spPr bwMode="auto">
          <a:xfrm flipH="1">
            <a:off x="5753100" y="3543300"/>
            <a:ext cx="2495550" cy="752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50" name="Text Box 18"/>
          <p:cNvSpPr txBox="1">
            <a:spLocks noChangeArrowheads="1"/>
          </p:cNvSpPr>
          <p:nvPr/>
        </p:nvSpPr>
        <p:spPr bwMode="auto">
          <a:xfrm rot="-926867">
            <a:off x="5632450" y="3638550"/>
            <a:ext cx="2732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FIN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7651" name="Line 19"/>
          <p:cNvSpPr>
            <a:spLocks noChangeShapeType="1"/>
          </p:cNvSpPr>
          <p:nvPr/>
        </p:nvSpPr>
        <p:spPr bwMode="auto">
          <a:xfrm>
            <a:off x="5724525" y="2324100"/>
            <a:ext cx="0" cy="3343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52" name="Text Box 20"/>
          <p:cNvSpPr txBox="1">
            <a:spLocks noChangeArrowheads="1"/>
          </p:cNvSpPr>
          <p:nvPr/>
        </p:nvSpPr>
        <p:spPr bwMode="auto">
          <a:xfrm>
            <a:off x="4948238" y="2203450"/>
            <a:ext cx="814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chiudi</a:t>
            </a:r>
          </a:p>
        </p:txBody>
      </p:sp>
      <p:sp>
        <p:nvSpPr>
          <p:cNvPr id="197653" name="Text Box 21"/>
          <p:cNvSpPr txBox="1">
            <a:spLocks noChangeArrowheads="1"/>
          </p:cNvSpPr>
          <p:nvPr/>
        </p:nvSpPr>
        <p:spPr bwMode="auto">
          <a:xfrm>
            <a:off x="8237538" y="3336925"/>
            <a:ext cx="814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chiudi</a:t>
            </a:r>
          </a:p>
        </p:txBody>
      </p:sp>
      <p:sp>
        <p:nvSpPr>
          <p:cNvPr id="197654" name="Text Box 22"/>
          <p:cNvSpPr txBox="1">
            <a:spLocks noChangeArrowheads="1"/>
          </p:cNvSpPr>
          <p:nvPr/>
        </p:nvSpPr>
        <p:spPr bwMode="auto">
          <a:xfrm>
            <a:off x="4870450" y="56403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chiusa</a:t>
            </a:r>
          </a:p>
        </p:txBody>
      </p:sp>
      <p:sp>
        <p:nvSpPr>
          <p:cNvPr id="197655" name="Line 23"/>
          <p:cNvSpPr>
            <a:spLocks noChangeShapeType="1"/>
          </p:cNvSpPr>
          <p:nvPr/>
        </p:nvSpPr>
        <p:spPr bwMode="auto">
          <a:xfrm>
            <a:off x="5467350" y="4276725"/>
            <a:ext cx="190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56" name="Line 24"/>
          <p:cNvSpPr>
            <a:spLocks noChangeShapeType="1"/>
          </p:cNvSpPr>
          <p:nvPr/>
        </p:nvSpPr>
        <p:spPr bwMode="auto">
          <a:xfrm>
            <a:off x="5481638" y="5657850"/>
            <a:ext cx="190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57" name="Text Box 25"/>
          <p:cNvSpPr txBox="1">
            <a:spLocks noChangeArrowheads="1"/>
          </p:cNvSpPr>
          <p:nvPr/>
        </p:nvSpPr>
        <p:spPr bwMode="auto">
          <a:xfrm rot="-5400000">
            <a:off x="4556126" y="4689475"/>
            <a:ext cx="1441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Attesa</a:t>
            </a:r>
            <a:br>
              <a:rPr lang="en-US" altLang="it-IT" b="0"/>
            </a:br>
            <a:r>
              <a:rPr lang="en-US" altLang="it-IT" b="0"/>
              <a:t>temporizzata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6947853-04E7-4802-BB31-7C9A5B875592}" type="slidenum">
              <a:rPr lang="en-US" altLang="it-IT"/>
              <a:pPr/>
              <a:t>83</a:t>
            </a:fld>
            <a:endParaRPr lang="en-US" altLang="it-IT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400050"/>
            <a:ext cx="7772400" cy="717550"/>
          </a:xfrm>
        </p:spPr>
        <p:txBody>
          <a:bodyPr/>
          <a:lstStyle/>
          <a:p>
            <a:r>
              <a:rPr lang="it-IT" sz="3200"/>
              <a:t>Gestione della connessione TCP  </a:t>
            </a:r>
            <a:r>
              <a:rPr lang="en-US" sz="2400"/>
              <a:t>(continua)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42925" y="1695450"/>
            <a:ext cx="3762375" cy="4575175"/>
          </a:xfrm>
        </p:spPr>
        <p:txBody>
          <a:bodyPr/>
          <a:lstStyle/>
          <a:p>
            <a:pPr>
              <a:spcBef>
                <a:spcPct val="60000"/>
              </a:spcBef>
              <a:buFont typeface="ZapfDingbats" pitchFamily="82" charset="2"/>
              <a:buNone/>
            </a:pPr>
            <a:r>
              <a:rPr lang="it-IT" sz="2400" u="sng">
                <a:solidFill>
                  <a:srgbClr val="FF0000"/>
                </a:solidFill>
              </a:rPr>
              <a:t>Passo 3:</a:t>
            </a:r>
            <a:r>
              <a:rPr lang="it-IT" sz="2000"/>
              <a:t> il </a:t>
            </a:r>
            <a:r>
              <a:rPr lang="it-IT" sz="2000">
                <a:solidFill>
                  <a:schemeClr val="accent2"/>
                </a:solidFill>
              </a:rPr>
              <a:t>client</a:t>
            </a:r>
            <a:r>
              <a:rPr lang="it-IT" sz="2000"/>
              <a:t> riceve FIN e risponde con un ACK.</a:t>
            </a:r>
          </a:p>
          <a:p>
            <a:pPr lvl="1">
              <a:spcBef>
                <a:spcPct val="60000"/>
              </a:spcBef>
              <a:buFont typeface="Wingdings" pitchFamily="2" charset="2"/>
              <a:buChar char="m"/>
            </a:pPr>
            <a:r>
              <a:rPr lang="it-IT" sz="2000"/>
              <a:t>inizia l’attesa temporizzata - risponde con un ACK ai FIN che riceve</a:t>
            </a:r>
          </a:p>
          <a:p>
            <a:pPr>
              <a:spcBef>
                <a:spcPct val="60000"/>
              </a:spcBef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Passo 4:</a:t>
            </a:r>
            <a:r>
              <a:rPr lang="it-IT" sz="2000"/>
              <a:t> il </a:t>
            </a:r>
            <a:r>
              <a:rPr lang="it-IT" sz="2000">
                <a:solidFill>
                  <a:schemeClr val="accent2"/>
                </a:solidFill>
              </a:rPr>
              <a:t>server</a:t>
            </a:r>
            <a:r>
              <a:rPr lang="it-IT" sz="2000"/>
              <a:t> riceve un ACK. La connessione viene chiusa.</a:t>
            </a:r>
          </a:p>
          <a:p>
            <a:pPr>
              <a:spcBef>
                <a:spcPct val="60000"/>
              </a:spcBef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Nota:</a:t>
            </a:r>
            <a:r>
              <a:rPr lang="it-IT" sz="2000"/>
              <a:t> con una piccola modifica può gestire segmenti FIN contemporanei.</a:t>
            </a:r>
          </a:p>
        </p:txBody>
      </p:sp>
      <p:sp>
        <p:nvSpPr>
          <p:cNvPr id="198660" name="Line 4"/>
          <p:cNvSpPr>
            <a:spLocks noChangeShapeType="1"/>
          </p:cNvSpPr>
          <p:nvPr/>
        </p:nvSpPr>
        <p:spPr bwMode="auto">
          <a:xfrm>
            <a:off x="5391150" y="2400300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8661" name="Object 5"/>
          <p:cNvGraphicFramePr>
            <a:graphicFrameLocks noChangeAspect="1"/>
          </p:cNvGraphicFramePr>
          <p:nvPr/>
        </p:nvGraphicFramePr>
        <p:xfrm>
          <a:off x="4978400" y="1731963"/>
          <a:ext cx="485775" cy="385762"/>
        </p:xfrm>
        <a:graphic>
          <a:graphicData uri="http://schemas.openxmlformats.org/presentationml/2006/ole">
            <p:oleObj spid="_x0000_s198661" name="Clip" r:id="rId3" imgW="1305000" imgH="1085760" progId="">
              <p:embed/>
            </p:oleObj>
          </a:graphicData>
        </a:graphic>
      </p:graphicFrame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5456238" y="1731963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client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8663" name="Text Box 7"/>
          <p:cNvSpPr txBox="1">
            <a:spLocks noChangeArrowheads="1"/>
          </p:cNvSpPr>
          <p:nvPr/>
        </p:nvSpPr>
        <p:spPr bwMode="auto">
          <a:xfrm rot="706751">
            <a:off x="6481763" y="2441575"/>
            <a:ext cx="469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FIN</a:t>
            </a:r>
            <a:endParaRPr lang="en-US" altLang="it-IT" sz="1000" b="0">
              <a:latin typeface="Times New Roman" pitchFamily="18" charset="0"/>
            </a:endParaRPr>
          </a:p>
        </p:txBody>
      </p:sp>
      <p:graphicFrame>
        <p:nvGraphicFramePr>
          <p:cNvPr id="198664" name="Object 8"/>
          <p:cNvGraphicFramePr>
            <a:graphicFrameLocks noChangeAspect="1"/>
          </p:cNvGraphicFramePr>
          <p:nvPr/>
        </p:nvGraphicFramePr>
        <p:xfrm>
          <a:off x="7635875" y="1741488"/>
          <a:ext cx="485775" cy="385762"/>
        </p:xfrm>
        <a:graphic>
          <a:graphicData uri="http://schemas.openxmlformats.org/presentationml/2006/ole">
            <p:oleObj spid="_x0000_s198664" name="Clip" r:id="rId4" imgW="1305000" imgH="1085760" progId="">
              <p:embed/>
            </p:oleObj>
          </a:graphicData>
        </a:graphic>
      </p:graphicFrame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6926263" y="1751013"/>
            <a:ext cx="800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b="0"/>
              <a:t>server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8666" name="Line 10"/>
          <p:cNvSpPr>
            <a:spLocks noChangeShapeType="1"/>
          </p:cNvSpPr>
          <p:nvPr/>
        </p:nvSpPr>
        <p:spPr bwMode="auto">
          <a:xfrm>
            <a:off x="5400675" y="4438650"/>
            <a:ext cx="2533650" cy="590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7" name="Line 11"/>
          <p:cNvSpPr>
            <a:spLocks noChangeShapeType="1"/>
          </p:cNvSpPr>
          <p:nvPr/>
        </p:nvSpPr>
        <p:spPr bwMode="auto">
          <a:xfrm flipH="1">
            <a:off x="5229225" y="4295775"/>
            <a:ext cx="0" cy="134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8" name="Line 12"/>
          <p:cNvSpPr>
            <a:spLocks noChangeShapeType="1"/>
          </p:cNvSpPr>
          <p:nvPr/>
        </p:nvSpPr>
        <p:spPr bwMode="auto">
          <a:xfrm flipH="1">
            <a:off x="7924800" y="2171700"/>
            <a:ext cx="0" cy="3409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9" name="Line 13"/>
          <p:cNvSpPr>
            <a:spLocks noChangeShapeType="1"/>
          </p:cNvSpPr>
          <p:nvPr/>
        </p:nvSpPr>
        <p:spPr bwMode="auto">
          <a:xfrm flipH="1">
            <a:off x="5362575" y="3133725"/>
            <a:ext cx="2495550" cy="752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70" name="Text Box 14"/>
          <p:cNvSpPr txBox="1">
            <a:spLocks noChangeArrowheads="1"/>
          </p:cNvSpPr>
          <p:nvPr/>
        </p:nvSpPr>
        <p:spPr bwMode="auto">
          <a:xfrm rot="-926867">
            <a:off x="5241925" y="3228975"/>
            <a:ext cx="2732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 rot="706751">
            <a:off x="6365875" y="4443413"/>
            <a:ext cx="550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ACK</a:t>
            </a:r>
          </a:p>
        </p:txBody>
      </p:sp>
      <p:sp>
        <p:nvSpPr>
          <p:cNvPr id="198672" name="Line 16"/>
          <p:cNvSpPr>
            <a:spLocks noChangeShapeType="1"/>
          </p:cNvSpPr>
          <p:nvPr/>
        </p:nvSpPr>
        <p:spPr bwMode="auto">
          <a:xfrm flipH="1">
            <a:off x="5410200" y="3543300"/>
            <a:ext cx="2495550" cy="752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 rot="-926867">
            <a:off x="5289550" y="3638550"/>
            <a:ext cx="2732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it-IT" sz="1400" b="0">
                <a:latin typeface="Arial" pitchFamily="34" charset="0"/>
              </a:rPr>
              <a:t>FIN</a:t>
            </a:r>
            <a:endParaRPr lang="en-US" altLang="it-IT" sz="1000" b="0">
              <a:latin typeface="Times New Roman" pitchFamily="18" charset="0"/>
            </a:endParaRPr>
          </a:p>
        </p:txBody>
      </p:sp>
      <p:sp>
        <p:nvSpPr>
          <p:cNvPr id="198674" name="Line 18"/>
          <p:cNvSpPr>
            <a:spLocks noChangeShapeType="1"/>
          </p:cNvSpPr>
          <p:nvPr/>
        </p:nvSpPr>
        <p:spPr bwMode="auto">
          <a:xfrm>
            <a:off x="5381625" y="2324100"/>
            <a:ext cx="0" cy="3343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4343400" y="219075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/>
              <a:t>chiusura</a:t>
            </a:r>
          </a:p>
        </p:txBody>
      </p:sp>
      <p:sp>
        <p:nvSpPr>
          <p:cNvPr id="198676" name="Text Box 20"/>
          <p:cNvSpPr txBox="1">
            <a:spLocks noChangeArrowheads="1"/>
          </p:cNvSpPr>
          <p:nvPr/>
        </p:nvSpPr>
        <p:spPr bwMode="auto">
          <a:xfrm>
            <a:off x="7905750" y="3327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/>
              <a:t>chiusura</a:t>
            </a:r>
          </a:p>
        </p:txBody>
      </p:sp>
      <p:sp>
        <p:nvSpPr>
          <p:cNvPr id="198677" name="Text Box 21"/>
          <p:cNvSpPr txBox="1">
            <a:spLocks noChangeArrowheads="1"/>
          </p:cNvSpPr>
          <p:nvPr/>
        </p:nvSpPr>
        <p:spPr bwMode="auto">
          <a:xfrm>
            <a:off x="4464050" y="562768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/>
              <a:t>chiusa</a:t>
            </a:r>
          </a:p>
        </p:txBody>
      </p:sp>
      <p:sp>
        <p:nvSpPr>
          <p:cNvPr id="198678" name="Line 22"/>
          <p:cNvSpPr>
            <a:spLocks noChangeShapeType="1"/>
          </p:cNvSpPr>
          <p:nvPr/>
        </p:nvSpPr>
        <p:spPr bwMode="auto">
          <a:xfrm>
            <a:off x="5124450" y="4276725"/>
            <a:ext cx="190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79" name="Line 23"/>
          <p:cNvSpPr>
            <a:spLocks noChangeShapeType="1"/>
          </p:cNvSpPr>
          <p:nvPr/>
        </p:nvSpPr>
        <p:spPr bwMode="auto">
          <a:xfrm>
            <a:off x="5138738" y="5657850"/>
            <a:ext cx="190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81" name="Text Box 25"/>
          <p:cNvSpPr txBox="1">
            <a:spLocks noChangeArrowheads="1"/>
          </p:cNvSpPr>
          <p:nvPr/>
        </p:nvSpPr>
        <p:spPr bwMode="auto">
          <a:xfrm>
            <a:off x="7886700" y="4808538"/>
            <a:ext cx="84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800" b="0"/>
              <a:t>chiusa</a:t>
            </a:r>
          </a:p>
        </p:txBody>
      </p:sp>
      <p:sp>
        <p:nvSpPr>
          <p:cNvPr id="198682" name="Text Box 26"/>
          <p:cNvSpPr txBox="1">
            <a:spLocks noChangeArrowheads="1"/>
          </p:cNvSpPr>
          <p:nvPr/>
        </p:nvSpPr>
        <p:spPr bwMode="auto">
          <a:xfrm rot="-5400000">
            <a:off x="4187826" y="4689475"/>
            <a:ext cx="1441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0"/>
              <a:t>Attesa</a:t>
            </a:r>
            <a:br>
              <a:rPr lang="it-IT" b="0"/>
            </a:br>
            <a:r>
              <a:rPr lang="it-IT" b="0"/>
              <a:t>temporizzata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5E2257C1-E717-45C6-940D-74BF29945EEC}" type="slidenum">
              <a:rPr lang="en-US" altLang="it-IT"/>
              <a:pPr/>
              <a:t>84</a:t>
            </a:fld>
            <a:endParaRPr lang="en-US" altLang="it-IT"/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360363" y="5332413"/>
            <a:ext cx="2984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2000" b="0"/>
              <a:t>Sequenza di stati</a:t>
            </a:r>
            <a:br>
              <a:rPr lang="it-IT" sz="2000" b="0"/>
            </a:br>
            <a:r>
              <a:rPr lang="it-IT" sz="2000" b="0"/>
              <a:t>visitati da un client TCP</a:t>
            </a:r>
            <a:endParaRPr lang="it-IT" sz="1000" b="0">
              <a:latin typeface="Times New Roman" pitchFamily="18" charset="0"/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6723063" y="1198563"/>
            <a:ext cx="223996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sz="2000" b="0"/>
              <a:t>Sequenza di stati</a:t>
            </a:r>
            <a:br>
              <a:rPr lang="it-IT" sz="2000" b="0"/>
            </a:br>
            <a:r>
              <a:rPr lang="it-IT" sz="2000" b="0"/>
              <a:t>visitati dal TCP</a:t>
            </a:r>
            <a:br>
              <a:rPr lang="it-IT" sz="2000" b="0"/>
            </a:br>
            <a:r>
              <a:rPr lang="it-IT" sz="2000" b="0"/>
              <a:t>sul lato server</a:t>
            </a:r>
            <a:endParaRPr lang="it-IT" sz="1000" b="0">
              <a:latin typeface="Times New Roman" pitchFamily="18" charset="0"/>
            </a:endParaRPr>
          </a:p>
          <a:p>
            <a:pPr algn="l"/>
            <a:endParaRPr lang="it-IT" sz="1000" b="0">
              <a:latin typeface="Times New Roman" pitchFamily="18" charset="0"/>
            </a:endParaRPr>
          </a:p>
        </p:txBody>
      </p:sp>
      <p:sp>
        <p:nvSpPr>
          <p:cNvPr id="199688" name="Rectangle 8"/>
          <p:cNvSpPr>
            <a:spLocks noGrp="1" noChangeArrowheads="1"/>
          </p:cNvSpPr>
          <p:nvPr>
            <p:ph type="title"/>
          </p:nvPr>
        </p:nvSpPr>
        <p:spPr>
          <a:xfrm>
            <a:off x="533400" y="114300"/>
            <a:ext cx="7772400" cy="762000"/>
          </a:xfrm>
          <a:noFill/>
          <a:ln/>
        </p:spPr>
        <p:txBody>
          <a:bodyPr/>
          <a:lstStyle/>
          <a:p>
            <a:r>
              <a:rPr lang="it-IT" sz="3200"/>
              <a:t>Gestione della connessione TCP  </a:t>
            </a:r>
            <a:r>
              <a:rPr lang="en-US" sz="2400"/>
              <a:t>(continua)</a:t>
            </a:r>
          </a:p>
        </p:txBody>
      </p:sp>
      <p:pic>
        <p:nvPicPr>
          <p:cNvPr id="199691" name="Picture 11" descr="SL_76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373313"/>
            <a:ext cx="4498975" cy="3860800"/>
          </a:xfrm>
          <a:prstGeom prst="rect">
            <a:avLst/>
          </a:prstGeom>
          <a:noFill/>
        </p:spPr>
      </p:pic>
      <p:pic>
        <p:nvPicPr>
          <p:cNvPr id="199692" name="Picture 12" descr="SL_76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85825"/>
            <a:ext cx="4498975" cy="4284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8A87517-9F52-4E89-9966-8AEB60EA2BB1}" type="slidenum">
              <a:rPr lang="en-US" altLang="it-IT"/>
              <a:pPr/>
              <a:t>85</a:t>
            </a:fld>
            <a:endParaRPr lang="en-US" altLang="it-IT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65223" name="Rectangle 7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6522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3.7 Controllo di congestione 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FAF13FFC-79F5-4E6E-B5D5-C711D73A37C1}" type="slidenum">
              <a:rPr lang="en-US" altLang="it-IT"/>
              <a:pPr/>
              <a:t>86</a:t>
            </a:fld>
            <a:endParaRPr lang="en-US" altLang="it-IT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5900"/>
            <a:ext cx="7772400" cy="1143000"/>
          </a:xfrm>
        </p:spPr>
        <p:txBody>
          <a:bodyPr/>
          <a:lstStyle/>
          <a:p>
            <a:r>
              <a:rPr lang="it-IT" sz="3600"/>
              <a:t>Principi del controllo di congestione</a:t>
            </a:r>
            <a:endParaRPr lang="it-IT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447800"/>
            <a:ext cx="7762875" cy="48006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>
                <a:solidFill>
                  <a:srgbClr val="FF0000"/>
                </a:solidFill>
              </a:rPr>
              <a:t>Congestione: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300"/>
              <a:t>informalmente: “troppe sorgenti trasmettono troppi dati, a una velocità talmente elevata che la </a:t>
            </a:r>
            <a:r>
              <a:rPr lang="it-IT" sz="2300" i="1">
                <a:solidFill>
                  <a:schemeClr val="accent2"/>
                </a:solidFill>
              </a:rPr>
              <a:t>rete</a:t>
            </a:r>
            <a:r>
              <a:rPr lang="it-IT" sz="2300"/>
              <a:t> non è in grado di gestirli”</a:t>
            </a:r>
          </a:p>
          <a:p>
            <a:pPr>
              <a:buFont typeface="Wingdings" pitchFamily="2" charset="2"/>
              <a:buChar char="r"/>
            </a:pPr>
            <a:r>
              <a:rPr lang="it-IT" sz="2300"/>
              <a:t>differisce dal controllo di flusso!</a:t>
            </a:r>
          </a:p>
          <a:p>
            <a:pPr>
              <a:buFont typeface="Wingdings" pitchFamily="2" charset="2"/>
              <a:buChar char="r"/>
            </a:pPr>
            <a:r>
              <a:rPr lang="it-IT" sz="2300"/>
              <a:t>sintomi:</a:t>
            </a:r>
          </a:p>
          <a:p>
            <a:pPr lvl="1">
              <a:buFont typeface="Wingdings" pitchFamily="2" charset="2"/>
              <a:buChar char="m"/>
            </a:pPr>
            <a:r>
              <a:rPr lang="it-IT" sz="2300"/>
              <a:t>pacchetti smarriti (overflow nei buffer dei router)</a:t>
            </a:r>
          </a:p>
          <a:p>
            <a:pPr lvl="1">
              <a:buFont typeface="Wingdings" pitchFamily="2" charset="2"/>
              <a:buChar char="m"/>
            </a:pPr>
            <a:r>
              <a:rPr lang="it-IT" sz="2300"/>
              <a:t>lunghi ritardi (accodamento nei buffer dei router)</a:t>
            </a:r>
          </a:p>
          <a:p>
            <a:pPr>
              <a:buFont typeface="Wingdings" pitchFamily="2" charset="2"/>
              <a:buChar char="r"/>
            </a:pPr>
            <a:r>
              <a:rPr lang="it-IT" sz="2300"/>
              <a:t>tra i dieci problemi più importanti del networking</a:t>
            </a:r>
            <a:r>
              <a:rPr lang="it-IT" sz="2400"/>
              <a:t>!</a:t>
            </a:r>
          </a:p>
          <a:p>
            <a:endParaRPr 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2F916B61-0313-4A52-A00C-3F3CD2606E89}" type="slidenum">
              <a:rPr lang="en-US" altLang="it-IT"/>
              <a:pPr/>
              <a:t>87</a:t>
            </a:fld>
            <a:endParaRPr lang="en-US" altLang="it-IT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68300" y="228600"/>
            <a:ext cx="7937500" cy="1143000"/>
          </a:xfrm>
        </p:spPr>
        <p:txBody>
          <a:bodyPr/>
          <a:lstStyle/>
          <a:p>
            <a:r>
              <a:rPr lang="en-US" altLang="it-IT" sz="3200"/>
              <a:t>Cause/costi della congestione: scenario 1 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7650" y="1447800"/>
            <a:ext cx="3152775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200"/>
              <a:t>due mittenti,</a:t>
            </a:r>
            <a:br>
              <a:rPr lang="it-IT" sz="2200"/>
            </a:br>
            <a:r>
              <a:rPr lang="it-IT" sz="2200"/>
              <a:t>due destinatari</a:t>
            </a:r>
          </a:p>
          <a:p>
            <a:pPr>
              <a:buFont typeface="Wingdings" pitchFamily="2" charset="2"/>
              <a:buChar char="r"/>
            </a:pPr>
            <a:r>
              <a:rPr lang="it-IT" sz="2200"/>
              <a:t>un router con buffer illimitati</a:t>
            </a:r>
          </a:p>
          <a:p>
            <a:pPr>
              <a:buFont typeface="Wingdings" pitchFamily="2" charset="2"/>
              <a:buChar char="r"/>
            </a:pPr>
            <a:r>
              <a:rPr lang="it-IT" sz="2200"/>
              <a:t>nessuna ritrasmissione</a:t>
            </a:r>
          </a:p>
          <a:p>
            <a:endParaRPr lang="it-IT" sz="2400"/>
          </a:p>
        </p:txBody>
      </p:sp>
      <p:sp>
        <p:nvSpPr>
          <p:cNvPr id="2017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27750" y="4171950"/>
            <a:ext cx="2790825" cy="2178050"/>
          </a:xfrm>
        </p:spPr>
        <p:txBody>
          <a:bodyPr/>
          <a:lstStyle/>
          <a:p>
            <a:r>
              <a:rPr lang="it-IT" sz="2200"/>
              <a:t>grandi ritardi se congestionati</a:t>
            </a:r>
          </a:p>
          <a:p>
            <a:r>
              <a:rPr lang="it-IT" sz="2200"/>
              <a:t>throughput</a:t>
            </a:r>
            <a:br>
              <a:rPr lang="it-IT" sz="2200"/>
            </a:br>
            <a:r>
              <a:rPr lang="it-IT" sz="2200"/>
              <a:t>massimo</a:t>
            </a:r>
            <a:r>
              <a:rPr lang="it-IT" sz="2400"/>
              <a:t> </a:t>
            </a:r>
          </a:p>
        </p:txBody>
      </p:sp>
      <p:pic>
        <p:nvPicPr>
          <p:cNvPr id="201734" name="Picture 6" descr="congestion_perf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210050"/>
            <a:ext cx="5883275" cy="2146300"/>
          </a:xfrm>
          <a:prstGeom prst="rect">
            <a:avLst/>
          </a:prstGeom>
          <a:noFill/>
        </p:spPr>
      </p:pic>
      <p:pic>
        <p:nvPicPr>
          <p:cNvPr id="201972" name="Picture 244" descr="SL_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7025" y="1171575"/>
            <a:ext cx="5837238" cy="2800350"/>
          </a:xfrm>
          <a:prstGeom prst="rect">
            <a:avLst/>
          </a:prstGeom>
          <a:noFill/>
        </p:spPr>
      </p:pic>
      <p:sp>
        <p:nvSpPr>
          <p:cNvPr id="201974" name="Rectangle 246"/>
          <p:cNvSpPr>
            <a:spLocks noChangeArrowheads="1"/>
          </p:cNvSpPr>
          <p:nvPr/>
        </p:nvSpPr>
        <p:spPr bwMode="auto">
          <a:xfrm>
            <a:off x="3530600" y="4470400"/>
            <a:ext cx="266700" cy="7493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 b="0">
              <a:solidFill>
                <a:schemeClr val="bg1"/>
              </a:solidFill>
            </a:endParaRPr>
          </a:p>
        </p:txBody>
      </p:sp>
      <p:sp>
        <p:nvSpPr>
          <p:cNvPr id="201973" name="Text Box 245"/>
          <p:cNvSpPr txBox="1">
            <a:spLocks noChangeArrowheads="1"/>
          </p:cNvSpPr>
          <p:nvPr/>
        </p:nvSpPr>
        <p:spPr bwMode="auto">
          <a:xfrm rot="16200000">
            <a:off x="3105150" y="4689476"/>
            <a:ext cx="1068387" cy="4365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200" b="0">
                <a:latin typeface="AvantGarde Bk BT" pitchFamily="34" charset="0"/>
              </a:rPr>
              <a:t>Ritardo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4103CEE6-53EA-4E19-8EB2-2D9C09C03394}" type="slidenum">
              <a:rPr lang="en-US" altLang="it-IT"/>
              <a:pPr/>
              <a:t>88</a:t>
            </a:fld>
            <a:endParaRPr lang="en-US" altLang="it-IT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5100"/>
            <a:ext cx="8166100" cy="1041400"/>
          </a:xfrm>
        </p:spPr>
        <p:txBody>
          <a:bodyPr/>
          <a:lstStyle/>
          <a:p>
            <a:r>
              <a:rPr lang="en-US" altLang="it-IT" sz="3200"/>
              <a:t>Cause/costi della congestione: scenario 2</a:t>
            </a:r>
            <a:r>
              <a:rPr lang="en-US" altLang="it-IT"/>
              <a:t> 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95425"/>
            <a:ext cx="7077075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un router,  buffer </a:t>
            </a:r>
            <a:r>
              <a:rPr lang="it-IT" sz="2400" i="1">
                <a:solidFill>
                  <a:schemeClr val="accent2"/>
                </a:solidFill>
              </a:rPr>
              <a:t>finiti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400"/>
              <a:t>il mittente ritrasmette il pacchetto perduto</a:t>
            </a:r>
          </a:p>
          <a:p>
            <a:endParaRPr lang="it-IT" sz="2400"/>
          </a:p>
        </p:txBody>
      </p:sp>
      <p:sp>
        <p:nvSpPr>
          <p:cNvPr id="202757" name="Oval 5"/>
          <p:cNvSpPr>
            <a:spLocks noChangeArrowheads="1"/>
          </p:cNvSpPr>
          <p:nvPr/>
        </p:nvSpPr>
        <p:spPr bwMode="auto">
          <a:xfrm>
            <a:off x="3795713" y="5014913"/>
            <a:ext cx="1304925" cy="303212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758" name="Line 6"/>
          <p:cNvSpPr>
            <a:spLocks noChangeShapeType="1"/>
          </p:cNvSpPr>
          <p:nvPr/>
        </p:nvSpPr>
        <p:spPr bwMode="auto">
          <a:xfrm>
            <a:off x="3795713" y="4991100"/>
            <a:ext cx="0" cy="187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759" name="Line 7"/>
          <p:cNvSpPr>
            <a:spLocks noChangeShapeType="1"/>
          </p:cNvSpPr>
          <p:nvPr/>
        </p:nvSpPr>
        <p:spPr bwMode="auto">
          <a:xfrm>
            <a:off x="5100638" y="4991100"/>
            <a:ext cx="0" cy="187325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760" name="Rectangle 8"/>
          <p:cNvSpPr>
            <a:spLocks noChangeArrowheads="1"/>
          </p:cNvSpPr>
          <p:nvPr/>
        </p:nvSpPr>
        <p:spPr bwMode="auto">
          <a:xfrm>
            <a:off x="3795713" y="4991100"/>
            <a:ext cx="309562" cy="184150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2761" name="Rectangle 9"/>
          <p:cNvSpPr>
            <a:spLocks noChangeArrowheads="1"/>
          </p:cNvSpPr>
          <p:nvPr/>
        </p:nvSpPr>
        <p:spPr bwMode="auto">
          <a:xfrm>
            <a:off x="4705350" y="4978400"/>
            <a:ext cx="395288" cy="184150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2762" name="Oval 10"/>
          <p:cNvSpPr>
            <a:spLocks noChangeArrowheads="1"/>
          </p:cNvSpPr>
          <p:nvPr/>
        </p:nvSpPr>
        <p:spPr bwMode="auto">
          <a:xfrm>
            <a:off x="3781425" y="4773613"/>
            <a:ext cx="1306513" cy="352425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2763" name="Group 11"/>
          <p:cNvGrpSpPr>
            <a:grpSpLocks/>
          </p:cNvGrpSpPr>
          <p:nvPr/>
        </p:nvGrpSpPr>
        <p:grpSpPr bwMode="auto">
          <a:xfrm>
            <a:off x="4097338" y="4849813"/>
            <a:ext cx="647700" cy="206375"/>
            <a:chOff x="2848" y="848"/>
            <a:chExt cx="140" cy="98"/>
          </a:xfrm>
        </p:grpSpPr>
        <p:sp>
          <p:nvSpPr>
            <p:cNvPr id="202764" name="Line 1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65" name="Line 1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66" name="Line 1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2767" name="Group 15"/>
          <p:cNvGrpSpPr>
            <a:grpSpLocks/>
          </p:cNvGrpSpPr>
          <p:nvPr/>
        </p:nvGrpSpPr>
        <p:grpSpPr bwMode="auto">
          <a:xfrm flipV="1">
            <a:off x="4097338" y="4848225"/>
            <a:ext cx="647700" cy="204788"/>
            <a:chOff x="2848" y="848"/>
            <a:chExt cx="140" cy="98"/>
          </a:xfrm>
        </p:grpSpPr>
        <p:sp>
          <p:nvSpPr>
            <p:cNvPr id="202768" name="Line 1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69" name="Line 1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70" name="Line 1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2771" name="Text Box 19"/>
          <p:cNvSpPr txBox="1">
            <a:spLocks noChangeArrowheads="1"/>
          </p:cNvSpPr>
          <p:nvPr/>
        </p:nvSpPr>
        <p:spPr bwMode="auto">
          <a:xfrm>
            <a:off x="3879850" y="4021138"/>
            <a:ext cx="23590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it-IT" sz="1400" b="0">
                <a:solidFill>
                  <a:schemeClr val="tx2"/>
                </a:solidFill>
                <a:latin typeface="Arial" pitchFamily="34" charset="0"/>
              </a:rPr>
              <a:t>Buffer finiti e condivisi per i collegamenti in uscita</a:t>
            </a:r>
            <a:endParaRPr lang="it-IT" sz="1400" b="0">
              <a:solidFill>
                <a:schemeClr val="tx2"/>
              </a:solidFill>
            </a:endParaRPr>
          </a:p>
        </p:txBody>
      </p:sp>
      <p:sp>
        <p:nvSpPr>
          <p:cNvPr id="202772" name="Line 20"/>
          <p:cNvSpPr>
            <a:spLocks noChangeShapeType="1"/>
          </p:cNvSpPr>
          <p:nvPr/>
        </p:nvSpPr>
        <p:spPr bwMode="auto">
          <a:xfrm flipH="1">
            <a:off x="2424113" y="4545013"/>
            <a:ext cx="1135062" cy="1117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773" name="Line 21"/>
          <p:cNvSpPr>
            <a:spLocks noChangeShapeType="1"/>
          </p:cNvSpPr>
          <p:nvPr/>
        </p:nvSpPr>
        <p:spPr bwMode="auto">
          <a:xfrm flipH="1">
            <a:off x="3021013" y="4545013"/>
            <a:ext cx="538162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2775" name="Group 23"/>
          <p:cNvGrpSpPr>
            <a:grpSpLocks/>
          </p:cNvGrpSpPr>
          <p:nvPr/>
        </p:nvGrpSpPr>
        <p:grpSpPr bwMode="auto">
          <a:xfrm>
            <a:off x="2073275" y="3602038"/>
            <a:ext cx="1203325" cy="1162050"/>
            <a:chOff x="5850" y="13487"/>
            <a:chExt cx="2023" cy="1840"/>
          </a:xfrm>
        </p:grpSpPr>
        <p:sp>
          <p:nvSpPr>
            <p:cNvPr id="202776" name="Freeform 24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77" name="Freeform 25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78" name="Freeform 26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79" name="Freeform 27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0" name="Freeform 28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1" name="Freeform 29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2" name="Freeform 30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3" name="Freeform 31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4" name="Freeform 32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5" name="Freeform 33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6" name="Freeform 34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7" name="Freeform 35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8" name="Freeform 36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89" name="Freeform 37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0" name="Freeform 38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1" name="Freeform 39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2" name="Freeform 40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3" name="Freeform 41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4" name="Freeform 42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5" name="Freeform 43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6" name="Freeform 44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7" name="Freeform 45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8" name="Freeform 46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799" name="Freeform 47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0" name="Freeform 48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1" name="Freeform 49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2" name="Freeform 50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3" name="Freeform 51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4" name="Freeform 52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5" name="Rectangle 53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6" name="Freeform 54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7" name="Freeform 55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8" name="Freeform 56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09" name="Freeform 57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0" name="Freeform 58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1" name="Freeform 59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2" name="Freeform 60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3" name="Freeform 61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4" name="Freeform 62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2815" name="Group 63"/>
          <p:cNvGrpSpPr>
            <a:grpSpLocks/>
          </p:cNvGrpSpPr>
          <p:nvPr/>
        </p:nvGrpSpPr>
        <p:grpSpPr bwMode="auto">
          <a:xfrm>
            <a:off x="2351088" y="3230563"/>
            <a:ext cx="798512" cy="1166812"/>
            <a:chOff x="12762" y="10336"/>
            <a:chExt cx="1027" cy="1700"/>
          </a:xfrm>
        </p:grpSpPr>
        <p:sp>
          <p:nvSpPr>
            <p:cNvPr id="202816" name="Rectangle 64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7" name="Rectangle 65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8" name="Line 66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19" name="Line 67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20" name="Line 68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21" name="Line 69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2822" name="Text Box 70"/>
          <p:cNvSpPr txBox="1">
            <a:spLocks noChangeArrowheads="1"/>
          </p:cNvSpPr>
          <p:nvPr/>
        </p:nvSpPr>
        <p:spPr bwMode="auto">
          <a:xfrm>
            <a:off x="2354263" y="2825750"/>
            <a:ext cx="852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altLang="it-IT" b="0">
                <a:solidFill>
                  <a:schemeClr val="tx2"/>
                </a:solidFill>
                <a:latin typeface="Arial" pitchFamily="34" charset="0"/>
              </a:rPr>
              <a:t>Host A</a:t>
            </a:r>
            <a:endParaRPr lang="en-US" altLang="it-IT" b="0">
              <a:solidFill>
                <a:schemeClr val="tx2"/>
              </a:solidFill>
            </a:endParaRPr>
          </a:p>
        </p:txBody>
      </p:sp>
      <p:sp>
        <p:nvSpPr>
          <p:cNvPr id="202823" name="Text Box 71"/>
          <p:cNvSpPr txBox="1">
            <a:spLocks noChangeArrowheads="1"/>
          </p:cNvSpPr>
          <p:nvPr/>
        </p:nvSpPr>
        <p:spPr bwMode="auto">
          <a:xfrm>
            <a:off x="3324225" y="2922588"/>
            <a:ext cx="14684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it-IT" sz="1400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it-IT" sz="1400" b="0" baseline="-25000">
                <a:solidFill>
                  <a:srgbClr val="FF0000"/>
                </a:solidFill>
                <a:latin typeface="Arial" pitchFamily="34" charset="0"/>
              </a:rPr>
              <a:t>in </a:t>
            </a: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: dati originari</a:t>
            </a:r>
            <a:endParaRPr lang="it-IT" sz="1400" b="0">
              <a:solidFill>
                <a:schemeClr val="tx2"/>
              </a:solidFill>
            </a:endParaRPr>
          </a:p>
        </p:txBody>
      </p:sp>
      <p:sp>
        <p:nvSpPr>
          <p:cNvPr id="202824" name="Line 72"/>
          <p:cNvSpPr>
            <a:spLocks noChangeShapeType="1"/>
          </p:cNvSpPr>
          <p:nvPr/>
        </p:nvSpPr>
        <p:spPr bwMode="auto">
          <a:xfrm flipH="1">
            <a:off x="1885950" y="5649913"/>
            <a:ext cx="5381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2826" name="Group 74"/>
          <p:cNvGrpSpPr>
            <a:grpSpLocks/>
          </p:cNvGrpSpPr>
          <p:nvPr/>
        </p:nvGrpSpPr>
        <p:grpSpPr bwMode="auto">
          <a:xfrm>
            <a:off x="1020763" y="4756150"/>
            <a:ext cx="1203325" cy="1162050"/>
            <a:chOff x="5850" y="13487"/>
            <a:chExt cx="2023" cy="1840"/>
          </a:xfrm>
        </p:grpSpPr>
        <p:sp>
          <p:nvSpPr>
            <p:cNvPr id="202827" name="Freeform 75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28" name="Freeform 76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29" name="Freeform 77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0" name="Freeform 78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1" name="Freeform 79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2" name="Freeform 80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3" name="Freeform 81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4" name="Freeform 82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5" name="Freeform 83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6" name="Freeform 84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7" name="Freeform 85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8" name="Freeform 86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39" name="Freeform 87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0" name="Freeform 88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1" name="Freeform 89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2" name="Freeform 90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3" name="Freeform 91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4" name="Freeform 92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5" name="Freeform 93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6" name="Freeform 94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7" name="Freeform 95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8" name="Freeform 96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49" name="Freeform 97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0" name="Freeform 98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1" name="Freeform 99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2" name="Freeform 100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3" name="Freeform 101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4" name="Freeform 102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5" name="Freeform 103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6" name="Rectangle 104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7" name="Freeform 105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8" name="Freeform 106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59" name="Freeform 107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0" name="Freeform 108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1" name="Freeform 109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2" name="Freeform 110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3" name="Freeform 111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4" name="Freeform 112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5" name="Freeform 113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2866" name="Group 114"/>
          <p:cNvGrpSpPr>
            <a:grpSpLocks/>
          </p:cNvGrpSpPr>
          <p:nvPr/>
        </p:nvGrpSpPr>
        <p:grpSpPr bwMode="auto">
          <a:xfrm>
            <a:off x="1298575" y="4384675"/>
            <a:ext cx="798513" cy="1166813"/>
            <a:chOff x="12762" y="10336"/>
            <a:chExt cx="1027" cy="1700"/>
          </a:xfrm>
        </p:grpSpPr>
        <p:sp>
          <p:nvSpPr>
            <p:cNvPr id="202867" name="Rectangle 115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8" name="Rectangle 116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69" name="Line 117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70" name="Line 118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71" name="Line 119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72" name="Line 120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2873" name="Text Box 121"/>
          <p:cNvSpPr txBox="1">
            <a:spLocks noChangeArrowheads="1"/>
          </p:cNvSpPr>
          <p:nvPr/>
        </p:nvSpPr>
        <p:spPr bwMode="auto">
          <a:xfrm>
            <a:off x="1250950" y="3967163"/>
            <a:ext cx="877888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altLang="it-IT" b="0">
                <a:solidFill>
                  <a:schemeClr val="tx2"/>
                </a:solidFill>
                <a:latin typeface="Arial" pitchFamily="34" charset="0"/>
              </a:rPr>
              <a:t>Host B</a:t>
            </a:r>
            <a:endParaRPr lang="en-US" altLang="it-IT" b="0">
              <a:solidFill>
                <a:schemeClr val="tx2"/>
              </a:solidFill>
            </a:endParaRPr>
          </a:p>
        </p:txBody>
      </p:sp>
      <p:sp>
        <p:nvSpPr>
          <p:cNvPr id="202874" name="Line 122"/>
          <p:cNvSpPr>
            <a:spLocks noChangeShapeType="1"/>
          </p:cNvSpPr>
          <p:nvPr/>
        </p:nvSpPr>
        <p:spPr bwMode="auto">
          <a:xfrm flipH="1">
            <a:off x="3021013" y="5060950"/>
            <a:ext cx="749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875" name="Line 123"/>
          <p:cNvSpPr>
            <a:spLocks noChangeShapeType="1"/>
          </p:cNvSpPr>
          <p:nvPr/>
        </p:nvSpPr>
        <p:spPr bwMode="auto">
          <a:xfrm flipH="1">
            <a:off x="5010150" y="5060950"/>
            <a:ext cx="7477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876" name="Line 124"/>
          <p:cNvSpPr>
            <a:spLocks noChangeShapeType="1"/>
          </p:cNvSpPr>
          <p:nvPr/>
        </p:nvSpPr>
        <p:spPr bwMode="auto">
          <a:xfrm flipH="1">
            <a:off x="5160963" y="4545013"/>
            <a:ext cx="1135062" cy="1117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877" name="Line 125"/>
          <p:cNvSpPr>
            <a:spLocks noChangeShapeType="1"/>
          </p:cNvSpPr>
          <p:nvPr/>
        </p:nvSpPr>
        <p:spPr bwMode="auto">
          <a:xfrm flipH="1">
            <a:off x="5149850" y="5662613"/>
            <a:ext cx="677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878" name="Line 126"/>
          <p:cNvSpPr>
            <a:spLocks noChangeShapeType="1"/>
          </p:cNvSpPr>
          <p:nvPr/>
        </p:nvSpPr>
        <p:spPr bwMode="auto">
          <a:xfrm flipH="1">
            <a:off x="6259513" y="4557713"/>
            <a:ext cx="539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2879" name="Group 127"/>
          <p:cNvGrpSpPr>
            <a:grpSpLocks/>
          </p:cNvGrpSpPr>
          <p:nvPr/>
        </p:nvGrpSpPr>
        <p:grpSpPr bwMode="auto">
          <a:xfrm>
            <a:off x="6365875" y="3736975"/>
            <a:ext cx="1203325" cy="1162050"/>
            <a:chOff x="5850" y="13487"/>
            <a:chExt cx="2023" cy="1840"/>
          </a:xfrm>
        </p:grpSpPr>
        <p:sp>
          <p:nvSpPr>
            <p:cNvPr id="202880" name="Freeform 128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1" name="Freeform 129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2" name="Freeform 130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3" name="Freeform 131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4" name="Freeform 132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5" name="Freeform 133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6" name="Freeform 134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7" name="Freeform 135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8" name="Freeform 136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89" name="Freeform 137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0" name="Freeform 138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1" name="Freeform 139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2" name="Freeform 140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3" name="Freeform 141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4" name="Freeform 142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5" name="Freeform 143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6" name="Freeform 144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7" name="Freeform 145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8" name="Freeform 146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899" name="Freeform 147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0" name="Freeform 148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1" name="Freeform 149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2" name="Freeform 150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3" name="Freeform 151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4" name="Freeform 152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5" name="Freeform 153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6" name="Freeform 154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7" name="Freeform 155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8" name="Freeform 156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09" name="Rectangle 157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0" name="Freeform 158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1" name="Freeform 159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2" name="Freeform 160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3" name="Freeform 161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4" name="Freeform 162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5" name="Freeform 163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6" name="Freeform 164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7" name="Freeform 165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18" name="Freeform 166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2919" name="Group 167"/>
          <p:cNvGrpSpPr>
            <a:grpSpLocks/>
          </p:cNvGrpSpPr>
          <p:nvPr/>
        </p:nvGrpSpPr>
        <p:grpSpPr bwMode="auto">
          <a:xfrm>
            <a:off x="6643688" y="3365500"/>
            <a:ext cx="798512" cy="1166813"/>
            <a:chOff x="12762" y="10336"/>
            <a:chExt cx="1027" cy="1700"/>
          </a:xfrm>
        </p:grpSpPr>
        <p:sp>
          <p:nvSpPr>
            <p:cNvPr id="202920" name="Rectangle 168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1" name="Rectangle 169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2" name="Line 170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3" name="Line 171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4" name="Line 172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5" name="Line 173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2926" name="Group 174"/>
          <p:cNvGrpSpPr>
            <a:grpSpLocks/>
          </p:cNvGrpSpPr>
          <p:nvPr/>
        </p:nvGrpSpPr>
        <p:grpSpPr bwMode="auto">
          <a:xfrm>
            <a:off x="5627688" y="4962525"/>
            <a:ext cx="1204912" cy="1162050"/>
            <a:chOff x="5850" y="13487"/>
            <a:chExt cx="2023" cy="1840"/>
          </a:xfrm>
        </p:grpSpPr>
        <p:sp>
          <p:nvSpPr>
            <p:cNvPr id="202927" name="Freeform 175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8" name="Freeform 176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29" name="Freeform 177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0" name="Freeform 178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1" name="Freeform 179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2" name="Freeform 180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3" name="Freeform 181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4" name="Freeform 182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5" name="Freeform 183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6" name="Freeform 184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7" name="Freeform 185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8" name="Freeform 186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39" name="Freeform 187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0" name="Freeform 188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1" name="Freeform 189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2" name="Freeform 190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3" name="Freeform 191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4" name="Freeform 192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5" name="Freeform 193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6" name="Freeform 194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7" name="Freeform 195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8" name="Freeform 196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49" name="Freeform 197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0" name="Freeform 198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1" name="Freeform 199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2" name="Freeform 200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3" name="Freeform 201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4" name="Freeform 202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5" name="Freeform 203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6" name="Rectangle 204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7" name="Freeform 205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8" name="Freeform 206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59" name="Freeform 207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0" name="Freeform 208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1" name="Freeform 209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2" name="Freeform 210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3" name="Freeform 211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4" name="Freeform 212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5" name="Freeform 213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2966" name="Group 214"/>
          <p:cNvGrpSpPr>
            <a:grpSpLocks/>
          </p:cNvGrpSpPr>
          <p:nvPr/>
        </p:nvGrpSpPr>
        <p:grpSpPr bwMode="auto">
          <a:xfrm>
            <a:off x="6175375" y="4678363"/>
            <a:ext cx="798513" cy="1168400"/>
            <a:chOff x="12762" y="10336"/>
            <a:chExt cx="1027" cy="1700"/>
          </a:xfrm>
        </p:grpSpPr>
        <p:sp>
          <p:nvSpPr>
            <p:cNvPr id="202967" name="Rectangle 215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8" name="Rectangle 216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69" name="Line 217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70" name="Line 218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71" name="Line 219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72" name="Line 220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2973" name="Oval 221"/>
          <p:cNvSpPr>
            <a:spLocks noChangeArrowheads="1"/>
          </p:cNvSpPr>
          <p:nvPr/>
        </p:nvSpPr>
        <p:spPr bwMode="auto">
          <a:xfrm>
            <a:off x="2763838" y="3305175"/>
            <a:ext cx="112712" cy="1158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974" name="Oval 222"/>
          <p:cNvSpPr>
            <a:spLocks noChangeArrowheads="1"/>
          </p:cNvSpPr>
          <p:nvPr/>
        </p:nvSpPr>
        <p:spPr bwMode="auto">
          <a:xfrm>
            <a:off x="1604963" y="4433888"/>
            <a:ext cx="114300" cy="117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975" name="Line 223"/>
          <p:cNvSpPr>
            <a:spLocks noChangeShapeType="1"/>
          </p:cNvSpPr>
          <p:nvPr/>
        </p:nvSpPr>
        <p:spPr bwMode="auto">
          <a:xfrm flipH="1">
            <a:off x="2903538" y="3143250"/>
            <a:ext cx="465137" cy="173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2976" name="Text Box 224"/>
          <p:cNvSpPr txBox="1">
            <a:spLocks noChangeArrowheads="1"/>
          </p:cNvSpPr>
          <p:nvPr/>
        </p:nvSpPr>
        <p:spPr bwMode="auto">
          <a:xfrm>
            <a:off x="6424613" y="2838450"/>
            <a:ext cx="590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altLang="it-IT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altLang="it-IT" b="0" baseline="-25000">
                <a:solidFill>
                  <a:srgbClr val="FF0000"/>
                </a:solidFill>
                <a:latin typeface="Arial" pitchFamily="34" charset="0"/>
              </a:rPr>
              <a:t>out</a:t>
            </a:r>
            <a:endParaRPr lang="en-US" altLang="it-IT" b="0">
              <a:solidFill>
                <a:schemeClr val="tx2"/>
              </a:solidFill>
            </a:endParaRPr>
          </a:p>
        </p:txBody>
      </p:sp>
      <p:sp>
        <p:nvSpPr>
          <p:cNvPr id="202977" name="Line 225"/>
          <p:cNvSpPr>
            <a:spLocks noChangeShapeType="1"/>
          </p:cNvSpPr>
          <p:nvPr/>
        </p:nvSpPr>
        <p:spPr bwMode="auto">
          <a:xfrm>
            <a:off x="6659563" y="3206750"/>
            <a:ext cx="244475" cy="282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2978" name="Line 226"/>
          <p:cNvSpPr>
            <a:spLocks noChangeShapeType="1"/>
          </p:cNvSpPr>
          <p:nvPr/>
        </p:nvSpPr>
        <p:spPr bwMode="auto">
          <a:xfrm flipH="1">
            <a:off x="4764088" y="4495800"/>
            <a:ext cx="303212" cy="306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2979" name="Group 227"/>
          <p:cNvGrpSpPr>
            <a:grpSpLocks/>
          </p:cNvGrpSpPr>
          <p:nvPr/>
        </p:nvGrpSpPr>
        <p:grpSpPr bwMode="auto">
          <a:xfrm>
            <a:off x="4587875" y="4900613"/>
            <a:ext cx="385763" cy="319087"/>
            <a:chOff x="11283" y="10423"/>
            <a:chExt cx="475" cy="374"/>
          </a:xfrm>
        </p:grpSpPr>
        <p:sp>
          <p:nvSpPr>
            <p:cNvPr id="202980" name="Rectangle 228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81" name="Line 229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82" name="Line 230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83" name="Line 231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84" name="Line 232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85" name="Line 233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986" name="Line 234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2987" name="Line 235"/>
          <p:cNvSpPr>
            <a:spLocks noChangeShapeType="1"/>
          </p:cNvSpPr>
          <p:nvPr/>
        </p:nvSpPr>
        <p:spPr bwMode="auto">
          <a:xfrm>
            <a:off x="4845050" y="3684588"/>
            <a:ext cx="339725" cy="0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988" name="Freeform 236"/>
          <p:cNvSpPr>
            <a:spLocks/>
          </p:cNvSpPr>
          <p:nvPr/>
        </p:nvSpPr>
        <p:spPr bwMode="auto">
          <a:xfrm>
            <a:off x="1663700" y="4532313"/>
            <a:ext cx="4854575" cy="1228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86"/>
              </a:cxn>
              <a:cxn ang="0">
                <a:pos x="1005" y="1501"/>
              </a:cxn>
              <a:cxn ang="0">
                <a:pos x="1860" y="706"/>
              </a:cxn>
              <a:cxn ang="0">
                <a:pos x="5085" y="721"/>
              </a:cxn>
              <a:cxn ang="0">
                <a:pos x="4305" y="1456"/>
              </a:cxn>
              <a:cxn ang="0">
                <a:pos x="6225" y="1456"/>
              </a:cxn>
              <a:cxn ang="0">
                <a:pos x="6220" y="391"/>
              </a:cxn>
            </a:cxnLst>
            <a:rect l="0" t="0" r="r" b="b"/>
            <a:pathLst>
              <a:path w="6225" h="1501">
                <a:moveTo>
                  <a:pt x="0" y="0"/>
                </a:moveTo>
                <a:lnTo>
                  <a:pt x="0" y="1486"/>
                </a:lnTo>
                <a:lnTo>
                  <a:pt x="1005" y="1501"/>
                </a:lnTo>
                <a:lnTo>
                  <a:pt x="1860" y="706"/>
                </a:lnTo>
                <a:lnTo>
                  <a:pt x="5085" y="721"/>
                </a:lnTo>
                <a:lnTo>
                  <a:pt x="4305" y="1456"/>
                </a:lnTo>
                <a:lnTo>
                  <a:pt x="6225" y="1456"/>
                </a:lnTo>
                <a:lnTo>
                  <a:pt x="6220" y="391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2989" name="Freeform 237"/>
          <p:cNvSpPr>
            <a:spLocks/>
          </p:cNvSpPr>
          <p:nvPr/>
        </p:nvSpPr>
        <p:spPr bwMode="auto">
          <a:xfrm>
            <a:off x="2822575" y="3365500"/>
            <a:ext cx="4210050" cy="16462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85"/>
              </a:cxn>
              <a:cxn ang="0">
                <a:pos x="1005" y="1500"/>
              </a:cxn>
              <a:cxn ang="0">
                <a:pos x="540" y="2010"/>
              </a:cxn>
              <a:cxn ang="0">
                <a:pos x="3615" y="2010"/>
              </a:cxn>
              <a:cxn ang="0">
                <a:pos x="4350" y="1275"/>
              </a:cxn>
              <a:cxn ang="0">
                <a:pos x="5400" y="1290"/>
              </a:cxn>
              <a:cxn ang="0">
                <a:pos x="5400" y="120"/>
              </a:cxn>
            </a:cxnLst>
            <a:rect l="0" t="0" r="r" b="b"/>
            <a:pathLst>
              <a:path w="5400" h="2010">
                <a:moveTo>
                  <a:pt x="0" y="0"/>
                </a:moveTo>
                <a:lnTo>
                  <a:pt x="0" y="1485"/>
                </a:lnTo>
                <a:lnTo>
                  <a:pt x="1005" y="1500"/>
                </a:lnTo>
                <a:lnTo>
                  <a:pt x="540" y="2010"/>
                </a:lnTo>
                <a:lnTo>
                  <a:pt x="3615" y="2010"/>
                </a:lnTo>
                <a:lnTo>
                  <a:pt x="4350" y="1275"/>
                </a:lnTo>
                <a:lnTo>
                  <a:pt x="5400" y="1290"/>
                </a:lnTo>
                <a:lnTo>
                  <a:pt x="5400" y="120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2990" name="Oval 238"/>
          <p:cNvSpPr>
            <a:spLocks noChangeArrowheads="1"/>
          </p:cNvSpPr>
          <p:nvPr/>
        </p:nvSpPr>
        <p:spPr bwMode="auto">
          <a:xfrm>
            <a:off x="2763838" y="3538538"/>
            <a:ext cx="112712" cy="1158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991" name="Text Box 239"/>
          <p:cNvSpPr txBox="1">
            <a:spLocks noChangeArrowheads="1"/>
          </p:cNvSpPr>
          <p:nvPr/>
        </p:nvSpPr>
        <p:spPr bwMode="auto">
          <a:xfrm>
            <a:off x="3324225" y="3341688"/>
            <a:ext cx="2236788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it-IT" sz="1400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'</a:t>
            </a:r>
            <a:r>
              <a:rPr lang="it-IT" sz="1400" b="0" baseline="-25000">
                <a:solidFill>
                  <a:srgbClr val="FF0000"/>
                </a:solidFill>
                <a:latin typeface="Arial" pitchFamily="34" charset="0"/>
              </a:rPr>
              <a:t>in </a:t>
            </a: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: dati originari</a:t>
            </a:r>
            <a:br>
              <a:rPr lang="it-IT" sz="1400" b="0">
                <a:solidFill>
                  <a:srgbClr val="FF0000"/>
                </a:solidFill>
                <a:latin typeface="Arial" pitchFamily="34" charset="0"/>
              </a:rPr>
            </a:b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più dati ritrasmessi</a:t>
            </a:r>
            <a:endParaRPr lang="it-IT" sz="1400" b="0">
              <a:solidFill>
                <a:schemeClr val="tx2"/>
              </a:solidFill>
            </a:endParaRPr>
          </a:p>
        </p:txBody>
      </p:sp>
      <p:sp>
        <p:nvSpPr>
          <p:cNvPr id="202992" name="Line 240"/>
          <p:cNvSpPr>
            <a:spLocks noChangeShapeType="1"/>
          </p:cNvSpPr>
          <p:nvPr/>
        </p:nvSpPr>
        <p:spPr bwMode="auto">
          <a:xfrm flipH="1">
            <a:off x="2916238" y="3524250"/>
            <a:ext cx="449262" cy="50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5EF4DDA-4192-46BC-98ED-E2978340037A}" type="slidenum">
              <a:rPr lang="en-US" altLang="it-IT"/>
              <a:pPr/>
              <a:t>89</a:t>
            </a:fld>
            <a:endParaRPr lang="en-US" altLang="it-IT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7000"/>
            <a:ext cx="8077200" cy="596900"/>
          </a:xfrm>
        </p:spPr>
        <p:txBody>
          <a:bodyPr/>
          <a:lstStyle/>
          <a:p>
            <a:r>
              <a:rPr lang="en-US" altLang="it-IT" sz="3200"/>
              <a:t>Cause/costi della congestione: scenario 2</a:t>
            </a:r>
            <a:r>
              <a:rPr lang="en-US" altLang="it-IT"/>
              <a:t> 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14400"/>
            <a:ext cx="8334375" cy="192405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000"/>
              <a:t>Sempre:                   (goodput)</a:t>
            </a:r>
          </a:p>
          <a:p>
            <a:pPr>
              <a:lnSpc>
                <a:spcPct val="130000"/>
              </a:lnSpc>
              <a:buFont typeface="Wingdings" pitchFamily="2" charset="2"/>
              <a:buChar char="r"/>
            </a:pPr>
            <a:r>
              <a:rPr lang="it-IT" sz="2000"/>
              <a:t>Ritrasmissione “perfetta” solo quando la perdita:</a:t>
            </a:r>
          </a:p>
          <a:p>
            <a:pPr>
              <a:lnSpc>
                <a:spcPct val="130000"/>
              </a:lnSpc>
              <a:buFont typeface="Wingdings" pitchFamily="2" charset="2"/>
              <a:buChar char="r"/>
            </a:pPr>
            <a:r>
              <a:rPr lang="it-IT" sz="2000"/>
              <a:t>La ritrasmissione del pacchetto ritardato (non perduto) rende         più grande (rispetto al caso perfetto) per lo stesso</a:t>
            </a:r>
          </a:p>
          <a:p>
            <a:endParaRPr lang="it-IT" sz="2400"/>
          </a:p>
        </p:txBody>
      </p:sp>
      <p:grpSp>
        <p:nvGrpSpPr>
          <p:cNvPr id="203780" name="Group 4"/>
          <p:cNvGrpSpPr>
            <a:grpSpLocks/>
          </p:cNvGrpSpPr>
          <p:nvPr/>
        </p:nvGrpSpPr>
        <p:grpSpPr bwMode="auto">
          <a:xfrm>
            <a:off x="1968500" y="866775"/>
            <a:ext cx="1385888" cy="687388"/>
            <a:chOff x="1129" y="700"/>
            <a:chExt cx="873" cy="433"/>
          </a:xfrm>
        </p:grpSpPr>
        <p:grpSp>
          <p:nvGrpSpPr>
            <p:cNvPr id="203781" name="Group 5"/>
            <p:cNvGrpSpPr>
              <a:grpSpLocks/>
            </p:cNvGrpSpPr>
            <p:nvPr/>
          </p:nvGrpSpPr>
          <p:grpSpPr bwMode="auto">
            <a:xfrm>
              <a:off x="1129" y="704"/>
              <a:ext cx="364" cy="429"/>
              <a:chOff x="1129" y="704"/>
              <a:chExt cx="364" cy="429"/>
            </a:xfrm>
          </p:grpSpPr>
          <p:sp>
            <p:nvSpPr>
              <p:cNvPr id="203782" name="Text Box 6"/>
              <p:cNvSpPr txBox="1">
                <a:spLocks noChangeArrowheads="1"/>
              </p:cNvSpPr>
              <p:nvPr/>
            </p:nvSpPr>
            <p:spPr bwMode="auto">
              <a:xfrm>
                <a:off x="1129" y="704"/>
                <a:ext cx="23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800" b="0">
                    <a:latin typeface="Symbol" pitchFamily="18" charset="2"/>
                  </a:rPr>
                  <a:t>l</a:t>
                </a:r>
                <a:endParaRPr lang="en-US" altLang="it-IT" sz="2000" b="0">
                  <a:latin typeface="Symbol" pitchFamily="18" charset="2"/>
                </a:endParaRPr>
              </a:p>
            </p:txBody>
          </p:sp>
          <p:sp>
            <p:nvSpPr>
              <p:cNvPr id="203783" name="Text Box 7"/>
              <p:cNvSpPr txBox="1">
                <a:spLocks noChangeArrowheads="1"/>
              </p:cNvSpPr>
              <p:nvPr/>
            </p:nvSpPr>
            <p:spPr bwMode="auto">
              <a:xfrm>
                <a:off x="1252" y="883"/>
                <a:ext cx="24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000" b="0">
                    <a:latin typeface="Arial" pitchFamily="34" charset="0"/>
                  </a:rPr>
                  <a:t>in</a:t>
                </a:r>
                <a:endParaRPr lang="en-US" altLang="it-IT" sz="2000" b="0">
                  <a:latin typeface="Times New Roman" pitchFamily="18" charset="0"/>
                </a:endParaRPr>
              </a:p>
            </p:txBody>
          </p:sp>
        </p:grpSp>
        <p:grpSp>
          <p:nvGrpSpPr>
            <p:cNvPr id="203784" name="Group 8"/>
            <p:cNvGrpSpPr>
              <a:grpSpLocks/>
            </p:cNvGrpSpPr>
            <p:nvPr/>
          </p:nvGrpSpPr>
          <p:grpSpPr bwMode="auto">
            <a:xfrm>
              <a:off x="1541" y="700"/>
              <a:ext cx="461" cy="413"/>
              <a:chOff x="1645" y="788"/>
              <a:chExt cx="461" cy="413"/>
            </a:xfrm>
          </p:grpSpPr>
          <p:sp>
            <p:nvSpPr>
              <p:cNvPr id="203785" name="Text Box 9"/>
              <p:cNvSpPr txBox="1">
                <a:spLocks noChangeArrowheads="1"/>
              </p:cNvSpPr>
              <p:nvPr/>
            </p:nvSpPr>
            <p:spPr bwMode="auto">
              <a:xfrm>
                <a:off x="1645" y="788"/>
                <a:ext cx="23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800" b="0">
                    <a:latin typeface="Symbol" pitchFamily="18" charset="2"/>
                  </a:rPr>
                  <a:t>l</a:t>
                </a:r>
                <a:endParaRPr lang="en-US" altLang="it-IT" sz="2000" b="0">
                  <a:latin typeface="Symbol" pitchFamily="18" charset="2"/>
                </a:endParaRPr>
              </a:p>
            </p:txBody>
          </p:sp>
          <p:sp>
            <p:nvSpPr>
              <p:cNvPr id="203786" name="Text Box 10"/>
              <p:cNvSpPr txBox="1">
                <a:spLocks noChangeArrowheads="1"/>
              </p:cNvSpPr>
              <p:nvPr/>
            </p:nvSpPr>
            <p:spPr bwMode="auto">
              <a:xfrm>
                <a:off x="1768" y="951"/>
                <a:ext cx="33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000" b="0">
                    <a:latin typeface="Arial" pitchFamily="34" charset="0"/>
                  </a:rPr>
                  <a:t>out</a:t>
                </a:r>
                <a:endParaRPr lang="en-US" altLang="it-IT" sz="2000" b="0">
                  <a:latin typeface="Times New Roman" pitchFamily="18" charset="0"/>
                </a:endParaRPr>
              </a:p>
            </p:txBody>
          </p:sp>
        </p:grpSp>
        <p:sp>
          <p:nvSpPr>
            <p:cNvPr id="203787" name="Text Box 11"/>
            <p:cNvSpPr txBox="1">
              <a:spLocks noChangeArrowheads="1"/>
            </p:cNvSpPr>
            <p:nvPr/>
          </p:nvSpPr>
          <p:spPr bwMode="auto">
            <a:xfrm>
              <a:off x="1360" y="759"/>
              <a:ext cx="2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latin typeface="Arial" pitchFamily="34" charset="0"/>
                </a:rPr>
                <a:t>=</a:t>
              </a:r>
              <a:endParaRPr lang="en-US" altLang="it-IT" sz="2000" b="0">
                <a:latin typeface="Times New Roman" pitchFamily="18" charset="0"/>
              </a:endParaRPr>
            </a:p>
          </p:txBody>
        </p:sp>
      </p:grpSp>
      <p:grpSp>
        <p:nvGrpSpPr>
          <p:cNvPr id="203788" name="Group 12"/>
          <p:cNvGrpSpPr>
            <a:grpSpLocks/>
          </p:cNvGrpSpPr>
          <p:nvPr/>
        </p:nvGrpSpPr>
        <p:grpSpPr bwMode="auto">
          <a:xfrm>
            <a:off x="6743700" y="1374775"/>
            <a:ext cx="1385888" cy="687388"/>
            <a:chOff x="2461" y="1256"/>
            <a:chExt cx="873" cy="433"/>
          </a:xfrm>
        </p:grpSpPr>
        <p:grpSp>
          <p:nvGrpSpPr>
            <p:cNvPr id="203789" name="Group 13"/>
            <p:cNvGrpSpPr>
              <a:grpSpLocks/>
            </p:cNvGrpSpPr>
            <p:nvPr/>
          </p:nvGrpSpPr>
          <p:grpSpPr bwMode="auto">
            <a:xfrm>
              <a:off x="2461" y="1256"/>
              <a:ext cx="873" cy="433"/>
              <a:chOff x="1129" y="700"/>
              <a:chExt cx="873" cy="433"/>
            </a:xfrm>
          </p:grpSpPr>
          <p:grpSp>
            <p:nvGrpSpPr>
              <p:cNvPr id="203790" name="Group 14"/>
              <p:cNvGrpSpPr>
                <a:grpSpLocks/>
              </p:cNvGrpSpPr>
              <p:nvPr/>
            </p:nvGrpSpPr>
            <p:grpSpPr bwMode="auto">
              <a:xfrm>
                <a:off x="1129" y="704"/>
                <a:ext cx="364" cy="429"/>
                <a:chOff x="1129" y="704"/>
                <a:chExt cx="364" cy="429"/>
              </a:xfrm>
            </p:grpSpPr>
            <p:sp>
              <p:nvSpPr>
                <p:cNvPr id="20379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129" y="704"/>
                  <a:ext cx="239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it-IT" sz="2800" b="0">
                      <a:latin typeface="Symbol" pitchFamily="18" charset="2"/>
                    </a:rPr>
                    <a:t>l</a:t>
                  </a:r>
                  <a:endParaRPr lang="en-US" altLang="it-IT" sz="2000" b="0">
                    <a:latin typeface="Symbol" pitchFamily="18" charset="2"/>
                  </a:endParaRPr>
                </a:p>
              </p:txBody>
            </p:sp>
            <p:sp>
              <p:nvSpPr>
                <p:cNvPr id="20379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252" y="883"/>
                  <a:ext cx="241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it-IT" sz="2000" b="0">
                      <a:latin typeface="Arial" pitchFamily="34" charset="0"/>
                    </a:rPr>
                    <a:t>in</a:t>
                  </a:r>
                  <a:endParaRPr lang="en-US" altLang="it-IT" sz="2000" b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203793" name="Group 17"/>
              <p:cNvGrpSpPr>
                <a:grpSpLocks/>
              </p:cNvGrpSpPr>
              <p:nvPr/>
            </p:nvGrpSpPr>
            <p:grpSpPr bwMode="auto">
              <a:xfrm>
                <a:off x="1541" y="700"/>
                <a:ext cx="461" cy="413"/>
                <a:chOff x="1645" y="788"/>
                <a:chExt cx="461" cy="413"/>
              </a:xfrm>
            </p:grpSpPr>
            <p:sp>
              <p:nvSpPr>
                <p:cNvPr id="20379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645" y="788"/>
                  <a:ext cx="239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it-IT" sz="2800" b="0">
                      <a:latin typeface="Symbol" pitchFamily="18" charset="2"/>
                    </a:rPr>
                    <a:t>l</a:t>
                  </a:r>
                  <a:endParaRPr lang="en-US" altLang="it-IT" sz="2000" b="0">
                    <a:latin typeface="Symbol" pitchFamily="18" charset="2"/>
                  </a:endParaRPr>
                </a:p>
              </p:txBody>
            </p:sp>
            <p:sp>
              <p:nvSpPr>
                <p:cNvPr id="20379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768" y="951"/>
                  <a:ext cx="338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it-IT" sz="2000" b="0">
                      <a:latin typeface="Arial" pitchFamily="34" charset="0"/>
                    </a:rPr>
                    <a:t>out</a:t>
                  </a:r>
                  <a:endParaRPr lang="en-US" altLang="it-IT" sz="2000" b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03796" name="Text Box 20"/>
              <p:cNvSpPr txBox="1">
                <a:spLocks noChangeArrowheads="1"/>
              </p:cNvSpPr>
              <p:nvPr/>
            </p:nvSpPr>
            <p:spPr bwMode="auto">
              <a:xfrm>
                <a:off x="1352" y="729"/>
                <a:ext cx="2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400" b="0">
                    <a:solidFill>
                      <a:srgbClr val="FF0000"/>
                    </a:solidFill>
                    <a:latin typeface="Arial" pitchFamily="34" charset="0"/>
                  </a:rPr>
                  <a:t>&gt;</a:t>
                </a:r>
                <a:endParaRPr lang="en-US" altLang="it-IT" sz="2000" b="0">
                  <a:latin typeface="Times New Roman" pitchFamily="18" charset="0"/>
                </a:endParaRPr>
              </a:p>
            </p:txBody>
          </p:sp>
        </p:grpSp>
        <p:sp>
          <p:nvSpPr>
            <p:cNvPr id="203797" name="Line 21"/>
            <p:cNvSpPr>
              <a:spLocks noChangeShapeType="1"/>
            </p:cNvSpPr>
            <p:nvPr/>
          </p:nvSpPr>
          <p:spPr bwMode="auto">
            <a:xfrm flipV="1">
              <a:off x="2660" y="1332"/>
              <a:ext cx="2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3798" name="Group 22"/>
          <p:cNvGrpSpPr>
            <a:grpSpLocks/>
          </p:cNvGrpSpPr>
          <p:nvPr/>
        </p:nvGrpSpPr>
        <p:grpSpPr bwMode="auto">
          <a:xfrm>
            <a:off x="8305800" y="1924050"/>
            <a:ext cx="577850" cy="681038"/>
            <a:chOff x="3663" y="2092"/>
            <a:chExt cx="364" cy="429"/>
          </a:xfrm>
        </p:grpSpPr>
        <p:grpSp>
          <p:nvGrpSpPr>
            <p:cNvPr id="203799" name="Group 23"/>
            <p:cNvGrpSpPr>
              <a:grpSpLocks/>
            </p:cNvGrpSpPr>
            <p:nvPr/>
          </p:nvGrpSpPr>
          <p:grpSpPr bwMode="auto">
            <a:xfrm>
              <a:off x="3663" y="2092"/>
              <a:ext cx="364" cy="429"/>
              <a:chOff x="1129" y="704"/>
              <a:chExt cx="364" cy="429"/>
            </a:xfrm>
          </p:grpSpPr>
          <p:sp>
            <p:nvSpPr>
              <p:cNvPr id="203800" name="Text Box 24"/>
              <p:cNvSpPr txBox="1">
                <a:spLocks noChangeArrowheads="1"/>
              </p:cNvSpPr>
              <p:nvPr/>
            </p:nvSpPr>
            <p:spPr bwMode="auto">
              <a:xfrm>
                <a:off x="1129" y="704"/>
                <a:ext cx="23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800" b="0">
                    <a:latin typeface="Symbol" pitchFamily="18" charset="2"/>
                  </a:rPr>
                  <a:t>l</a:t>
                </a:r>
                <a:endParaRPr lang="en-US" altLang="it-IT" sz="2000" b="0">
                  <a:latin typeface="Symbol" pitchFamily="18" charset="2"/>
                </a:endParaRPr>
              </a:p>
            </p:txBody>
          </p:sp>
          <p:sp>
            <p:nvSpPr>
              <p:cNvPr id="203801" name="Text Box 25"/>
              <p:cNvSpPr txBox="1">
                <a:spLocks noChangeArrowheads="1"/>
              </p:cNvSpPr>
              <p:nvPr/>
            </p:nvSpPr>
            <p:spPr bwMode="auto">
              <a:xfrm>
                <a:off x="1252" y="883"/>
                <a:ext cx="24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000" b="0">
                    <a:latin typeface="Arial" pitchFamily="34" charset="0"/>
                  </a:rPr>
                  <a:t>in</a:t>
                </a:r>
                <a:endParaRPr lang="en-US" altLang="it-IT" sz="2000" b="0">
                  <a:latin typeface="Times New Roman" pitchFamily="18" charset="0"/>
                </a:endParaRPr>
              </a:p>
            </p:txBody>
          </p:sp>
        </p:grpSp>
        <p:sp>
          <p:nvSpPr>
            <p:cNvPr id="203802" name="Line 26"/>
            <p:cNvSpPr>
              <a:spLocks noChangeShapeType="1"/>
            </p:cNvSpPr>
            <p:nvPr/>
          </p:nvSpPr>
          <p:spPr bwMode="auto">
            <a:xfrm flipV="1">
              <a:off x="3862" y="2164"/>
              <a:ext cx="20" cy="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3803" name="Group 27"/>
          <p:cNvGrpSpPr>
            <a:grpSpLocks/>
          </p:cNvGrpSpPr>
          <p:nvPr/>
        </p:nvGrpSpPr>
        <p:grpSpPr bwMode="auto">
          <a:xfrm>
            <a:off x="6997700" y="2441575"/>
            <a:ext cx="731838" cy="655638"/>
            <a:chOff x="1645" y="788"/>
            <a:chExt cx="461" cy="413"/>
          </a:xfrm>
        </p:grpSpPr>
        <p:sp>
          <p:nvSpPr>
            <p:cNvPr id="203804" name="Text Box 28"/>
            <p:cNvSpPr txBox="1">
              <a:spLocks noChangeArrowheads="1"/>
            </p:cNvSpPr>
            <p:nvPr/>
          </p:nvSpPr>
          <p:spPr bwMode="auto">
            <a:xfrm>
              <a:off x="1645" y="788"/>
              <a:ext cx="2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800" b="0">
                  <a:latin typeface="Symbol" pitchFamily="18" charset="2"/>
                </a:rPr>
                <a:t>l</a:t>
              </a:r>
              <a:endParaRPr lang="en-US" altLang="it-IT" sz="2000" b="0">
                <a:latin typeface="Symbol" pitchFamily="18" charset="2"/>
              </a:endParaRPr>
            </a:p>
          </p:txBody>
        </p:sp>
        <p:sp>
          <p:nvSpPr>
            <p:cNvPr id="203805" name="Text Box 29"/>
            <p:cNvSpPr txBox="1">
              <a:spLocks noChangeArrowheads="1"/>
            </p:cNvSpPr>
            <p:nvPr/>
          </p:nvSpPr>
          <p:spPr bwMode="auto">
            <a:xfrm>
              <a:off x="1768" y="951"/>
              <a:ext cx="33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latin typeface="Arial" pitchFamily="34" charset="0"/>
                </a:rPr>
                <a:t>out</a:t>
              </a:r>
              <a:endParaRPr lang="en-US" altLang="it-IT" sz="2000" b="0">
                <a:latin typeface="Times New Roman" pitchFamily="18" charset="0"/>
              </a:endParaRPr>
            </a:p>
          </p:txBody>
        </p:sp>
      </p:grpSp>
      <p:sp>
        <p:nvSpPr>
          <p:cNvPr id="203807" name="Rectangle 31"/>
          <p:cNvSpPr>
            <a:spLocks noChangeArrowheads="1"/>
          </p:cNvSpPr>
          <p:nvPr/>
        </p:nvSpPr>
        <p:spPr bwMode="auto">
          <a:xfrm>
            <a:off x="333375" y="5153025"/>
            <a:ext cx="8267700" cy="409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808" name="Rectangle 32"/>
          <p:cNvSpPr>
            <a:spLocks noChangeArrowheads="1"/>
          </p:cNvSpPr>
          <p:nvPr/>
        </p:nvSpPr>
        <p:spPr bwMode="auto">
          <a:xfrm>
            <a:off x="615950" y="5224463"/>
            <a:ext cx="814387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000" b="0">
                <a:solidFill>
                  <a:srgbClr val="FF0000"/>
                </a:solidFill>
              </a:rPr>
              <a:t>“Costi” della congestione:</a:t>
            </a:r>
            <a:r>
              <a:rPr lang="it-IT" sz="2000" b="0"/>
              <a:t>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Più lavoro (ritrasmissioni) per un dato “goodput”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1800" b="0"/>
              <a:t>Ritrasmissioni non necessarie: il collegamento trasporta più copie del pacchetto</a:t>
            </a:r>
            <a:endParaRPr lang="it-IT" sz="2000" b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400" b="0"/>
          </a:p>
        </p:txBody>
      </p:sp>
      <p:grpSp>
        <p:nvGrpSpPr>
          <p:cNvPr id="203809" name="Group 33"/>
          <p:cNvGrpSpPr>
            <a:grpSpLocks noChangeAspect="1"/>
          </p:cNvGrpSpPr>
          <p:nvPr/>
        </p:nvGrpSpPr>
        <p:grpSpPr bwMode="auto">
          <a:xfrm>
            <a:off x="625475" y="2781300"/>
            <a:ext cx="7893050" cy="2544763"/>
            <a:chOff x="257" y="874"/>
            <a:chExt cx="4903" cy="1581"/>
          </a:xfrm>
        </p:grpSpPr>
        <p:sp>
          <p:nvSpPr>
            <p:cNvPr id="203810" name="Line 34"/>
            <p:cNvSpPr>
              <a:spLocks noChangeAspect="1" noChangeShapeType="1"/>
            </p:cNvSpPr>
            <p:nvPr/>
          </p:nvSpPr>
          <p:spPr bwMode="auto">
            <a:xfrm>
              <a:off x="2339" y="874"/>
              <a:ext cx="0" cy="10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11" name="Line 35"/>
            <p:cNvSpPr>
              <a:spLocks noChangeAspect="1" noChangeShapeType="1"/>
            </p:cNvSpPr>
            <p:nvPr/>
          </p:nvSpPr>
          <p:spPr bwMode="auto">
            <a:xfrm rot="5400000">
              <a:off x="2902" y="1392"/>
              <a:ext cx="0" cy="1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12" name="Text Box 36"/>
            <p:cNvSpPr txBox="1">
              <a:spLocks noChangeAspect="1" noChangeArrowheads="1"/>
            </p:cNvSpPr>
            <p:nvPr/>
          </p:nvSpPr>
          <p:spPr bwMode="auto">
            <a:xfrm>
              <a:off x="2118" y="934"/>
              <a:ext cx="236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000" b="0">
                  <a:latin typeface="Arial" pitchFamily="34" charset="0"/>
                  <a:cs typeface="Arial" pitchFamily="34" charset="0"/>
                </a:rPr>
                <a:t>R/2</a:t>
              </a:r>
            </a:p>
          </p:txBody>
        </p:sp>
        <p:sp>
          <p:nvSpPr>
            <p:cNvPr id="203813" name="Line 37"/>
            <p:cNvSpPr>
              <a:spLocks noChangeAspect="1" noChangeShapeType="1"/>
            </p:cNvSpPr>
            <p:nvPr/>
          </p:nvSpPr>
          <p:spPr bwMode="auto">
            <a:xfrm rot="5400000">
              <a:off x="2824" y="523"/>
              <a:ext cx="0" cy="9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14" name="Line 38"/>
            <p:cNvSpPr>
              <a:spLocks noChangeAspect="1" noChangeShapeType="1"/>
            </p:cNvSpPr>
            <p:nvPr/>
          </p:nvSpPr>
          <p:spPr bwMode="auto">
            <a:xfrm rot="10800000">
              <a:off x="3327" y="1022"/>
              <a:ext cx="0" cy="9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15" name="Text Box 39"/>
            <p:cNvSpPr txBox="1">
              <a:spLocks noChangeAspect="1" noChangeArrowheads="1"/>
            </p:cNvSpPr>
            <p:nvPr/>
          </p:nvSpPr>
          <p:spPr bwMode="auto">
            <a:xfrm>
              <a:off x="3194" y="1938"/>
              <a:ext cx="236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000" b="0">
                  <a:latin typeface="Arial" pitchFamily="34" charset="0"/>
                  <a:cs typeface="Arial" pitchFamily="34" charset="0"/>
                </a:rPr>
                <a:t>R/2</a:t>
              </a:r>
            </a:p>
          </p:txBody>
        </p:sp>
        <p:sp>
          <p:nvSpPr>
            <p:cNvPr id="203816" name="Freeform 40"/>
            <p:cNvSpPr>
              <a:spLocks noChangeAspect="1"/>
            </p:cNvSpPr>
            <p:nvPr/>
          </p:nvSpPr>
          <p:spPr bwMode="auto">
            <a:xfrm>
              <a:off x="2339" y="1320"/>
              <a:ext cx="969" cy="634"/>
            </a:xfrm>
            <a:custGeom>
              <a:avLst/>
              <a:gdLst/>
              <a:ahLst/>
              <a:cxnLst>
                <a:cxn ang="0">
                  <a:pos x="0" y="634"/>
                </a:cxn>
                <a:cxn ang="0">
                  <a:pos x="573" y="144"/>
                </a:cxn>
                <a:cxn ang="0">
                  <a:pos x="969" y="0"/>
                </a:cxn>
              </a:cxnLst>
              <a:rect l="0" t="0" r="r" b="b"/>
              <a:pathLst>
                <a:path w="969" h="634">
                  <a:moveTo>
                    <a:pt x="0" y="634"/>
                  </a:moveTo>
                  <a:cubicBezTo>
                    <a:pt x="95" y="552"/>
                    <a:pt x="412" y="250"/>
                    <a:pt x="573" y="144"/>
                  </a:cubicBezTo>
                  <a:cubicBezTo>
                    <a:pt x="734" y="38"/>
                    <a:pt x="887" y="30"/>
                    <a:pt x="969" y="0"/>
                  </a:cubicBez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3817" name="Group 41"/>
            <p:cNvGrpSpPr>
              <a:grpSpLocks noChangeAspect="1"/>
            </p:cNvGrpSpPr>
            <p:nvPr/>
          </p:nvGrpSpPr>
          <p:grpSpPr bwMode="auto">
            <a:xfrm>
              <a:off x="2742" y="1984"/>
              <a:ext cx="216" cy="170"/>
              <a:chOff x="806" y="2056"/>
              <a:chExt cx="216" cy="170"/>
            </a:xfrm>
          </p:grpSpPr>
          <p:sp>
            <p:nvSpPr>
              <p:cNvPr id="203818" name="Text Box 42"/>
              <p:cNvSpPr txBox="1">
                <a:spLocks noChangeAspect="1" noChangeArrowheads="1"/>
              </p:cNvSpPr>
              <p:nvPr/>
            </p:nvSpPr>
            <p:spPr bwMode="auto">
              <a:xfrm>
                <a:off x="806" y="2056"/>
                <a:ext cx="21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en-US" altLang="it-IT" sz="1200" b="0">
                    <a:latin typeface="Symbol" pitchFamily="18" charset="2"/>
                    <a:cs typeface="Arial" pitchFamily="34" charset="0"/>
                  </a:rPr>
                  <a:t>l</a:t>
                </a:r>
                <a:r>
                  <a:rPr lang="en-US" altLang="it-IT" sz="1200" b="0" baseline="-25000">
                    <a:latin typeface="Arial" pitchFamily="34" charset="0"/>
                    <a:cs typeface="Arial" pitchFamily="34" charset="0"/>
                  </a:rPr>
                  <a:t>in</a:t>
                </a:r>
              </a:p>
            </p:txBody>
          </p:sp>
          <p:sp>
            <p:nvSpPr>
              <p:cNvPr id="203819" name="Line 43"/>
              <p:cNvSpPr>
                <a:spLocks noChangeAspect="1" noChangeShapeType="1"/>
              </p:cNvSpPr>
              <p:nvPr/>
            </p:nvSpPr>
            <p:spPr bwMode="auto">
              <a:xfrm flipV="1">
                <a:off x="912" y="2092"/>
                <a:ext cx="24" cy="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3820" name="Text Box 44"/>
            <p:cNvSpPr txBox="1">
              <a:spLocks noChangeAspect="1" noChangeArrowheads="1"/>
            </p:cNvSpPr>
            <p:nvPr/>
          </p:nvSpPr>
          <p:spPr bwMode="auto">
            <a:xfrm rot="16200000">
              <a:off x="1927" y="1369"/>
              <a:ext cx="25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/>
              <a:r>
                <a:rPr lang="en-US" altLang="it-IT" sz="1200" b="0">
                  <a:latin typeface="Symbol" pitchFamily="18" charset="2"/>
                  <a:cs typeface="Arial" pitchFamily="34" charset="0"/>
                </a:rPr>
                <a:t>l</a:t>
              </a:r>
              <a:r>
                <a:rPr lang="en-US" altLang="it-IT" sz="1200" b="0" baseline="-25000">
                  <a:latin typeface="Arial" pitchFamily="34" charset="0"/>
                  <a:cs typeface="Arial" pitchFamily="34" charset="0"/>
                </a:rPr>
                <a:t>out</a:t>
              </a:r>
            </a:p>
          </p:txBody>
        </p:sp>
        <p:sp>
          <p:nvSpPr>
            <p:cNvPr id="203821" name="Text Box 45"/>
            <p:cNvSpPr txBox="1">
              <a:spLocks noChangeAspect="1" noChangeArrowheads="1"/>
            </p:cNvSpPr>
            <p:nvPr/>
          </p:nvSpPr>
          <p:spPr bwMode="auto">
            <a:xfrm>
              <a:off x="2746" y="2227"/>
              <a:ext cx="233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800" b="0">
                  <a:latin typeface="Arial" pitchFamily="34" charset="0"/>
                  <a:cs typeface="Arial" pitchFamily="34" charset="0"/>
                </a:rPr>
                <a:t>b.</a:t>
              </a:r>
            </a:p>
          </p:txBody>
        </p:sp>
        <p:grpSp>
          <p:nvGrpSpPr>
            <p:cNvPr id="203822" name="Group 46"/>
            <p:cNvGrpSpPr>
              <a:grpSpLocks noChangeAspect="1"/>
            </p:cNvGrpSpPr>
            <p:nvPr/>
          </p:nvGrpSpPr>
          <p:grpSpPr bwMode="auto">
            <a:xfrm>
              <a:off x="257" y="874"/>
              <a:ext cx="1495" cy="1581"/>
              <a:chOff x="161" y="778"/>
              <a:chExt cx="1495" cy="1581"/>
            </a:xfrm>
          </p:grpSpPr>
          <p:sp>
            <p:nvSpPr>
              <p:cNvPr id="203823" name="Line 47"/>
              <p:cNvSpPr>
                <a:spLocks noChangeAspect="1" noChangeShapeType="1"/>
              </p:cNvSpPr>
              <p:nvPr/>
            </p:nvSpPr>
            <p:spPr bwMode="auto">
              <a:xfrm>
                <a:off x="527" y="778"/>
                <a:ext cx="0" cy="10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824" name="Line 48"/>
              <p:cNvSpPr>
                <a:spLocks noChangeAspect="1" noChangeShapeType="1"/>
              </p:cNvSpPr>
              <p:nvPr/>
            </p:nvSpPr>
            <p:spPr bwMode="auto">
              <a:xfrm rot="5400000">
                <a:off x="1090" y="1296"/>
                <a:ext cx="0" cy="11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825" name="Text Box 49"/>
              <p:cNvSpPr txBox="1">
                <a:spLocks noChangeAspect="1" noChangeArrowheads="1"/>
              </p:cNvSpPr>
              <p:nvPr/>
            </p:nvSpPr>
            <p:spPr bwMode="auto">
              <a:xfrm>
                <a:off x="306" y="838"/>
                <a:ext cx="237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en-US" altLang="it-IT" sz="1000" b="0">
                    <a:latin typeface="Arial" pitchFamily="34" charset="0"/>
                    <a:cs typeface="Arial" pitchFamily="34" charset="0"/>
                  </a:rPr>
                  <a:t>R/2</a:t>
                </a:r>
              </a:p>
            </p:txBody>
          </p:sp>
          <p:sp>
            <p:nvSpPr>
              <p:cNvPr id="203826" name="Line 50"/>
              <p:cNvSpPr>
                <a:spLocks noChangeAspect="1" noChangeShapeType="1"/>
              </p:cNvSpPr>
              <p:nvPr/>
            </p:nvSpPr>
            <p:spPr bwMode="auto">
              <a:xfrm rot="5400000">
                <a:off x="1012" y="427"/>
                <a:ext cx="0" cy="9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827" name="Line 51"/>
              <p:cNvSpPr>
                <a:spLocks noChangeAspect="1" noChangeShapeType="1"/>
              </p:cNvSpPr>
              <p:nvPr/>
            </p:nvSpPr>
            <p:spPr bwMode="auto">
              <a:xfrm rot="10800000">
                <a:off x="1515" y="926"/>
                <a:ext cx="0" cy="9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828" name="Text Box 52"/>
              <p:cNvSpPr txBox="1">
                <a:spLocks noChangeAspect="1" noChangeArrowheads="1"/>
              </p:cNvSpPr>
              <p:nvPr/>
            </p:nvSpPr>
            <p:spPr bwMode="auto">
              <a:xfrm>
                <a:off x="1382" y="1842"/>
                <a:ext cx="236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en-US" altLang="it-IT" sz="1000" b="0">
                    <a:latin typeface="Arial" pitchFamily="34" charset="0"/>
                    <a:cs typeface="Arial" pitchFamily="34" charset="0"/>
                  </a:rPr>
                  <a:t>R/2</a:t>
                </a:r>
              </a:p>
            </p:txBody>
          </p:sp>
          <p:sp>
            <p:nvSpPr>
              <p:cNvPr id="203829" name="Line 53"/>
              <p:cNvSpPr>
                <a:spLocks noChangeAspect="1" noChangeShapeType="1"/>
              </p:cNvSpPr>
              <p:nvPr/>
            </p:nvSpPr>
            <p:spPr bwMode="auto">
              <a:xfrm flipV="1">
                <a:off x="523" y="920"/>
                <a:ext cx="992" cy="941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03830" name="Group 54"/>
              <p:cNvGrpSpPr>
                <a:grpSpLocks noChangeAspect="1"/>
              </p:cNvGrpSpPr>
              <p:nvPr/>
            </p:nvGrpSpPr>
            <p:grpSpPr bwMode="auto">
              <a:xfrm>
                <a:off x="930" y="1888"/>
                <a:ext cx="216" cy="170"/>
                <a:chOff x="806" y="2056"/>
                <a:chExt cx="216" cy="170"/>
              </a:xfrm>
            </p:grpSpPr>
            <p:sp>
              <p:nvSpPr>
                <p:cNvPr id="203831" name="Text Box 5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806" y="2056"/>
                  <a:ext cx="216" cy="1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 eaLnBrk="1" hangingPunct="1"/>
                  <a:r>
                    <a:rPr lang="en-US" altLang="it-IT" sz="1200" b="0">
                      <a:latin typeface="Symbol" pitchFamily="18" charset="2"/>
                      <a:cs typeface="Arial" pitchFamily="34" charset="0"/>
                    </a:rPr>
                    <a:t>l</a:t>
                  </a:r>
                  <a:r>
                    <a:rPr lang="en-US" altLang="it-IT" sz="1200" b="0" baseline="-25000">
                      <a:latin typeface="Arial" pitchFamily="34" charset="0"/>
                      <a:cs typeface="Arial" pitchFamily="34" charset="0"/>
                    </a:rPr>
                    <a:t>in</a:t>
                  </a:r>
                </a:p>
              </p:txBody>
            </p:sp>
            <p:sp>
              <p:nvSpPr>
                <p:cNvPr id="203832" name="Line 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912" y="2092"/>
                  <a:ext cx="24" cy="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3833" name="Text Box 57"/>
              <p:cNvSpPr txBox="1">
                <a:spLocks noChangeAspect="1" noChangeArrowheads="1"/>
              </p:cNvSpPr>
              <p:nvPr/>
            </p:nvSpPr>
            <p:spPr bwMode="auto">
              <a:xfrm rot="16200000">
                <a:off x="117" y="1272"/>
                <a:ext cx="25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/>
                <a:r>
                  <a:rPr lang="en-US" altLang="it-IT" sz="1200" b="0">
                    <a:latin typeface="Symbol" pitchFamily="18" charset="2"/>
                    <a:cs typeface="Arial" pitchFamily="34" charset="0"/>
                  </a:rPr>
                  <a:t>l</a:t>
                </a:r>
                <a:r>
                  <a:rPr lang="en-US" altLang="it-IT" sz="1200" b="0" baseline="-25000">
                    <a:latin typeface="Arial" pitchFamily="34" charset="0"/>
                    <a:cs typeface="Arial" pitchFamily="34" charset="0"/>
                  </a:rPr>
                  <a:t>out</a:t>
                </a:r>
              </a:p>
            </p:txBody>
          </p:sp>
          <p:sp>
            <p:nvSpPr>
              <p:cNvPr id="203834" name="Text Box 58"/>
              <p:cNvSpPr txBox="1">
                <a:spLocks noChangeAspect="1" noChangeArrowheads="1"/>
              </p:cNvSpPr>
              <p:nvPr/>
            </p:nvSpPr>
            <p:spPr bwMode="auto">
              <a:xfrm>
                <a:off x="934" y="2131"/>
                <a:ext cx="233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en-US" altLang="it-IT" sz="1800" b="0" dirty="0">
                    <a:latin typeface="Arial" pitchFamily="34" charset="0"/>
                    <a:cs typeface="Arial" pitchFamily="34" charset="0"/>
                  </a:rPr>
                  <a:t>a.</a:t>
                </a:r>
              </a:p>
            </p:txBody>
          </p:sp>
        </p:grpSp>
        <p:sp>
          <p:nvSpPr>
            <p:cNvPr id="203835" name="Line 59"/>
            <p:cNvSpPr>
              <a:spLocks noChangeAspect="1" noChangeShapeType="1"/>
            </p:cNvSpPr>
            <p:nvPr/>
          </p:nvSpPr>
          <p:spPr bwMode="auto">
            <a:xfrm>
              <a:off x="4031" y="874"/>
              <a:ext cx="0" cy="10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36" name="Line 60"/>
            <p:cNvSpPr>
              <a:spLocks noChangeAspect="1" noChangeShapeType="1"/>
            </p:cNvSpPr>
            <p:nvPr/>
          </p:nvSpPr>
          <p:spPr bwMode="auto">
            <a:xfrm rot="5400000">
              <a:off x="4594" y="1392"/>
              <a:ext cx="0" cy="1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37" name="Text Box 61"/>
            <p:cNvSpPr txBox="1">
              <a:spLocks noChangeAspect="1" noChangeArrowheads="1"/>
            </p:cNvSpPr>
            <p:nvPr/>
          </p:nvSpPr>
          <p:spPr bwMode="auto">
            <a:xfrm>
              <a:off x="3810" y="934"/>
              <a:ext cx="23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000" b="0">
                  <a:latin typeface="Arial" pitchFamily="34" charset="0"/>
                  <a:cs typeface="Arial" pitchFamily="34" charset="0"/>
                </a:rPr>
                <a:t>R/2</a:t>
              </a:r>
            </a:p>
          </p:txBody>
        </p:sp>
        <p:sp>
          <p:nvSpPr>
            <p:cNvPr id="203838" name="Line 62"/>
            <p:cNvSpPr>
              <a:spLocks noChangeAspect="1" noChangeShapeType="1"/>
            </p:cNvSpPr>
            <p:nvPr/>
          </p:nvSpPr>
          <p:spPr bwMode="auto">
            <a:xfrm rot="5400000">
              <a:off x="4508" y="975"/>
              <a:ext cx="0" cy="9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39" name="Line 63"/>
            <p:cNvSpPr>
              <a:spLocks noChangeAspect="1" noChangeShapeType="1"/>
            </p:cNvSpPr>
            <p:nvPr/>
          </p:nvSpPr>
          <p:spPr bwMode="auto">
            <a:xfrm rot="10800000">
              <a:off x="5015" y="1470"/>
              <a:ext cx="4" cy="4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840" name="Text Box 64"/>
            <p:cNvSpPr txBox="1">
              <a:spLocks noChangeAspect="1" noChangeArrowheads="1"/>
            </p:cNvSpPr>
            <p:nvPr/>
          </p:nvSpPr>
          <p:spPr bwMode="auto">
            <a:xfrm>
              <a:off x="4886" y="1938"/>
              <a:ext cx="23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000" b="0">
                  <a:latin typeface="Arial" pitchFamily="34" charset="0"/>
                  <a:cs typeface="Arial" pitchFamily="34" charset="0"/>
                </a:rPr>
                <a:t>R/2</a:t>
              </a:r>
            </a:p>
          </p:txBody>
        </p:sp>
        <p:sp>
          <p:nvSpPr>
            <p:cNvPr id="203841" name="Line 65"/>
            <p:cNvSpPr>
              <a:spLocks noChangeAspect="1" noChangeShapeType="1"/>
            </p:cNvSpPr>
            <p:nvPr/>
          </p:nvSpPr>
          <p:spPr bwMode="auto">
            <a:xfrm flipV="1">
              <a:off x="4027" y="1468"/>
              <a:ext cx="992" cy="489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3842" name="Group 66"/>
            <p:cNvGrpSpPr>
              <a:grpSpLocks noChangeAspect="1"/>
            </p:cNvGrpSpPr>
            <p:nvPr/>
          </p:nvGrpSpPr>
          <p:grpSpPr bwMode="auto">
            <a:xfrm>
              <a:off x="4434" y="1984"/>
              <a:ext cx="216" cy="170"/>
              <a:chOff x="806" y="2056"/>
              <a:chExt cx="216" cy="170"/>
            </a:xfrm>
          </p:grpSpPr>
          <p:sp>
            <p:nvSpPr>
              <p:cNvPr id="203843" name="Text Box 67"/>
              <p:cNvSpPr txBox="1">
                <a:spLocks noChangeAspect="1" noChangeArrowheads="1"/>
              </p:cNvSpPr>
              <p:nvPr/>
            </p:nvSpPr>
            <p:spPr bwMode="auto">
              <a:xfrm>
                <a:off x="806" y="2056"/>
                <a:ext cx="21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eaLnBrk="1" hangingPunct="1"/>
                <a:r>
                  <a:rPr lang="en-US" altLang="it-IT" sz="1200" b="0">
                    <a:latin typeface="Symbol" pitchFamily="18" charset="2"/>
                    <a:cs typeface="Arial" pitchFamily="34" charset="0"/>
                  </a:rPr>
                  <a:t>l</a:t>
                </a:r>
                <a:r>
                  <a:rPr lang="en-US" altLang="it-IT" sz="1200" b="0" baseline="-25000">
                    <a:latin typeface="Arial" pitchFamily="34" charset="0"/>
                    <a:cs typeface="Arial" pitchFamily="34" charset="0"/>
                  </a:rPr>
                  <a:t>in</a:t>
                </a:r>
              </a:p>
            </p:txBody>
          </p:sp>
          <p:sp>
            <p:nvSpPr>
              <p:cNvPr id="203844" name="Line 68"/>
              <p:cNvSpPr>
                <a:spLocks noChangeAspect="1" noChangeShapeType="1"/>
              </p:cNvSpPr>
              <p:nvPr/>
            </p:nvSpPr>
            <p:spPr bwMode="auto">
              <a:xfrm flipV="1">
                <a:off x="912" y="2092"/>
                <a:ext cx="24" cy="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3845" name="Text Box 69"/>
            <p:cNvSpPr txBox="1">
              <a:spLocks noChangeAspect="1" noChangeArrowheads="1"/>
            </p:cNvSpPr>
            <p:nvPr/>
          </p:nvSpPr>
          <p:spPr bwMode="auto">
            <a:xfrm rot="16200000">
              <a:off x="3621" y="1368"/>
              <a:ext cx="25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/>
              <a:r>
                <a:rPr lang="en-US" altLang="it-IT" sz="1200" b="0">
                  <a:latin typeface="Symbol" pitchFamily="18" charset="2"/>
                  <a:cs typeface="Arial" pitchFamily="34" charset="0"/>
                </a:rPr>
                <a:t>l</a:t>
              </a:r>
              <a:r>
                <a:rPr lang="en-US" altLang="it-IT" sz="1200" b="0" baseline="-25000">
                  <a:latin typeface="Arial" pitchFamily="34" charset="0"/>
                  <a:cs typeface="Arial" pitchFamily="34" charset="0"/>
                </a:rPr>
                <a:t>out</a:t>
              </a:r>
            </a:p>
          </p:txBody>
        </p:sp>
        <p:sp>
          <p:nvSpPr>
            <p:cNvPr id="203846" name="Text Box 70"/>
            <p:cNvSpPr txBox="1">
              <a:spLocks noChangeAspect="1" noChangeArrowheads="1"/>
            </p:cNvSpPr>
            <p:nvPr/>
          </p:nvSpPr>
          <p:spPr bwMode="auto">
            <a:xfrm>
              <a:off x="4438" y="2227"/>
              <a:ext cx="225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800" b="0">
                  <a:latin typeface="Arial" pitchFamily="34" charset="0"/>
                  <a:cs typeface="Arial" pitchFamily="34" charset="0"/>
                </a:rPr>
                <a:t>c.</a:t>
              </a:r>
            </a:p>
          </p:txBody>
        </p:sp>
        <p:sp>
          <p:nvSpPr>
            <p:cNvPr id="203847" name="Text Box 71"/>
            <p:cNvSpPr txBox="1">
              <a:spLocks noChangeAspect="1" noChangeArrowheads="1"/>
            </p:cNvSpPr>
            <p:nvPr/>
          </p:nvSpPr>
          <p:spPr bwMode="auto">
            <a:xfrm>
              <a:off x="3822" y="1398"/>
              <a:ext cx="237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000" b="0">
                  <a:latin typeface="Arial" pitchFamily="34" charset="0"/>
                  <a:cs typeface="Arial" pitchFamily="34" charset="0"/>
                </a:rPr>
                <a:t>R/4</a:t>
              </a:r>
            </a:p>
          </p:txBody>
        </p:sp>
        <p:sp>
          <p:nvSpPr>
            <p:cNvPr id="203848" name="Text Box 72"/>
            <p:cNvSpPr txBox="1">
              <a:spLocks noChangeAspect="1" noChangeArrowheads="1"/>
            </p:cNvSpPr>
            <p:nvPr/>
          </p:nvSpPr>
          <p:spPr bwMode="auto">
            <a:xfrm>
              <a:off x="2122" y="1242"/>
              <a:ext cx="236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altLang="it-IT" sz="1000" b="0">
                  <a:latin typeface="Arial" pitchFamily="34" charset="0"/>
                  <a:cs typeface="Arial" pitchFamily="34" charset="0"/>
                </a:rPr>
                <a:t>R/3</a:t>
              </a:r>
            </a:p>
          </p:txBody>
        </p:sp>
        <p:sp>
          <p:nvSpPr>
            <p:cNvPr id="203849" name="Line 73"/>
            <p:cNvSpPr>
              <a:spLocks noChangeAspect="1" noChangeShapeType="1"/>
            </p:cNvSpPr>
            <p:nvPr/>
          </p:nvSpPr>
          <p:spPr bwMode="auto">
            <a:xfrm rot="5400000">
              <a:off x="2824" y="823"/>
              <a:ext cx="0" cy="9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CF8E4C7B-C560-4E40-9709-CA8D23D5BF82}" type="slidenum">
              <a:rPr lang="en-US" altLang="it-IT"/>
              <a:pPr/>
              <a:t>9</a:t>
            </a:fld>
            <a:endParaRPr lang="en-US" altLang="it-IT"/>
          </a:p>
        </p:txBody>
      </p:sp>
      <p:sp>
        <p:nvSpPr>
          <p:cNvPr id="71755" name="Rectangle 75"/>
          <p:cNvSpPr>
            <a:spLocks noChangeArrowheads="1"/>
          </p:cNvSpPr>
          <p:nvPr/>
        </p:nvSpPr>
        <p:spPr bwMode="auto">
          <a:xfrm>
            <a:off x="5181600" y="2000250"/>
            <a:ext cx="3486150" cy="320040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45" name="Rectangle 65"/>
          <p:cNvSpPr>
            <a:spLocks noChangeArrowheads="1"/>
          </p:cNvSpPr>
          <p:nvPr/>
        </p:nvSpPr>
        <p:spPr bwMode="auto">
          <a:xfrm>
            <a:off x="5105400" y="2095500"/>
            <a:ext cx="3486150" cy="3200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02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sz="3600"/>
              <a:t>Come funziona il demultiplexing</a:t>
            </a:r>
            <a:endParaRPr lang="en-US" altLang="it-IT"/>
          </a:p>
        </p:txBody>
      </p:sp>
      <p:sp>
        <p:nvSpPr>
          <p:cNvPr id="71703" name="Rectangle 23"/>
          <p:cNvSpPr>
            <a:spLocks noGrp="1" noChangeArrowheads="1"/>
          </p:cNvSpPr>
          <p:nvPr>
            <p:ph type="body" sz="half" idx="1"/>
          </p:nvPr>
        </p:nvSpPr>
        <p:spPr>
          <a:xfrm>
            <a:off x="247650" y="1371600"/>
            <a:ext cx="46101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it-IT" sz="2000" dirty="0">
                <a:solidFill>
                  <a:srgbClr val="FF0000"/>
                </a:solidFill>
              </a:rPr>
              <a:t>L’</a:t>
            </a:r>
            <a:r>
              <a:rPr lang="it-IT" sz="2000" dirty="0" err="1">
                <a:solidFill>
                  <a:srgbClr val="FF0000"/>
                </a:solidFill>
              </a:rPr>
              <a:t>host</a:t>
            </a:r>
            <a:r>
              <a:rPr lang="it-IT" sz="2000" dirty="0">
                <a:solidFill>
                  <a:srgbClr val="FF0000"/>
                </a:solidFill>
              </a:rPr>
              <a:t> riceve i datagrammi IP</a:t>
            </a:r>
            <a:endParaRPr lang="it-IT" sz="2000" dirty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/>
              <a:t>ogni datagramma ha un indirizzo IP di origine e</a:t>
            </a:r>
            <a:br>
              <a:rPr lang="it-IT" sz="2000" dirty="0"/>
            </a:br>
            <a:r>
              <a:rPr lang="it-IT" sz="2000" dirty="0"/>
              <a:t>un indirizzo IP di destinazione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/>
              <a:t>ogni datagramma trasporta 1 segmento a livello di trasporto</a:t>
            </a:r>
            <a:endParaRPr lang="it-IT" sz="1800" dirty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/>
              <a:t>ogni segmento ha un numero di porta di origine e un numero di porta di destinazione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it-IT" sz="2000" dirty="0">
                <a:solidFill>
                  <a:srgbClr val="FF0000"/>
                </a:solidFill>
              </a:rPr>
              <a:t>L’</a:t>
            </a:r>
            <a:r>
              <a:rPr lang="it-IT" sz="2000" dirty="0" err="1">
                <a:solidFill>
                  <a:srgbClr val="FF0000"/>
                </a:solidFill>
              </a:rPr>
              <a:t>host</a:t>
            </a:r>
            <a:r>
              <a:rPr lang="it-IT" sz="2000" dirty="0">
                <a:solidFill>
                  <a:srgbClr val="FF0000"/>
                </a:solidFill>
              </a:rPr>
              <a:t> usa gli indirizzi IP e i numeri di porta per inviare il segmento alla </a:t>
            </a:r>
            <a:r>
              <a:rPr lang="it-IT" sz="2000" dirty="0" err="1">
                <a:solidFill>
                  <a:srgbClr val="FF0000"/>
                </a:solidFill>
              </a:rPr>
              <a:t>socket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appropriata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it-IT" sz="2000" dirty="0" smtClean="0">
                <a:solidFill>
                  <a:srgbClr val="FF0000"/>
                </a:solidFill>
              </a:rPr>
              <a:t>I numeri di porta sono definiti nella RFC 3232: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 smtClean="0"/>
              <a:t>0-1023 “</a:t>
            </a:r>
            <a:r>
              <a:rPr lang="it-IT" sz="2000" dirty="0" err="1" smtClean="0"/>
              <a:t>well</a:t>
            </a:r>
            <a:r>
              <a:rPr lang="it-IT" sz="2000" dirty="0" smtClean="0"/>
              <a:t> </a:t>
            </a:r>
            <a:r>
              <a:rPr lang="it-IT" sz="2000" dirty="0" err="1" smtClean="0"/>
              <a:t>known</a:t>
            </a:r>
            <a:r>
              <a:rPr lang="it-IT" sz="2000" dirty="0" smtClean="0"/>
              <a:t>”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 smtClean="0"/>
              <a:t>1024-49151 registrati</a:t>
            </a:r>
            <a:endParaRPr lang="it-IT" sz="1800" dirty="0" smtClean="0"/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 dirty="0" smtClean="0"/>
              <a:t>49151-65535 dinamici/privati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it-IT" sz="2000" dirty="0"/>
          </a:p>
        </p:txBody>
      </p:sp>
      <p:sp>
        <p:nvSpPr>
          <p:cNvPr id="71743" name="Text Box 63"/>
          <p:cNvSpPr txBox="1">
            <a:spLocks noChangeArrowheads="1"/>
          </p:cNvSpPr>
          <p:nvPr/>
        </p:nvSpPr>
        <p:spPr bwMode="auto">
          <a:xfrm>
            <a:off x="5446713" y="2133600"/>
            <a:ext cx="11049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N° porta</a:t>
            </a:r>
            <a:br>
              <a:rPr lang="en-US" altLang="it-IT" sz="1800" b="0">
                <a:solidFill>
                  <a:srgbClr val="FF0000"/>
                </a:solidFill>
              </a:rPr>
            </a:br>
            <a:r>
              <a:rPr lang="en-US" altLang="it-IT" sz="1800" b="0">
                <a:solidFill>
                  <a:srgbClr val="FF0000"/>
                </a:solidFill>
              </a:rPr>
              <a:t>origine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1744" name="Text Box 64"/>
          <p:cNvSpPr txBox="1">
            <a:spLocks noChangeArrowheads="1"/>
          </p:cNvSpPr>
          <p:nvPr/>
        </p:nvSpPr>
        <p:spPr bwMode="auto">
          <a:xfrm>
            <a:off x="7005638" y="2117725"/>
            <a:ext cx="15160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>
                <a:solidFill>
                  <a:srgbClr val="FF0000"/>
                </a:solidFill>
              </a:rPr>
              <a:t>N° porta</a:t>
            </a:r>
            <a:br>
              <a:rPr lang="en-US" altLang="it-IT" sz="1800" b="0">
                <a:solidFill>
                  <a:srgbClr val="FF0000"/>
                </a:solidFill>
              </a:rPr>
            </a:br>
            <a:r>
              <a:rPr lang="en-US" altLang="it-IT" sz="1800" b="0">
                <a:solidFill>
                  <a:srgbClr val="FF0000"/>
                </a:solidFill>
              </a:rPr>
              <a:t>destinazione</a:t>
            </a:r>
            <a:endParaRPr lang="en-US" altLang="it-IT" sz="2400" b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46" name="Line 66"/>
          <p:cNvSpPr>
            <a:spLocks noChangeShapeType="1"/>
          </p:cNvSpPr>
          <p:nvPr/>
        </p:nvSpPr>
        <p:spPr bwMode="auto">
          <a:xfrm flipV="1">
            <a:off x="5105400" y="2819400"/>
            <a:ext cx="34813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48" name="Line 68"/>
          <p:cNvSpPr>
            <a:spLocks noChangeShapeType="1"/>
          </p:cNvSpPr>
          <p:nvPr/>
        </p:nvSpPr>
        <p:spPr bwMode="auto">
          <a:xfrm flipV="1">
            <a:off x="5105400" y="3505200"/>
            <a:ext cx="3505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49" name="Line 69"/>
          <p:cNvSpPr>
            <a:spLocks noChangeShapeType="1"/>
          </p:cNvSpPr>
          <p:nvPr/>
        </p:nvSpPr>
        <p:spPr bwMode="auto">
          <a:xfrm flipV="1">
            <a:off x="6905625" y="2095500"/>
            <a:ext cx="0" cy="723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0" name="Text Box 70"/>
          <p:cNvSpPr txBox="1">
            <a:spLocks noChangeArrowheads="1"/>
          </p:cNvSpPr>
          <p:nvPr/>
        </p:nvSpPr>
        <p:spPr bwMode="auto">
          <a:xfrm>
            <a:off x="6324600" y="1665288"/>
            <a:ext cx="8382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1800" b="0"/>
              <a:t>32 bit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1751" name="Line 71"/>
          <p:cNvSpPr>
            <a:spLocks noChangeShapeType="1"/>
          </p:cNvSpPr>
          <p:nvPr/>
        </p:nvSpPr>
        <p:spPr bwMode="auto">
          <a:xfrm>
            <a:off x="7362825" y="1862138"/>
            <a:ext cx="120015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2" name="Line 72"/>
          <p:cNvSpPr>
            <a:spLocks noChangeShapeType="1"/>
          </p:cNvSpPr>
          <p:nvPr/>
        </p:nvSpPr>
        <p:spPr bwMode="auto">
          <a:xfrm rot="10800000">
            <a:off x="5105400" y="1871663"/>
            <a:ext cx="11287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3" name="Text Box 73"/>
          <p:cNvSpPr txBox="1">
            <a:spLocks noChangeArrowheads="1"/>
          </p:cNvSpPr>
          <p:nvPr/>
        </p:nvSpPr>
        <p:spPr bwMode="auto">
          <a:xfrm>
            <a:off x="5549900" y="3951288"/>
            <a:ext cx="26543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Dati dell’applicazione</a:t>
            </a:r>
          </a:p>
          <a:p>
            <a:r>
              <a:rPr lang="en-US" altLang="it-IT" sz="2000" b="0"/>
              <a:t>(messaggio)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1754" name="Text Box 74"/>
          <p:cNvSpPr txBox="1">
            <a:spLocks noChangeArrowheads="1"/>
          </p:cNvSpPr>
          <p:nvPr/>
        </p:nvSpPr>
        <p:spPr bwMode="auto">
          <a:xfrm>
            <a:off x="5106988" y="2971800"/>
            <a:ext cx="34925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Altri campi dell’intestazione</a:t>
            </a:r>
            <a:endParaRPr lang="en-US" altLang="it-IT" sz="2400" b="0">
              <a:latin typeface="Times New Roman" pitchFamily="18" charset="0"/>
            </a:endParaRPr>
          </a:p>
        </p:txBody>
      </p:sp>
      <p:sp>
        <p:nvSpPr>
          <p:cNvPr id="71756" name="Text Box 76"/>
          <p:cNvSpPr txBox="1">
            <a:spLocks noChangeArrowheads="1"/>
          </p:cNvSpPr>
          <p:nvPr/>
        </p:nvSpPr>
        <p:spPr bwMode="auto">
          <a:xfrm>
            <a:off x="4800600" y="5486400"/>
            <a:ext cx="4154488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it-IT" sz="2000" b="0"/>
              <a:t>Struttura del segmento TCP/UDP</a:t>
            </a:r>
            <a:endParaRPr lang="en-US" altLang="it-IT" sz="24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533E4B80-3E6F-4182-8EDC-43D5608DF9FD}" type="slidenum">
              <a:rPr lang="en-US" altLang="it-IT"/>
              <a:pPr/>
              <a:t>90</a:t>
            </a:fld>
            <a:endParaRPr lang="en-US" altLang="it-IT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9700"/>
            <a:ext cx="8318500" cy="850900"/>
          </a:xfrm>
        </p:spPr>
        <p:txBody>
          <a:bodyPr/>
          <a:lstStyle/>
          <a:p>
            <a:r>
              <a:rPr lang="en-US" altLang="it-IT" sz="3200"/>
              <a:t>Cause/costi della congestione: scenario 3</a:t>
            </a:r>
            <a:r>
              <a:rPr lang="en-US" altLang="it-IT"/>
              <a:t> 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6425" y="1120775"/>
            <a:ext cx="8334375" cy="1247775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en-US" altLang="it-IT" sz="2000"/>
              <a:t>Quattro mittenti</a:t>
            </a:r>
          </a:p>
          <a:p>
            <a:pPr>
              <a:buFont typeface="Wingdings" pitchFamily="2" charset="2"/>
              <a:buChar char="r"/>
            </a:pPr>
            <a:r>
              <a:rPr lang="en-US" altLang="it-IT" sz="2000"/>
              <a:t>Percorsi multihop</a:t>
            </a:r>
          </a:p>
          <a:p>
            <a:pPr>
              <a:buFont typeface="Wingdings" pitchFamily="2" charset="2"/>
              <a:buChar char="r"/>
            </a:pPr>
            <a:r>
              <a:rPr lang="en-US" altLang="it-IT" sz="2000"/>
              <a:t>timeout/ritrasmissione</a:t>
            </a:r>
          </a:p>
          <a:p>
            <a:endParaRPr lang="en-US" altLang="it-IT" sz="2400"/>
          </a:p>
        </p:txBody>
      </p:sp>
      <p:grpSp>
        <p:nvGrpSpPr>
          <p:cNvPr id="204804" name="Group 4"/>
          <p:cNvGrpSpPr>
            <a:grpSpLocks/>
          </p:cNvGrpSpPr>
          <p:nvPr/>
        </p:nvGrpSpPr>
        <p:grpSpPr bwMode="auto">
          <a:xfrm>
            <a:off x="8228013" y="1147763"/>
            <a:ext cx="577850" cy="681037"/>
            <a:chOff x="1129" y="704"/>
            <a:chExt cx="364" cy="429"/>
          </a:xfrm>
        </p:grpSpPr>
        <p:sp>
          <p:nvSpPr>
            <p:cNvPr id="204805" name="Text Box 5"/>
            <p:cNvSpPr txBox="1">
              <a:spLocks noChangeArrowheads="1"/>
            </p:cNvSpPr>
            <p:nvPr/>
          </p:nvSpPr>
          <p:spPr bwMode="auto">
            <a:xfrm>
              <a:off x="1129" y="704"/>
              <a:ext cx="2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800" b="0">
                  <a:latin typeface="Symbol" pitchFamily="18" charset="2"/>
                </a:rPr>
                <a:t>l</a:t>
              </a:r>
              <a:endParaRPr lang="en-US" altLang="it-IT" sz="2000" b="0">
                <a:latin typeface="Symbol" pitchFamily="18" charset="2"/>
              </a:endParaRPr>
            </a:p>
          </p:txBody>
        </p:sp>
        <p:sp>
          <p:nvSpPr>
            <p:cNvPr id="204806" name="Text Box 6"/>
            <p:cNvSpPr txBox="1">
              <a:spLocks noChangeArrowheads="1"/>
            </p:cNvSpPr>
            <p:nvPr/>
          </p:nvSpPr>
          <p:spPr bwMode="auto">
            <a:xfrm>
              <a:off x="1252" y="883"/>
              <a:ext cx="2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>
                  <a:latin typeface="Arial" pitchFamily="34" charset="0"/>
                </a:rPr>
                <a:t>in</a:t>
              </a:r>
              <a:endParaRPr lang="en-US" altLang="it-IT" sz="2000" b="0">
                <a:latin typeface="Times New Roman" pitchFamily="18" charset="0"/>
              </a:endParaRPr>
            </a:p>
          </p:txBody>
        </p:sp>
      </p:grp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4349750" y="1130300"/>
            <a:ext cx="439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altLang="it-IT" sz="2400" b="0" u="sng">
                <a:solidFill>
                  <a:srgbClr val="FF0000"/>
                </a:solidFill>
              </a:rPr>
              <a:t>D:</a:t>
            </a:r>
            <a:r>
              <a:rPr lang="en-US" altLang="it-IT" sz="2000" b="0">
                <a:solidFill>
                  <a:srgbClr val="FF0000"/>
                </a:solidFill>
              </a:rPr>
              <a:t> </a:t>
            </a:r>
            <a:r>
              <a:rPr lang="en-US" altLang="it-IT" sz="2400" b="0"/>
              <a:t>Che cosa accade quando      </a:t>
            </a:r>
            <a:br>
              <a:rPr lang="en-US" altLang="it-IT" sz="2400" b="0"/>
            </a:br>
            <a:r>
              <a:rPr lang="en-US" altLang="it-IT" sz="2400" b="0"/>
              <a:t>e       aumentano?</a:t>
            </a:r>
          </a:p>
        </p:txBody>
      </p:sp>
      <p:grpSp>
        <p:nvGrpSpPr>
          <p:cNvPr id="204809" name="Group 9"/>
          <p:cNvGrpSpPr>
            <a:grpSpLocks/>
          </p:cNvGrpSpPr>
          <p:nvPr/>
        </p:nvGrpSpPr>
        <p:grpSpPr bwMode="auto">
          <a:xfrm>
            <a:off x="5005388" y="1582738"/>
            <a:ext cx="577850" cy="681037"/>
            <a:chOff x="4573" y="1575"/>
            <a:chExt cx="364" cy="429"/>
          </a:xfrm>
        </p:grpSpPr>
        <p:grpSp>
          <p:nvGrpSpPr>
            <p:cNvPr id="204810" name="Group 10"/>
            <p:cNvGrpSpPr>
              <a:grpSpLocks/>
            </p:cNvGrpSpPr>
            <p:nvPr/>
          </p:nvGrpSpPr>
          <p:grpSpPr bwMode="auto">
            <a:xfrm>
              <a:off x="4573" y="1575"/>
              <a:ext cx="364" cy="429"/>
              <a:chOff x="1129" y="704"/>
              <a:chExt cx="364" cy="429"/>
            </a:xfrm>
          </p:grpSpPr>
          <p:sp>
            <p:nvSpPr>
              <p:cNvPr id="204811" name="Text Box 11"/>
              <p:cNvSpPr txBox="1">
                <a:spLocks noChangeArrowheads="1"/>
              </p:cNvSpPr>
              <p:nvPr/>
            </p:nvSpPr>
            <p:spPr bwMode="auto">
              <a:xfrm>
                <a:off x="1129" y="704"/>
                <a:ext cx="23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800" b="0">
                    <a:latin typeface="Symbol" pitchFamily="18" charset="2"/>
                  </a:rPr>
                  <a:t>l</a:t>
                </a:r>
                <a:endParaRPr lang="en-US" altLang="it-IT" sz="2000" b="0">
                  <a:latin typeface="Symbol" pitchFamily="18" charset="2"/>
                </a:endParaRPr>
              </a:p>
            </p:txBody>
          </p:sp>
          <p:sp>
            <p:nvSpPr>
              <p:cNvPr id="204812" name="Text Box 12"/>
              <p:cNvSpPr txBox="1">
                <a:spLocks noChangeArrowheads="1"/>
              </p:cNvSpPr>
              <p:nvPr/>
            </p:nvSpPr>
            <p:spPr bwMode="auto">
              <a:xfrm>
                <a:off x="1252" y="883"/>
                <a:ext cx="24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it-IT" sz="2000" b="0">
                    <a:latin typeface="Arial" pitchFamily="34" charset="0"/>
                  </a:rPr>
                  <a:t>in</a:t>
                </a:r>
                <a:endParaRPr lang="en-US" altLang="it-IT" sz="2000" b="0">
                  <a:latin typeface="Times New Roman" pitchFamily="18" charset="0"/>
                </a:endParaRPr>
              </a:p>
            </p:txBody>
          </p:sp>
        </p:grpSp>
        <p:sp>
          <p:nvSpPr>
            <p:cNvPr id="204813" name="Line 13"/>
            <p:cNvSpPr>
              <a:spLocks noChangeShapeType="1"/>
            </p:cNvSpPr>
            <p:nvPr/>
          </p:nvSpPr>
          <p:spPr bwMode="auto">
            <a:xfrm flipV="1">
              <a:off x="4764" y="1674"/>
              <a:ext cx="18" cy="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15" name="Line 15"/>
          <p:cNvSpPr>
            <a:spLocks noChangeShapeType="1"/>
          </p:cNvSpPr>
          <p:nvPr/>
        </p:nvSpPr>
        <p:spPr bwMode="auto">
          <a:xfrm flipH="1">
            <a:off x="3359150" y="3892550"/>
            <a:ext cx="923925" cy="8667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6" name="Line 16"/>
          <p:cNvSpPr>
            <a:spLocks noChangeShapeType="1"/>
          </p:cNvSpPr>
          <p:nvPr/>
        </p:nvSpPr>
        <p:spPr bwMode="auto">
          <a:xfrm flipH="1">
            <a:off x="3844925" y="3892550"/>
            <a:ext cx="4381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4817" name="Group 17"/>
          <p:cNvGrpSpPr>
            <a:grpSpLocks/>
          </p:cNvGrpSpPr>
          <p:nvPr/>
        </p:nvGrpSpPr>
        <p:grpSpPr bwMode="auto">
          <a:xfrm>
            <a:off x="3073400" y="2559050"/>
            <a:ext cx="979488" cy="1503363"/>
            <a:chOff x="12464" y="10193"/>
            <a:chExt cx="1481" cy="2272"/>
          </a:xfrm>
        </p:grpSpPr>
        <p:grpSp>
          <p:nvGrpSpPr>
            <p:cNvPr id="204818" name="Group 18"/>
            <p:cNvGrpSpPr>
              <a:grpSpLocks/>
            </p:cNvGrpSpPr>
            <p:nvPr/>
          </p:nvGrpSpPr>
          <p:grpSpPr bwMode="auto">
            <a:xfrm>
              <a:off x="12464" y="11102"/>
              <a:ext cx="1481" cy="1363"/>
              <a:chOff x="5850" y="13487"/>
              <a:chExt cx="2023" cy="1840"/>
            </a:xfrm>
          </p:grpSpPr>
          <p:sp>
            <p:nvSpPr>
              <p:cNvPr id="204819" name="Freeform 19"/>
              <p:cNvSpPr>
                <a:spLocks/>
              </p:cNvSpPr>
              <p:nvPr/>
            </p:nvSpPr>
            <p:spPr bwMode="auto">
              <a:xfrm>
                <a:off x="5850" y="13632"/>
                <a:ext cx="2023" cy="1695"/>
              </a:xfrm>
              <a:custGeom>
                <a:avLst/>
                <a:gdLst/>
                <a:ahLst/>
                <a:cxnLst>
                  <a:cxn ang="0">
                    <a:pos x="570" y="121"/>
                  </a:cxn>
                  <a:cxn ang="0">
                    <a:pos x="575" y="120"/>
                  </a:cxn>
                  <a:cxn ang="0">
                    <a:pos x="586" y="116"/>
                  </a:cxn>
                  <a:cxn ang="0">
                    <a:pos x="607" y="108"/>
                  </a:cxn>
                  <a:cxn ang="0">
                    <a:pos x="636" y="101"/>
                  </a:cxn>
                  <a:cxn ang="0">
                    <a:pos x="672" y="90"/>
                  </a:cxn>
                  <a:cxn ang="0">
                    <a:pos x="718" y="79"/>
                  </a:cxn>
                  <a:cxn ang="0">
                    <a:pos x="771" y="67"/>
                  </a:cxn>
                  <a:cxn ang="0">
                    <a:pos x="834" y="55"/>
                  </a:cxn>
                  <a:cxn ang="0">
                    <a:pos x="904" y="43"/>
                  </a:cxn>
                  <a:cxn ang="0">
                    <a:pos x="982" y="33"/>
                  </a:cxn>
                  <a:cxn ang="0">
                    <a:pos x="1071" y="22"/>
                  </a:cxn>
                  <a:cxn ang="0">
                    <a:pos x="1166" y="13"/>
                  </a:cxn>
                  <a:cxn ang="0">
                    <a:pos x="1271" y="7"/>
                  </a:cxn>
                  <a:cxn ang="0">
                    <a:pos x="1384" y="1"/>
                  </a:cxn>
                  <a:cxn ang="0">
                    <a:pos x="1506" y="0"/>
                  </a:cxn>
                  <a:cxn ang="0">
                    <a:pos x="1636" y="1"/>
                  </a:cxn>
                  <a:cxn ang="0">
                    <a:pos x="1692" y="233"/>
                  </a:cxn>
                  <a:cxn ang="0">
                    <a:pos x="1713" y="243"/>
                  </a:cxn>
                  <a:cxn ang="0">
                    <a:pos x="1758" y="274"/>
                  </a:cxn>
                  <a:cxn ang="0">
                    <a:pos x="1806" y="329"/>
                  </a:cxn>
                  <a:cxn ang="0">
                    <a:pos x="1836" y="409"/>
                  </a:cxn>
                  <a:cxn ang="0">
                    <a:pos x="1955" y="948"/>
                  </a:cxn>
                  <a:cxn ang="0">
                    <a:pos x="2003" y="1171"/>
                  </a:cxn>
                  <a:cxn ang="0">
                    <a:pos x="2011" y="1188"/>
                  </a:cxn>
                  <a:cxn ang="0">
                    <a:pos x="2022" y="1231"/>
                  </a:cxn>
                  <a:cxn ang="0">
                    <a:pos x="2021" y="1297"/>
                  </a:cxn>
                  <a:cxn ang="0">
                    <a:pos x="1992" y="1380"/>
                  </a:cxn>
                  <a:cxn ang="0">
                    <a:pos x="0" y="1328"/>
                  </a:cxn>
                  <a:cxn ang="0">
                    <a:pos x="199" y="1223"/>
                  </a:cxn>
                  <a:cxn ang="0">
                    <a:pos x="200" y="232"/>
                  </a:cxn>
                  <a:cxn ang="0">
                    <a:pos x="210" y="226"/>
                  </a:cxn>
                  <a:cxn ang="0">
                    <a:pos x="230" y="214"/>
                  </a:cxn>
                  <a:cxn ang="0">
                    <a:pos x="259" y="201"/>
                  </a:cxn>
                  <a:cxn ang="0">
                    <a:pos x="297" y="189"/>
                  </a:cxn>
                  <a:cxn ang="0">
                    <a:pos x="344" y="183"/>
                  </a:cxn>
                  <a:cxn ang="0">
                    <a:pos x="399" y="181"/>
                  </a:cxn>
                  <a:cxn ang="0">
                    <a:pos x="464" y="191"/>
                  </a:cxn>
                  <a:cxn ang="0">
                    <a:pos x="548" y="225"/>
                  </a:cxn>
                </a:cxnLst>
                <a:rect l="0" t="0" r="r" b="b"/>
                <a:pathLst>
                  <a:path w="2023" h="1695">
                    <a:moveTo>
                      <a:pt x="548" y="225"/>
                    </a:moveTo>
                    <a:lnTo>
                      <a:pt x="570" y="121"/>
                    </a:lnTo>
                    <a:lnTo>
                      <a:pt x="571" y="121"/>
                    </a:lnTo>
                    <a:lnTo>
                      <a:pt x="575" y="120"/>
                    </a:lnTo>
                    <a:lnTo>
                      <a:pt x="580" y="118"/>
                    </a:lnTo>
                    <a:lnTo>
                      <a:pt x="586" y="116"/>
                    </a:lnTo>
                    <a:lnTo>
                      <a:pt x="596" y="112"/>
                    </a:lnTo>
                    <a:lnTo>
                      <a:pt x="607" y="108"/>
                    </a:lnTo>
                    <a:lnTo>
                      <a:pt x="620" y="105"/>
                    </a:lnTo>
                    <a:lnTo>
                      <a:pt x="636" y="101"/>
                    </a:lnTo>
                    <a:lnTo>
                      <a:pt x="653" y="95"/>
                    </a:lnTo>
                    <a:lnTo>
                      <a:pt x="672" y="90"/>
                    </a:lnTo>
                    <a:lnTo>
                      <a:pt x="694" y="84"/>
                    </a:lnTo>
                    <a:lnTo>
                      <a:pt x="718" y="79"/>
                    </a:lnTo>
                    <a:lnTo>
                      <a:pt x="743" y="74"/>
                    </a:lnTo>
                    <a:lnTo>
                      <a:pt x="771" y="67"/>
                    </a:lnTo>
                    <a:lnTo>
                      <a:pt x="802" y="61"/>
                    </a:lnTo>
                    <a:lnTo>
                      <a:pt x="834" y="55"/>
                    </a:lnTo>
                    <a:lnTo>
                      <a:pt x="867" y="49"/>
                    </a:lnTo>
                    <a:lnTo>
                      <a:pt x="904" y="43"/>
                    </a:lnTo>
                    <a:lnTo>
                      <a:pt x="943" y="38"/>
                    </a:lnTo>
                    <a:lnTo>
                      <a:pt x="982" y="33"/>
                    </a:lnTo>
                    <a:lnTo>
                      <a:pt x="1025" y="27"/>
                    </a:lnTo>
                    <a:lnTo>
                      <a:pt x="1071" y="22"/>
                    </a:lnTo>
                    <a:lnTo>
                      <a:pt x="1117" y="17"/>
                    </a:lnTo>
                    <a:lnTo>
                      <a:pt x="1166" y="13"/>
                    </a:lnTo>
                    <a:lnTo>
                      <a:pt x="1218" y="10"/>
                    </a:lnTo>
                    <a:lnTo>
                      <a:pt x="1271" y="7"/>
                    </a:lnTo>
                    <a:lnTo>
                      <a:pt x="1327" y="3"/>
                    </a:lnTo>
                    <a:lnTo>
                      <a:pt x="1384" y="1"/>
                    </a:lnTo>
                    <a:lnTo>
                      <a:pt x="1444" y="0"/>
                    </a:lnTo>
                    <a:lnTo>
                      <a:pt x="1506" y="0"/>
                    </a:lnTo>
                    <a:lnTo>
                      <a:pt x="1570" y="0"/>
                    </a:lnTo>
                    <a:lnTo>
                      <a:pt x="1636" y="1"/>
                    </a:lnTo>
                    <a:lnTo>
                      <a:pt x="1709" y="41"/>
                    </a:lnTo>
                    <a:lnTo>
                      <a:pt x="1692" y="233"/>
                    </a:lnTo>
                    <a:lnTo>
                      <a:pt x="1698" y="235"/>
                    </a:lnTo>
                    <a:lnTo>
                      <a:pt x="1713" y="243"/>
                    </a:lnTo>
                    <a:lnTo>
                      <a:pt x="1733" y="256"/>
                    </a:lnTo>
                    <a:lnTo>
                      <a:pt x="1758" y="274"/>
                    </a:lnTo>
                    <a:lnTo>
                      <a:pt x="1784" y="299"/>
                    </a:lnTo>
                    <a:lnTo>
                      <a:pt x="1806" y="329"/>
                    </a:lnTo>
                    <a:lnTo>
                      <a:pt x="1825" y="366"/>
                    </a:lnTo>
                    <a:lnTo>
                      <a:pt x="1836" y="409"/>
                    </a:lnTo>
                    <a:lnTo>
                      <a:pt x="1999" y="557"/>
                    </a:lnTo>
                    <a:lnTo>
                      <a:pt x="1955" y="948"/>
                    </a:lnTo>
                    <a:lnTo>
                      <a:pt x="1692" y="1080"/>
                    </a:lnTo>
                    <a:lnTo>
                      <a:pt x="2003" y="1171"/>
                    </a:lnTo>
                    <a:lnTo>
                      <a:pt x="2006" y="1176"/>
                    </a:lnTo>
                    <a:lnTo>
                      <a:pt x="2011" y="1188"/>
                    </a:lnTo>
                    <a:lnTo>
                      <a:pt x="2016" y="1206"/>
                    </a:lnTo>
                    <a:lnTo>
                      <a:pt x="2022" y="1231"/>
                    </a:lnTo>
                    <a:lnTo>
                      <a:pt x="2023" y="1261"/>
                    </a:lnTo>
                    <a:lnTo>
                      <a:pt x="2021" y="1297"/>
                    </a:lnTo>
                    <a:lnTo>
                      <a:pt x="2010" y="1337"/>
                    </a:lnTo>
                    <a:lnTo>
                      <a:pt x="1992" y="1380"/>
                    </a:lnTo>
                    <a:lnTo>
                      <a:pt x="1171" y="1695"/>
                    </a:lnTo>
                    <a:lnTo>
                      <a:pt x="0" y="1328"/>
                    </a:lnTo>
                    <a:lnTo>
                      <a:pt x="20" y="1285"/>
                    </a:lnTo>
                    <a:lnTo>
                      <a:pt x="199" y="1223"/>
                    </a:lnTo>
                    <a:lnTo>
                      <a:pt x="199" y="233"/>
                    </a:lnTo>
                    <a:lnTo>
                      <a:pt x="200" y="232"/>
                    </a:lnTo>
                    <a:lnTo>
                      <a:pt x="204" y="229"/>
                    </a:lnTo>
                    <a:lnTo>
                      <a:pt x="210" y="226"/>
                    </a:lnTo>
                    <a:lnTo>
                      <a:pt x="218" y="220"/>
                    </a:lnTo>
                    <a:lnTo>
                      <a:pt x="230" y="214"/>
                    </a:lnTo>
                    <a:lnTo>
                      <a:pt x="243" y="207"/>
                    </a:lnTo>
                    <a:lnTo>
                      <a:pt x="259" y="201"/>
                    </a:lnTo>
                    <a:lnTo>
                      <a:pt x="277" y="194"/>
                    </a:lnTo>
                    <a:lnTo>
                      <a:pt x="297" y="189"/>
                    </a:lnTo>
                    <a:lnTo>
                      <a:pt x="320" y="185"/>
                    </a:lnTo>
                    <a:lnTo>
                      <a:pt x="344" y="183"/>
                    </a:lnTo>
                    <a:lnTo>
                      <a:pt x="370" y="180"/>
                    </a:lnTo>
                    <a:lnTo>
                      <a:pt x="399" y="181"/>
                    </a:lnTo>
                    <a:lnTo>
                      <a:pt x="430" y="185"/>
                    </a:lnTo>
                    <a:lnTo>
                      <a:pt x="464" y="191"/>
                    </a:lnTo>
                    <a:lnTo>
                      <a:pt x="498" y="201"/>
                    </a:lnTo>
                    <a:lnTo>
                      <a:pt x="548" y="22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0" name="Freeform 20"/>
              <p:cNvSpPr>
                <a:spLocks/>
              </p:cNvSpPr>
              <p:nvPr/>
            </p:nvSpPr>
            <p:spPr bwMode="auto">
              <a:xfrm>
                <a:off x="6551" y="13597"/>
                <a:ext cx="650" cy="735"/>
              </a:xfrm>
              <a:custGeom>
                <a:avLst/>
                <a:gdLst/>
                <a:ahLst/>
                <a:cxnLst>
                  <a:cxn ang="0">
                    <a:pos x="645" y="27"/>
                  </a:cxn>
                  <a:cxn ang="0">
                    <a:pos x="642" y="26"/>
                  </a:cxn>
                  <a:cxn ang="0">
                    <a:pos x="631" y="23"/>
                  </a:cxn>
                  <a:cxn ang="0">
                    <a:pos x="615" y="19"/>
                  </a:cxn>
                  <a:cxn ang="0">
                    <a:pos x="592" y="15"/>
                  </a:cxn>
                  <a:cxn ang="0">
                    <a:pos x="565" y="10"/>
                  </a:cxn>
                  <a:cxn ang="0">
                    <a:pos x="533" y="6"/>
                  </a:cxn>
                  <a:cxn ang="0">
                    <a:pos x="496" y="3"/>
                  </a:cxn>
                  <a:cxn ang="0">
                    <a:pos x="456" y="1"/>
                  </a:cxn>
                  <a:cxn ang="0">
                    <a:pos x="411" y="0"/>
                  </a:cxn>
                  <a:cxn ang="0">
                    <a:pos x="364" y="2"/>
                  </a:cxn>
                  <a:cxn ang="0">
                    <a:pos x="315" y="6"/>
                  </a:cxn>
                  <a:cxn ang="0">
                    <a:pos x="262" y="15"/>
                  </a:cxn>
                  <a:cxn ang="0">
                    <a:pos x="209" y="26"/>
                  </a:cxn>
                  <a:cxn ang="0">
                    <a:pos x="154" y="42"/>
                  </a:cxn>
                  <a:cxn ang="0">
                    <a:pos x="98" y="61"/>
                  </a:cxn>
                  <a:cxn ang="0">
                    <a:pos x="42" y="87"/>
                  </a:cxn>
                  <a:cxn ang="0">
                    <a:pos x="38" y="101"/>
                  </a:cxn>
                  <a:cxn ang="0">
                    <a:pos x="28" y="141"/>
                  </a:cxn>
                  <a:cxn ang="0">
                    <a:pos x="17" y="203"/>
                  </a:cxn>
                  <a:cxn ang="0">
                    <a:pos x="6" y="283"/>
                  </a:cxn>
                  <a:cxn ang="0">
                    <a:pos x="0" y="378"/>
                  </a:cxn>
                  <a:cxn ang="0">
                    <a:pos x="5" y="484"/>
                  </a:cxn>
                  <a:cxn ang="0">
                    <a:pos x="21" y="599"/>
                  </a:cxn>
                  <a:cxn ang="0">
                    <a:pos x="54" y="716"/>
                  </a:cxn>
                  <a:cxn ang="0">
                    <a:pos x="58" y="716"/>
                  </a:cxn>
                  <a:cxn ang="0">
                    <a:pos x="66" y="715"/>
                  </a:cxn>
                  <a:cxn ang="0">
                    <a:pos x="80" y="713"/>
                  </a:cxn>
                  <a:cxn ang="0">
                    <a:pos x="99" y="712"/>
                  </a:cxn>
                  <a:cxn ang="0">
                    <a:pos x="124" y="710"/>
                  </a:cxn>
                  <a:cxn ang="0">
                    <a:pos x="153" y="708"/>
                  </a:cxn>
                  <a:cxn ang="0">
                    <a:pos x="188" y="707"/>
                  </a:cxn>
                  <a:cxn ang="0">
                    <a:pos x="225" y="706"/>
                  </a:cxn>
                  <a:cxn ang="0">
                    <a:pos x="267" y="705"/>
                  </a:cxn>
                  <a:cxn ang="0">
                    <a:pos x="313" y="706"/>
                  </a:cxn>
                  <a:cxn ang="0">
                    <a:pos x="362" y="707"/>
                  </a:cxn>
                  <a:cxn ang="0">
                    <a:pos x="415" y="709"/>
                  </a:cxn>
                  <a:cxn ang="0">
                    <a:pos x="470" y="713"/>
                  </a:cxn>
                  <a:cxn ang="0">
                    <a:pos x="528" y="719"/>
                  </a:cxn>
                  <a:cxn ang="0">
                    <a:pos x="588" y="726"/>
                  </a:cxn>
                  <a:cxn ang="0">
                    <a:pos x="650" y="735"/>
                  </a:cxn>
                  <a:cxn ang="0">
                    <a:pos x="647" y="713"/>
                  </a:cxn>
                  <a:cxn ang="0">
                    <a:pos x="641" y="655"/>
                  </a:cxn>
                  <a:cxn ang="0">
                    <a:pos x="631" y="568"/>
                  </a:cxn>
                  <a:cxn ang="0">
                    <a:pos x="623" y="462"/>
                  </a:cxn>
                  <a:cxn ang="0">
                    <a:pos x="618" y="345"/>
                  </a:cxn>
                  <a:cxn ang="0">
                    <a:pos x="618" y="229"/>
                  </a:cxn>
                  <a:cxn ang="0">
                    <a:pos x="627" y="119"/>
                  </a:cxn>
                  <a:cxn ang="0">
                    <a:pos x="645" y="27"/>
                  </a:cxn>
                </a:cxnLst>
                <a:rect l="0" t="0" r="r" b="b"/>
                <a:pathLst>
                  <a:path w="650" h="735">
                    <a:moveTo>
                      <a:pt x="645" y="27"/>
                    </a:moveTo>
                    <a:lnTo>
                      <a:pt x="642" y="26"/>
                    </a:lnTo>
                    <a:lnTo>
                      <a:pt x="631" y="23"/>
                    </a:lnTo>
                    <a:lnTo>
                      <a:pt x="615" y="19"/>
                    </a:lnTo>
                    <a:lnTo>
                      <a:pt x="592" y="15"/>
                    </a:lnTo>
                    <a:lnTo>
                      <a:pt x="565" y="10"/>
                    </a:lnTo>
                    <a:lnTo>
                      <a:pt x="533" y="6"/>
                    </a:lnTo>
                    <a:lnTo>
                      <a:pt x="496" y="3"/>
                    </a:lnTo>
                    <a:lnTo>
                      <a:pt x="456" y="1"/>
                    </a:lnTo>
                    <a:lnTo>
                      <a:pt x="411" y="0"/>
                    </a:lnTo>
                    <a:lnTo>
                      <a:pt x="364" y="2"/>
                    </a:lnTo>
                    <a:lnTo>
                      <a:pt x="315" y="6"/>
                    </a:lnTo>
                    <a:lnTo>
                      <a:pt x="262" y="15"/>
                    </a:lnTo>
                    <a:lnTo>
                      <a:pt x="209" y="26"/>
                    </a:lnTo>
                    <a:lnTo>
                      <a:pt x="154" y="42"/>
                    </a:lnTo>
                    <a:lnTo>
                      <a:pt x="98" y="61"/>
                    </a:lnTo>
                    <a:lnTo>
                      <a:pt x="42" y="87"/>
                    </a:lnTo>
                    <a:lnTo>
                      <a:pt x="38" y="101"/>
                    </a:lnTo>
                    <a:lnTo>
                      <a:pt x="28" y="141"/>
                    </a:lnTo>
                    <a:lnTo>
                      <a:pt x="17" y="203"/>
                    </a:lnTo>
                    <a:lnTo>
                      <a:pt x="6" y="283"/>
                    </a:lnTo>
                    <a:lnTo>
                      <a:pt x="0" y="378"/>
                    </a:lnTo>
                    <a:lnTo>
                      <a:pt x="5" y="484"/>
                    </a:lnTo>
                    <a:lnTo>
                      <a:pt x="21" y="599"/>
                    </a:lnTo>
                    <a:lnTo>
                      <a:pt x="54" y="716"/>
                    </a:lnTo>
                    <a:lnTo>
                      <a:pt x="58" y="716"/>
                    </a:lnTo>
                    <a:lnTo>
                      <a:pt x="66" y="715"/>
                    </a:lnTo>
                    <a:lnTo>
                      <a:pt x="80" y="713"/>
                    </a:lnTo>
                    <a:lnTo>
                      <a:pt x="99" y="712"/>
                    </a:lnTo>
                    <a:lnTo>
                      <a:pt x="124" y="710"/>
                    </a:lnTo>
                    <a:lnTo>
                      <a:pt x="153" y="708"/>
                    </a:lnTo>
                    <a:lnTo>
                      <a:pt x="188" y="707"/>
                    </a:lnTo>
                    <a:lnTo>
                      <a:pt x="225" y="706"/>
                    </a:lnTo>
                    <a:lnTo>
                      <a:pt x="267" y="705"/>
                    </a:lnTo>
                    <a:lnTo>
                      <a:pt x="313" y="706"/>
                    </a:lnTo>
                    <a:lnTo>
                      <a:pt x="362" y="707"/>
                    </a:lnTo>
                    <a:lnTo>
                      <a:pt x="415" y="709"/>
                    </a:lnTo>
                    <a:lnTo>
                      <a:pt x="470" y="713"/>
                    </a:lnTo>
                    <a:lnTo>
                      <a:pt x="528" y="719"/>
                    </a:lnTo>
                    <a:lnTo>
                      <a:pt x="588" y="726"/>
                    </a:lnTo>
                    <a:lnTo>
                      <a:pt x="650" y="735"/>
                    </a:lnTo>
                    <a:lnTo>
                      <a:pt x="647" y="713"/>
                    </a:lnTo>
                    <a:lnTo>
                      <a:pt x="641" y="655"/>
                    </a:lnTo>
                    <a:lnTo>
                      <a:pt x="631" y="568"/>
                    </a:lnTo>
                    <a:lnTo>
                      <a:pt x="623" y="462"/>
                    </a:lnTo>
                    <a:lnTo>
                      <a:pt x="618" y="345"/>
                    </a:lnTo>
                    <a:lnTo>
                      <a:pt x="618" y="229"/>
                    </a:lnTo>
                    <a:lnTo>
                      <a:pt x="627" y="119"/>
                    </a:lnTo>
                    <a:lnTo>
                      <a:pt x="645" y="2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1" name="Freeform 21"/>
              <p:cNvSpPr>
                <a:spLocks/>
              </p:cNvSpPr>
              <p:nvPr/>
            </p:nvSpPr>
            <p:spPr bwMode="auto">
              <a:xfrm>
                <a:off x="6623" y="13797"/>
                <a:ext cx="1071" cy="731"/>
              </a:xfrm>
              <a:custGeom>
                <a:avLst/>
                <a:gdLst/>
                <a:ahLst/>
                <a:cxnLst>
                  <a:cxn ang="0">
                    <a:pos x="6" y="552"/>
                  </a:cxn>
                  <a:cxn ang="0">
                    <a:pos x="0" y="642"/>
                  </a:cxn>
                  <a:cxn ang="0">
                    <a:pos x="698" y="731"/>
                  </a:cxn>
                  <a:cxn ang="0">
                    <a:pos x="703" y="729"/>
                  </a:cxn>
                  <a:cxn ang="0">
                    <a:pos x="717" y="722"/>
                  </a:cxn>
                  <a:cxn ang="0">
                    <a:pos x="740" y="710"/>
                  </a:cxn>
                  <a:cxn ang="0">
                    <a:pos x="768" y="694"/>
                  </a:cxn>
                  <a:cxn ang="0">
                    <a:pos x="801" y="672"/>
                  </a:cxn>
                  <a:cxn ang="0">
                    <a:pos x="838" y="645"/>
                  </a:cxn>
                  <a:cxn ang="0">
                    <a:pos x="876" y="614"/>
                  </a:cxn>
                  <a:cxn ang="0">
                    <a:pos x="915" y="577"/>
                  </a:cxn>
                  <a:cxn ang="0">
                    <a:pos x="953" y="536"/>
                  </a:cxn>
                  <a:cxn ang="0">
                    <a:pos x="988" y="491"/>
                  </a:cxn>
                  <a:cxn ang="0">
                    <a:pos x="1018" y="439"/>
                  </a:cxn>
                  <a:cxn ang="0">
                    <a:pos x="1043" y="383"/>
                  </a:cxn>
                  <a:cxn ang="0">
                    <a:pos x="1061" y="322"/>
                  </a:cxn>
                  <a:cxn ang="0">
                    <a:pos x="1071" y="255"/>
                  </a:cxn>
                  <a:cxn ang="0">
                    <a:pos x="1070" y="185"/>
                  </a:cxn>
                  <a:cxn ang="0">
                    <a:pos x="1057" y="108"/>
                  </a:cxn>
                  <a:cxn ang="0">
                    <a:pos x="1055" y="104"/>
                  </a:cxn>
                  <a:cxn ang="0">
                    <a:pos x="1049" y="92"/>
                  </a:cxn>
                  <a:cxn ang="0">
                    <a:pos x="1037" y="76"/>
                  </a:cxn>
                  <a:cxn ang="0">
                    <a:pos x="1022" y="57"/>
                  </a:cxn>
                  <a:cxn ang="0">
                    <a:pos x="1002" y="37"/>
                  </a:cxn>
                  <a:cxn ang="0">
                    <a:pos x="979" y="20"/>
                  </a:cxn>
                  <a:cxn ang="0">
                    <a:pos x="951" y="7"/>
                  </a:cxn>
                  <a:cxn ang="0">
                    <a:pos x="919" y="0"/>
                  </a:cxn>
                  <a:cxn ang="0">
                    <a:pos x="924" y="12"/>
                  </a:cxn>
                  <a:cxn ang="0">
                    <a:pos x="934" y="44"/>
                  </a:cxn>
                  <a:cxn ang="0">
                    <a:pos x="947" y="94"/>
                  </a:cxn>
                  <a:cxn ang="0">
                    <a:pos x="958" y="159"/>
                  </a:cxn>
                  <a:cxn ang="0">
                    <a:pos x="961" y="238"/>
                  </a:cxn>
                  <a:cxn ang="0">
                    <a:pos x="953" y="324"/>
                  </a:cxn>
                  <a:cxn ang="0">
                    <a:pos x="928" y="418"/>
                  </a:cxn>
                  <a:cxn ang="0">
                    <a:pos x="884" y="516"/>
                  </a:cxn>
                  <a:cxn ang="0">
                    <a:pos x="883" y="518"/>
                  </a:cxn>
                  <a:cxn ang="0">
                    <a:pos x="879" y="521"/>
                  </a:cxn>
                  <a:cxn ang="0">
                    <a:pos x="872" y="526"/>
                  </a:cxn>
                  <a:cxn ang="0">
                    <a:pos x="862" y="534"/>
                  </a:cxn>
                  <a:cxn ang="0">
                    <a:pos x="851" y="541"/>
                  </a:cxn>
                  <a:cxn ang="0">
                    <a:pos x="837" y="550"/>
                  </a:cxn>
                  <a:cxn ang="0">
                    <a:pos x="819" y="559"/>
                  </a:cxn>
                  <a:cxn ang="0">
                    <a:pos x="800" y="567"/>
                  </a:cxn>
                  <a:cxn ang="0">
                    <a:pos x="778" y="575"/>
                  </a:cxn>
                  <a:cxn ang="0">
                    <a:pos x="754" y="582"/>
                  </a:cxn>
                  <a:cxn ang="0">
                    <a:pos x="727" y="588"/>
                  </a:cxn>
                  <a:cxn ang="0">
                    <a:pos x="697" y="592"/>
                  </a:cxn>
                  <a:cxn ang="0">
                    <a:pos x="666" y="593"/>
                  </a:cxn>
                  <a:cxn ang="0">
                    <a:pos x="631" y="592"/>
                  </a:cxn>
                  <a:cxn ang="0">
                    <a:pos x="593" y="589"/>
                  </a:cxn>
                  <a:cxn ang="0">
                    <a:pos x="555" y="581"/>
                  </a:cxn>
                  <a:cxn ang="0">
                    <a:pos x="555" y="677"/>
                  </a:cxn>
                  <a:cxn ang="0">
                    <a:pos x="24" y="623"/>
                  </a:cxn>
                  <a:cxn ang="0">
                    <a:pos x="6" y="552"/>
                  </a:cxn>
                </a:cxnLst>
                <a:rect l="0" t="0" r="r" b="b"/>
                <a:pathLst>
                  <a:path w="1071" h="731">
                    <a:moveTo>
                      <a:pt x="6" y="552"/>
                    </a:moveTo>
                    <a:lnTo>
                      <a:pt x="0" y="642"/>
                    </a:lnTo>
                    <a:lnTo>
                      <a:pt x="698" y="731"/>
                    </a:lnTo>
                    <a:lnTo>
                      <a:pt x="703" y="729"/>
                    </a:lnTo>
                    <a:lnTo>
                      <a:pt x="717" y="722"/>
                    </a:lnTo>
                    <a:lnTo>
                      <a:pt x="740" y="710"/>
                    </a:lnTo>
                    <a:lnTo>
                      <a:pt x="768" y="694"/>
                    </a:lnTo>
                    <a:lnTo>
                      <a:pt x="801" y="672"/>
                    </a:lnTo>
                    <a:lnTo>
                      <a:pt x="838" y="645"/>
                    </a:lnTo>
                    <a:lnTo>
                      <a:pt x="876" y="614"/>
                    </a:lnTo>
                    <a:lnTo>
                      <a:pt x="915" y="577"/>
                    </a:lnTo>
                    <a:lnTo>
                      <a:pt x="953" y="536"/>
                    </a:lnTo>
                    <a:lnTo>
                      <a:pt x="988" y="491"/>
                    </a:lnTo>
                    <a:lnTo>
                      <a:pt x="1018" y="439"/>
                    </a:lnTo>
                    <a:lnTo>
                      <a:pt x="1043" y="383"/>
                    </a:lnTo>
                    <a:lnTo>
                      <a:pt x="1061" y="322"/>
                    </a:lnTo>
                    <a:lnTo>
                      <a:pt x="1071" y="255"/>
                    </a:lnTo>
                    <a:lnTo>
                      <a:pt x="1070" y="185"/>
                    </a:lnTo>
                    <a:lnTo>
                      <a:pt x="1057" y="108"/>
                    </a:lnTo>
                    <a:lnTo>
                      <a:pt x="1055" y="104"/>
                    </a:lnTo>
                    <a:lnTo>
                      <a:pt x="1049" y="92"/>
                    </a:lnTo>
                    <a:lnTo>
                      <a:pt x="1037" y="76"/>
                    </a:lnTo>
                    <a:lnTo>
                      <a:pt x="1022" y="57"/>
                    </a:lnTo>
                    <a:lnTo>
                      <a:pt x="1002" y="37"/>
                    </a:lnTo>
                    <a:lnTo>
                      <a:pt x="979" y="20"/>
                    </a:lnTo>
                    <a:lnTo>
                      <a:pt x="951" y="7"/>
                    </a:lnTo>
                    <a:lnTo>
                      <a:pt x="919" y="0"/>
                    </a:lnTo>
                    <a:lnTo>
                      <a:pt x="924" y="12"/>
                    </a:lnTo>
                    <a:lnTo>
                      <a:pt x="934" y="44"/>
                    </a:lnTo>
                    <a:lnTo>
                      <a:pt x="947" y="94"/>
                    </a:lnTo>
                    <a:lnTo>
                      <a:pt x="958" y="159"/>
                    </a:lnTo>
                    <a:lnTo>
                      <a:pt x="961" y="238"/>
                    </a:lnTo>
                    <a:lnTo>
                      <a:pt x="953" y="324"/>
                    </a:lnTo>
                    <a:lnTo>
                      <a:pt x="928" y="418"/>
                    </a:lnTo>
                    <a:lnTo>
                      <a:pt x="884" y="516"/>
                    </a:lnTo>
                    <a:lnTo>
                      <a:pt x="883" y="518"/>
                    </a:lnTo>
                    <a:lnTo>
                      <a:pt x="879" y="521"/>
                    </a:lnTo>
                    <a:lnTo>
                      <a:pt x="872" y="526"/>
                    </a:lnTo>
                    <a:lnTo>
                      <a:pt x="862" y="534"/>
                    </a:lnTo>
                    <a:lnTo>
                      <a:pt x="851" y="541"/>
                    </a:lnTo>
                    <a:lnTo>
                      <a:pt x="837" y="550"/>
                    </a:lnTo>
                    <a:lnTo>
                      <a:pt x="819" y="559"/>
                    </a:lnTo>
                    <a:lnTo>
                      <a:pt x="800" y="567"/>
                    </a:lnTo>
                    <a:lnTo>
                      <a:pt x="778" y="575"/>
                    </a:lnTo>
                    <a:lnTo>
                      <a:pt x="754" y="582"/>
                    </a:lnTo>
                    <a:lnTo>
                      <a:pt x="727" y="588"/>
                    </a:lnTo>
                    <a:lnTo>
                      <a:pt x="697" y="592"/>
                    </a:lnTo>
                    <a:lnTo>
                      <a:pt x="666" y="593"/>
                    </a:lnTo>
                    <a:lnTo>
                      <a:pt x="631" y="592"/>
                    </a:lnTo>
                    <a:lnTo>
                      <a:pt x="593" y="589"/>
                    </a:lnTo>
                    <a:lnTo>
                      <a:pt x="555" y="581"/>
                    </a:lnTo>
                    <a:lnTo>
                      <a:pt x="555" y="677"/>
                    </a:lnTo>
                    <a:lnTo>
                      <a:pt x="24" y="623"/>
                    </a:lnTo>
                    <a:lnTo>
                      <a:pt x="6" y="5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2" name="Freeform 22"/>
              <p:cNvSpPr>
                <a:spLocks/>
              </p:cNvSpPr>
              <p:nvPr/>
            </p:nvSpPr>
            <p:spPr bwMode="auto">
              <a:xfrm>
                <a:off x="6486" y="14516"/>
                <a:ext cx="787" cy="253"/>
              </a:xfrm>
              <a:custGeom>
                <a:avLst/>
                <a:gdLst/>
                <a:ahLst/>
                <a:cxnLst>
                  <a:cxn ang="0">
                    <a:pos x="787" y="91"/>
                  </a:cxn>
                  <a:cxn ang="0">
                    <a:pos x="12" y="0"/>
                  </a:cxn>
                  <a:cxn ang="0">
                    <a:pos x="0" y="91"/>
                  </a:cxn>
                  <a:cxn ang="0">
                    <a:pos x="764" y="253"/>
                  </a:cxn>
                  <a:cxn ang="0">
                    <a:pos x="787" y="91"/>
                  </a:cxn>
                </a:cxnLst>
                <a:rect l="0" t="0" r="r" b="b"/>
                <a:pathLst>
                  <a:path w="787" h="253">
                    <a:moveTo>
                      <a:pt x="787" y="91"/>
                    </a:moveTo>
                    <a:lnTo>
                      <a:pt x="12" y="0"/>
                    </a:lnTo>
                    <a:lnTo>
                      <a:pt x="0" y="91"/>
                    </a:lnTo>
                    <a:lnTo>
                      <a:pt x="764" y="253"/>
                    </a:lnTo>
                    <a:lnTo>
                      <a:pt x="787" y="9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3" name="Freeform 23"/>
              <p:cNvSpPr>
                <a:spLocks/>
              </p:cNvSpPr>
              <p:nvPr/>
            </p:nvSpPr>
            <p:spPr bwMode="auto">
              <a:xfrm>
                <a:off x="6879" y="14597"/>
                <a:ext cx="336" cy="115"/>
              </a:xfrm>
              <a:custGeom>
                <a:avLst/>
                <a:gdLst/>
                <a:ahLst/>
                <a:cxnLst>
                  <a:cxn ang="0">
                    <a:pos x="336" y="50"/>
                  </a:cxn>
                  <a:cxn ang="0">
                    <a:pos x="4" y="0"/>
                  </a:cxn>
                  <a:cxn ang="0">
                    <a:pos x="0" y="48"/>
                  </a:cxn>
                  <a:cxn ang="0">
                    <a:pos x="327" y="115"/>
                  </a:cxn>
                  <a:cxn ang="0">
                    <a:pos x="336" y="50"/>
                  </a:cxn>
                </a:cxnLst>
                <a:rect l="0" t="0" r="r" b="b"/>
                <a:pathLst>
                  <a:path w="336" h="115">
                    <a:moveTo>
                      <a:pt x="336" y="50"/>
                    </a:moveTo>
                    <a:lnTo>
                      <a:pt x="4" y="0"/>
                    </a:lnTo>
                    <a:lnTo>
                      <a:pt x="0" y="48"/>
                    </a:lnTo>
                    <a:lnTo>
                      <a:pt x="327" y="115"/>
                    </a:lnTo>
                    <a:lnTo>
                      <a:pt x="336" y="5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4" name="Freeform 24"/>
              <p:cNvSpPr>
                <a:spLocks/>
              </p:cNvSpPr>
              <p:nvPr/>
            </p:nvSpPr>
            <p:spPr bwMode="auto">
              <a:xfrm>
                <a:off x="6536" y="14540"/>
                <a:ext cx="225" cy="85"/>
              </a:xfrm>
              <a:custGeom>
                <a:avLst/>
                <a:gdLst/>
                <a:ahLst/>
                <a:cxnLst>
                  <a:cxn ang="0">
                    <a:pos x="225" y="39"/>
                  </a:cxn>
                  <a:cxn ang="0">
                    <a:pos x="0" y="0"/>
                  </a:cxn>
                  <a:cxn ang="0">
                    <a:pos x="3" y="41"/>
                  </a:cxn>
                  <a:cxn ang="0">
                    <a:pos x="218" y="85"/>
                  </a:cxn>
                  <a:cxn ang="0">
                    <a:pos x="225" y="39"/>
                  </a:cxn>
                </a:cxnLst>
                <a:rect l="0" t="0" r="r" b="b"/>
                <a:pathLst>
                  <a:path w="225" h="85">
                    <a:moveTo>
                      <a:pt x="225" y="39"/>
                    </a:moveTo>
                    <a:lnTo>
                      <a:pt x="0" y="0"/>
                    </a:lnTo>
                    <a:lnTo>
                      <a:pt x="3" y="41"/>
                    </a:lnTo>
                    <a:lnTo>
                      <a:pt x="218" y="85"/>
                    </a:lnTo>
                    <a:lnTo>
                      <a:pt x="225" y="3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5" name="Freeform 25"/>
              <p:cNvSpPr>
                <a:spLocks/>
              </p:cNvSpPr>
              <p:nvPr/>
            </p:nvSpPr>
            <p:spPr bwMode="auto">
              <a:xfrm>
                <a:off x="5972" y="14624"/>
                <a:ext cx="1325" cy="439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3" y="132"/>
                  </a:cxn>
                  <a:cxn ang="0">
                    <a:pos x="10" y="130"/>
                  </a:cxn>
                  <a:cxn ang="0">
                    <a:pos x="24" y="128"/>
                  </a:cxn>
                  <a:cxn ang="0">
                    <a:pos x="42" y="125"/>
                  </a:cxn>
                  <a:cxn ang="0">
                    <a:pos x="62" y="121"/>
                  </a:cxn>
                  <a:cxn ang="0">
                    <a:pos x="86" y="116"/>
                  </a:cxn>
                  <a:cxn ang="0">
                    <a:pos x="113" y="109"/>
                  </a:cxn>
                  <a:cxn ang="0">
                    <a:pos x="141" y="102"/>
                  </a:cxn>
                  <a:cxn ang="0">
                    <a:pos x="170" y="94"/>
                  </a:cxn>
                  <a:cxn ang="0">
                    <a:pos x="199" y="85"/>
                  </a:cxn>
                  <a:cxn ang="0">
                    <a:pos x="228" y="74"/>
                  </a:cxn>
                  <a:cxn ang="0">
                    <a:pos x="257" y="62"/>
                  </a:cxn>
                  <a:cxn ang="0">
                    <a:pos x="285" y="48"/>
                  </a:cxn>
                  <a:cxn ang="0">
                    <a:pos x="309" y="34"/>
                  </a:cxn>
                  <a:cxn ang="0">
                    <a:pos x="333" y="18"/>
                  </a:cxn>
                  <a:cxn ang="0">
                    <a:pos x="352" y="0"/>
                  </a:cxn>
                  <a:cxn ang="0">
                    <a:pos x="1325" y="223"/>
                  </a:cxn>
                  <a:cxn ang="0">
                    <a:pos x="1323" y="225"/>
                  </a:cxn>
                  <a:cxn ang="0">
                    <a:pos x="1318" y="230"/>
                  </a:cxn>
                  <a:cxn ang="0">
                    <a:pos x="1309" y="239"/>
                  </a:cxn>
                  <a:cxn ang="0">
                    <a:pos x="1297" y="250"/>
                  </a:cxn>
                  <a:cxn ang="0">
                    <a:pos x="1282" y="263"/>
                  </a:cxn>
                  <a:cxn ang="0">
                    <a:pos x="1265" y="278"/>
                  </a:cxn>
                  <a:cxn ang="0">
                    <a:pos x="1247" y="295"/>
                  </a:cxn>
                  <a:cxn ang="0">
                    <a:pos x="1225" y="312"/>
                  </a:cxn>
                  <a:cxn ang="0">
                    <a:pos x="1202" y="331"/>
                  </a:cxn>
                  <a:cxn ang="0">
                    <a:pos x="1179" y="349"/>
                  </a:cxn>
                  <a:cxn ang="0">
                    <a:pos x="1154" y="367"/>
                  </a:cxn>
                  <a:cxn ang="0">
                    <a:pos x="1128" y="385"/>
                  </a:cxn>
                  <a:cxn ang="0">
                    <a:pos x="1102" y="401"/>
                  </a:cxn>
                  <a:cxn ang="0">
                    <a:pos x="1077" y="415"/>
                  </a:cxn>
                  <a:cxn ang="0">
                    <a:pos x="1051" y="428"/>
                  </a:cxn>
                  <a:cxn ang="0">
                    <a:pos x="1026" y="439"/>
                  </a:cxn>
                  <a:cxn ang="0">
                    <a:pos x="0" y="132"/>
                  </a:cxn>
                </a:cxnLst>
                <a:rect l="0" t="0" r="r" b="b"/>
                <a:pathLst>
                  <a:path w="1325" h="439">
                    <a:moveTo>
                      <a:pt x="0" y="132"/>
                    </a:moveTo>
                    <a:lnTo>
                      <a:pt x="3" y="132"/>
                    </a:lnTo>
                    <a:lnTo>
                      <a:pt x="10" y="130"/>
                    </a:lnTo>
                    <a:lnTo>
                      <a:pt x="24" y="128"/>
                    </a:lnTo>
                    <a:lnTo>
                      <a:pt x="42" y="125"/>
                    </a:lnTo>
                    <a:lnTo>
                      <a:pt x="62" y="121"/>
                    </a:lnTo>
                    <a:lnTo>
                      <a:pt x="86" y="116"/>
                    </a:lnTo>
                    <a:lnTo>
                      <a:pt x="113" y="109"/>
                    </a:lnTo>
                    <a:lnTo>
                      <a:pt x="141" y="102"/>
                    </a:lnTo>
                    <a:lnTo>
                      <a:pt x="170" y="94"/>
                    </a:lnTo>
                    <a:lnTo>
                      <a:pt x="199" y="85"/>
                    </a:lnTo>
                    <a:lnTo>
                      <a:pt x="228" y="74"/>
                    </a:lnTo>
                    <a:lnTo>
                      <a:pt x="257" y="62"/>
                    </a:lnTo>
                    <a:lnTo>
                      <a:pt x="285" y="48"/>
                    </a:lnTo>
                    <a:lnTo>
                      <a:pt x="309" y="34"/>
                    </a:lnTo>
                    <a:lnTo>
                      <a:pt x="333" y="18"/>
                    </a:lnTo>
                    <a:lnTo>
                      <a:pt x="352" y="0"/>
                    </a:lnTo>
                    <a:lnTo>
                      <a:pt x="1325" y="223"/>
                    </a:lnTo>
                    <a:lnTo>
                      <a:pt x="1323" y="225"/>
                    </a:lnTo>
                    <a:lnTo>
                      <a:pt x="1318" y="230"/>
                    </a:lnTo>
                    <a:lnTo>
                      <a:pt x="1309" y="239"/>
                    </a:lnTo>
                    <a:lnTo>
                      <a:pt x="1297" y="250"/>
                    </a:lnTo>
                    <a:lnTo>
                      <a:pt x="1282" y="263"/>
                    </a:lnTo>
                    <a:lnTo>
                      <a:pt x="1265" y="278"/>
                    </a:lnTo>
                    <a:lnTo>
                      <a:pt x="1247" y="295"/>
                    </a:lnTo>
                    <a:lnTo>
                      <a:pt x="1225" y="312"/>
                    </a:lnTo>
                    <a:lnTo>
                      <a:pt x="1202" y="331"/>
                    </a:lnTo>
                    <a:lnTo>
                      <a:pt x="1179" y="349"/>
                    </a:lnTo>
                    <a:lnTo>
                      <a:pt x="1154" y="367"/>
                    </a:lnTo>
                    <a:lnTo>
                      <a:pt x="1128" y="385"/>
                    </a:lnTo>
                    <a:lnTo>
                      <a:pt x="1102" y="401"/>
                    </a:lnTo>
                    <a:lnTo>
                      <a:pt x="1077" y="415"/>
                    </a:lnTo>
                    <a:lnTo>
                      <a:pt x="1051" y="428"/>
                    </a:lnTo>
                    <a:lnTo>
                      <a:pt x="1026" y="439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6" name="Freeform 26"/>
              <p:cNvSpPr>
                <a:spLocks/>
              </p:cNvSpPr>
              <p:nvPr/>
            </p:nvSpPr>
            <p:spPr bwMode="auto">
              <a:xfrm>
                <a:off x="7292" y="14577"/>
                <a:ext cx="472" cy="209"/>
              </a:xfrm>
              <a:custGeom>
                <a:avLst/>
                <a:gdLst/>
                <a:ahLst/>
                <a:cxnLst>
                  <a:cxn ang="0">
                    <a:pos x="47" y="209"/>
                  </a:cxn>
                  <a:cxn ang="0">
                    <a:pos x="472" y="84"/>
                  </a:cxn>
                  <a:cxn ang="0">
                    <a:pos x="215" y="0"/>
                  </a:cxn>
                  <a:cxn ang="0">
                    <a:pos x="5" y="24"/>
                  </a:cxn>
                  <a:cxn ang="0">
                    <a:pos x="0" y="197"/>
                  </a:cxn>
                  <a:cxn ang="0">
                    <a:pos x="47" y="209"/>
                  </a:cxn>
                </a:cxnLst>
                <a:rect l="0" t="0" r="r" b="b"/>
                <a:pathLst>
                  <a:path w="472" h="209">
                    <a:moveTo>
                      <a:pt x="47" y="209"/>
                    </a:moveTo>
                    <a:lnTo>
                      <a:pt x="472" y="84"/>
                    </a:lnTo>
                    <a:lnTo>
                      <a:pt x="215" y="0"/>
                    </a:lnTo>
                    <a:lnTo>
                      <a:pt x="5" y="24"/>
                    </a:lnTo>
                    <a:lnTo>
                      <a:pt x="0" y="197"/>
                    </a:ln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7" name="Freeform 27"/>
              <p:cNvSpPr>
                <a:spLocks/>
              </p:cNvSpPr>
              <p:nvPr/>
            </p:nvSpPr>
            <p:spPr bwMode="auto">
              <a:xfrm>
                <a:off x="6073" y="13679"/>
                <a:ext cx="251" cy="999"/>
              </a:xfrm>
              <a:custGeom>
                <a:avLst/>
                <a:gdLst/>
                <a:ahLst/>
                <a:cxnLst>
                  <a:cxn ang="0">
                    <a:pos x="251" y="23"/>
                  </a:cxn>
                  <a:cxn ang="0">
                    <a:pos x="250" y="22"/>
                  </a:cxn>
                  <a:cxn ang="0">
                    <a:pos x="246" y="20"/>
                  </a:cxn>
                  <a:cxn ang="0">
                    <a:pos x="239" y="18"/>
                  </a:cxn>
                  <a:cxn ang="0">
                    <a:pos x="230" y="15"/>
                  </a:cxn>
                  <a:cxn ang="0">
                    <a:pos x="218" y="11"/>
                  </a:cxn>
                  <a:cxn ang="0">
                    <a:pos x="205" y="7"/>
                  </a:cxn>
                  <a:cxn ang="0">
                    <a:pos x="190" y="4"/>
                  </a:cxn>
                  <a:cxn ang="0">
                    <a:pos x="173" y="1"/>
                  </a:cxn>
                  <a:cxn ang="0">
                    <a:pos x="155" y="0"/>
                  </a:cxn>
                  <a:cxn ang="0">
                    <a:pos x="134" y="0"/>
                  </a:cxn>
                  <a:cxn ang="0">
                    <a:pos x="114" y="2"/>
                  </a:cxn>
                  <a:cxn ang="0">
                    <a:pos x="92" y="5"/>
                  </a:cxn>
                  <a:cxn ang="0">
                    <a:pos x="70" y="12"/>
                  </a:cxn>
                  <a:cxn ang="0">
                    <a:pos x="47" y="20"/>
                  </a:cxn>
                  <a:cxn ang="0">
                    <a:pos x="23" y="32"/>
                  </a:cxn>
                  <a:cxn ang="0">
                    <a:pos x="0" y="47"/>
                  </a:cxn>
                  <a:cxn ang="0">
                    <a:pos x="0" y="999"/>
                  </a:cxn>
                  <a:cxn ang="0">
                    <a:pos x="1" y="999"/>
                  </a:cxn>
                  <a:cxn ang="0">
                    <a:pos x="6" y="999"/>
                  </a:cxn>
                  <a:cxn ang="0">
                    <a:pos x="14" y="998"/>
                  </a:cxn>
                  <a:cxn ang="0">
                    <a:pos x="23" y="997"/>
                  </a:cxn>
                  <a:cxn ang="0">
                    <a:pos x="35" y="995"/>
                  </a:cxn>
                  <a:cxn ang="0">
                    <a:pos x="49" y="993"/>
                  </a:cxn>
                  <a:cxn ang="0">
                    <a:pos x="65" y="990"/>
                  </a:cxn>
                  <a:cxn ang="0">
                    <a:pos x="83" y="985"/>
                  </a:cxn>
                  <a:cxn ang="0">
                    <a:pos x="102" y="980"/>
                  </a:cxn>
                  <a:cxn ang="0">
                    <a:pos x="121" y="973"/>
                  </a:cxn>
                  <a:cxn ang="0">
                    <a:pos x="143" y="966"/>
                  </a:cxn>
                  <a:cxn ang="0">
                    <a:pos x="164" y="956"/>
                  </a:cxn>
                  <a:cxn ang="0">
                    <a:pos x="186" y="945"/>
                  </a:cxn>
                  <a:cxn ang="0">
                    <a:pos x="208" y="934"/>
                  </a:cxn>
                  <a:cxn ang="0">
                    <a:pos x="230" y="919"/>
                  </a:cxn>
                  <a:cxn ang="0">
                    <a:pos x="251" y="903"/>
                  </a:cxn>
                  <a:cxn ang="0">
                    <a:pos x="251" y="23"/>
                  </a:cxn>
                </a:cxnLst>
                <a:rect l="0" t="0" r="r" b="b"/>
                <a:pathLst>
                  <a:path w="251" h="999">
                    <a:moveTo>
                      <a:pt x="251" y="23"/>
                    </a:moveTo>
                    <a:lnTo>
                      <a:pt x="250" y="22"/>
                    </a:lnTo>
                    <a:lnTo>
                      <a:pt x="246" y="20"/>
                    </a:lnTo>
                    <a:lnTo>
                      <a:pt x="239" y="18"/>
                    </a:lnTo>
                    <a:lnTo>
                      <a:pt x="230" y="15"/>
                    </a:lnTo>
                    <a:lnTo>
                      <a:pt x="218" y="11"/>
                    </a:lnTo>
                    <a:lnTo>
                      <a:pt x="205" y="7"/>
                    </a:lnTo>
                    <a:lnTo>
                      <a:pt x="190" y="4"/>
                    </a:lnTo>
                    <a:lnTo>
                      <a:pt x="173" y="1"/>
                    </a:lnTo>
                    <a:lnTo>
                      <a:pt x="155" y="0"/>
                    </a:lnTo>
                    <a:lnTo>
                      <a:pt x="134" y="0"/>
                    </a:lnTo>
                    <a:lnTo>
                      <a:pt x="114" y="2"/>
                    </a:lnTo>
                    <a:lnTo>
                      <a:pt x="92" y="5"/>
                    </a:lnTo>
                    <a:lnTo>
                      <a:pt x="70" y="12"/>
                    </a:lnTo>
                    <a:lnTo>
                      <a:pt x="47" y="20"/>
                    </a:lnTo>
                    <a:lnTo>
                      <a:pt x="23" y="32"/>
                    </a:lnTo>
                    <a:lnTo>
                      <a:pt x="0" y="47"/>
                    </a:lnTo>
                    <a:lnTo>
                      <a:pt x="0" y="999"/>
                    </a:lnTo>
                    <a:lnTo>
                      <a:pt x="1" y="999"/>
                    </a:lnTo>
                    <a:lnTo>
                      <a:pt x="6" y="999"/>
                    </a:lnTo>
                    <a:lnTo>
                      <a:pt x="14" y="998"/>
                    </a:lnTo>
                    <a:lnTo>
                      <a:pt x="23" y="997"/>
                    </a:lnTo>
                    <a:lnTo>
                      <a:pt x="35" y="995"/>
                    </a:lnTo>
                    <a:lnTo>
                      <a:pt x="49" y="993"/>
                    </a:lnTo>
                    <a:lnTo>
                      <a:pt x="65" y="990"/>
                    </a:lnTo>
                    <a:lnTo>
                      <a:pt x="83" y="985"/>
                    </a:lnTo>
                    <a:lnTo>
                      <a:pt x="102" y="980"/>
                    </a:lnTo>
                    <a:lnTo>
                      <a:pt x="121" y="973"/>
                    </a:lnTo>
                    <a:lnTo>
                      <a:pt x="143" y="966"/>
                    </a:lnTo>
                    <a:lnTo>
                      <a:pt x="164" y="956"/>
                    </a:lnTo>
                    <a:lnTo>
                      <a:pt x="186" y="945"/>
                    </a:lnTo>
                    <a:lnTo>
                      <a:pt x="208" y="934"/>
                    </a:lnTo>
                    <a:lnTo>
                      <a:pt x="230" y="919"/>
                    </a:lnTo>
                    <a:lnTo>
                      <a:pt x="251" y="903"/>
                    </a:lnTo>
                    <a:lnTo>
                      <a:pt x="251" y="2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8" name="Freeform 28"/>
              <p:cNvSpPr>
                <a:spLocks/>
              </p:cNvSpPr>
              <p:nvPr/>
            </p:nvSpPr>
            <p:spPr bwMode="auto">
              <a:xfrm>
                <a:off x="6080" y="13687"/>
                <a:ext cx="215" cy="843"/>
              </a:xfrm>
              <a:custGeom>
                <a:avLst/>
                <a:gdLst/>
                <a:ahLst/>
                <a:cxnLst>
                  <a:cxn ang="0">
                    <a:pos x="215" y="20"/>
                  </a:cxn>
                  <a:cxn ang="0">
                    <a:pos x="214" y="19"/>
                  </a:cxn>
                  <a:cxn ang="0">
                    <a:pos x="211" y="18"/>
                  </a:cxn>
                  <a:cxn ang="0">
                    <a:pos x="205" y="15"/>
                  </a:cxn>
                  <a:cxn ang="0">
                    <a:pos x="197" y="12"/>
                  </a:cxn>
                  <a:cxn ang="0">
                    <a:pos x="187" y="9"/>
                  </a:cxn>
                  <a:cxn ang="0">
                    <a:pos x="176" y="6"/>
                  </a:cxn>
                  <a:cxn ang="0">
                    <a:pos x="163" y="4"/>
                  </a:cxn>
                  <a:cxn ang="0">
                    <a:pos x="149" y="1"/>
                  </a:cxn>
                  <a:cxn ang="0">
                    <a:pos x="133" y="0"/>
                  </a:cxn>
                  <a:cxn ang="0">
                    <a:pos x="115" y="0"/>
                  </a:cxn>
                  <a:cxn ang="0">
                    <a:pos x="98" y="1"/>
                  </a:cxn>
                  <a:cxn ang="0">
                    <a:pos x="79" y="5"/>
                  </a:cxn>
                  <a:cxn ang="0">
                    <a:pos x="60" y="10"/>
                  </a:cxn>
                  <a:cxn ang="0">
                    <a:pos x="40" y="18"/>
                  </a:cxn>
                  <a:cxn ang="0">
                    <a:pos x="21" y="27"/>
                  </a:cxn>
                  <a:cxn ang="0">
                    <a:pos x="0" y="40"/>
                  </a:cxn>
                  <a:cxn ang="0">
                    <a:pos x="0" y="843"/>
                  </a:cxn>
                  <a:cxn ang="0">
                    <a:pos x="1" y="843"/>
                  </a:cxn>
                  <a:cxn ang="0">
                    <a:pos x="6" y="843"/>
                  </a:cxn>
                  <a:cxn ang="0">
                    <a:pos x="12" y="842"/>
                  </a:cxn>
                  <a:cxn ang="0">
                    <a:pos x="21" y="841"/>
                  </a:cxn>
                  <a:cxn ang="0">
                    <a:pos x="30" y="840"/>
                  </a:cxn>
                  <a:cxn ang="0">
                    <a:pos x="43" y="838"/>
                  </a:cxn>
                  <a:cxn ang="0">
                    <a:pos x="56" y="835"/>
                  </a:cxn>
                  <a:cxn ang="0">
                    <a:pos x="71" y="831"/>
                  </a:cxn>
                  <a:cxn ang="0">
                    <a:pos x="87" y="826"/>
                  </a:cxn>
                  <a:cxn ang="0">
                    <a:pos x="105" y="821"/>
                  </a:cxn>
                  <a:cxn ang="0">
                    <a:pos x="123" y="814"/>
                  </a:cxn>
                  <a:cxn ang="0">
                    <a:pos x="141" y="806"/>
                  </a:cxn>
                  <a:cxn ang="0">
                    <a:pos x="159" y="797"/>
                  </a:cxn>
                  <a:cxn ang="0">
                    <a:pos x="179" y="786"/>
                  </a:cxn>
                  <a:cxn ang="0">
                    <a:pos x="197" y="774"/>
                  </a:cxn>
                  <a:cxn ang="0">
                    <a:pos x="215" y="760"/>
                  </a:cxn>
                  <a:cxn ang="0">
                    <a:pos x="215" y="20"/>
                  </a:cxn>
                </a:cxnLst>
                <a:rect l="0" t="0" r="r" b="b"/>
                <a:pathLst>
                  <a:path w="215" h="843">
                    <a:moveTo>
                      <a:pt x="215" y="20"/>
                    </a:moveTo>
                    <a:lnTo>
                      <a:pt x="214" y="19"/>
                    </a:lnTo>
                    <a:lnTo>
                      <a:pt x="211" y="18"/>
                    </a:lnTo>
                    <a:lnTo>
                      <a:pt x="205" y="15"/>
                    </a:lnTo>
                    <a:lnTo>
                      <a:pt x="197" y="12"/>
                    </a:lnTo>
                    <a:lnTo>
                      <a:pt x="187" y="9"/>
                    </a:lnTo>
                    <a:lnTo>
                      <a:pt x="176" y="6"/>
                    </a:lnTo>
                    <a:lnTo>
                      <a:pt x="163" y="4"/>
                    </a:lnTo>
                    <a:lnTo>
                      <a:pt x="149" y="1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8" y="1"/>
                    </a:lnTo>
                    <a:lnTo>
                      <a:pt x="79" y="5"/>
                    </a:lnTo>
                    <a:lnTo>
                      <a:pt x="60" y="10"/>
                    </a:lnTo>
                    <a:lnTo>
                      <a:pt x="40" y="18"/>
                    </a:lnTo>
                    <a:lnTo>
                      <a:pt x="21" y="27"/>
                    </a:lnTo>
                    <a:lnTo>
                      <a:pt x="0" y="40"/>
                    </a:lnTo>
                    <a:lnTo>
                      <a:pt x="0" y="843"/>
                    </a:lnTo>
                    <a:lnTo>
                      <a:pt x="1" y="843"/>
                    </a:lnTo>
                    <a:lnTo>
                      <a:pt x="6" y="843"/>
                    </a:lnTo>
                    <a:lnTo>
                      <a:pt x="12" y="842"/>
                    </a:lnTo>
                    <a:lnTo>
                      <a:pt x="21" y="841"/>
                    </a:lnTo>
                    <a:lnTo>
                      <a:pt x="30" y="840"/>
                    </a:lnTo>
                    <a:lnTo>
                      <a:pt x="43" y="838"/>
                    </a:lnTo>
                    <a:lnTo>
                      <a:pt x="56" y="835"/>
                    </a:lnTo>
                    <a:lnTo>
                      <a:pt x="71" y="831"/>
                    </a:lnTo>
                    <a:lnTo>
                      <a:pt x="87" y="826"/>
                    </a:lnTo>
                    <a:lnTo>
                      <a:pt x="105" y="821"/>
                    </a:lnTo>
                    <a:lnTo>
                      <a:pt x="123" y="814"/>
                    </a:lnTo>
                    <a:lnTo>
                      <a:pt x="141" y="806"/>
                    </a:lnTo>
                    <a:lnTo>
                      <a:pt x="159" y="797"/>
                    </a:lnTo>
                    <a:lnTo>
                      <a:pt x="179" y="786"/>
                    </a:lnTo>
                    <a:lnTo>
                      <a:pt x="197" y="774"/>
                    </a:lnTo>
                    <a:lnTo>
                      <a:pt x="215" y="760"/>
                    </a:lnTo>
                    <a:lnTo>
                      <a:pt x="215" y="2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29" name="Freeform 29"/>
              <p:cNvSpPr>
                <a:spLocks/>
              </p:cNvSpPr>
              <p:nvPr/>
            </p:nvSpPr>
            <p:spPr bwMode="auto">
              <a:xfrm>
                <a:off x="6087" y="13696"/>
                <a:ext cx="180" cy="685"/>
              </a:xfrm>
              <a:custGeom>
                <a:avLst/>
                <a:gdLst/>
                <a:ahLst/>
                <a:cxnLst>
                  <a:cxn ang="0">
                    <a:pos x="180" y="16"/>
                  </a:cxn>
                  <a:cxn ang="0">
                    <a:pos x="179" y="16"/>
                  </a:cxn>
                  <a:cxn ang="0">
                    <a:pos x="176" y="14"/>
                  </a:cxn>
                  <a:cxn ang="0">
                    <a:pos x="172" y="12"/>
                  </a:cxn>
                  <a:cxn ang="0">
                    <a:pos x="165" y="10"/>
                  </a:cxn>
                  <a:cxn ang="0">
                    <a:pos x="157" y="8"/>
                  </a:cxn>
                  <a:cxn ang="0">
                    <a:pos x="147" y="4"/>
                  </a:cxn>
                  <a:cxn ang="0">
                    <a:pos x="136" y="2"/>
                  </a:cxn>
                  <a:cxn ang="0">
                    <a:pos x="125" y="0"/>
                  </a:cxn>
                  <a:cxn ang="0">
                    <a:pos x="111" y="0"/>
                  </a:cxn>
                  <a:cxn ang="0">
                    <a:pos x="97" y="0"/>
                  </a:cxn>
                  <a:cxn ang="0">
                    <a:pos x="81" y="1"/>
                  </a:cxn>
                  <a:cxn ang="0">
                    <a:pos x="66" y="3"/>
                  </a:cxn>
                  <a:cxn ang="0">
                    <a:pos x="50" y="8"/>
                  </a:cxn>
                  <a:cxn ang="0">
                    <a:pos x="33" y="14"/>
                  </a:cxn>
                  <a:cxn ang="0">
                    <a:pos x="17" y="23"/>
                  </a:cxn>
                  <a:cxn ang="0">
                    <a:pos x="0" y="33"/>
                  </a:cxn>
                  <a:cxn ang="0">
                    <a:pos x="0" y="685"/>
                  </a:cxn>
                  <a:cxn ang="0">
                    <a:pos x="1" y="685"/>
                  </a:cxn>
                  <a:cxn ang="0">
                    <a:pos x="4" y="685"/>
                  </a:cxn>
                  <a:cxn ang="0">
                    <a:pos x="9" y="684"/>
                  </a:cxn>
                  <a:cxn ang="0">
                    <a:pos x="17" y="683"/>
                  </a:cxn>
                  <a:cxn ang="0">
                    <a:pos x="26" y="682"/>
                  </a:cxn>
                  <a:cxn ang="0">
                    <a:pos x="35" y="681"/>
                  </a:cxn>
                  <a:cxn ang="0">
                    <a:pos x="47" y="678"/>
                  </a:cxn>
                  <a:cxn ang="0">
                    <a:pos x="60" y="676"/>
                  </a:cxn>
                  <a:cxn ang="0">
                    <a:pos x="73" y="671"/>
                  </a:cxn>
                  <a:cxn ang="0">
                    <a:pos x="87" y="667"/>
                  </a:cxn>
                  <a:cxn ang="0">
                    <a:pos x="102" y="662"/>
                  </a:cxn>
                  <a:cxn ang="0">
                    <a:pos x="118" y="655"/>
                  </a:cxn>
                  <a:cxn ang="0">
                    <a:pos x="133" y="648"/>
                  </a:cxn>
                  <a:cxn ang="0">
                    <a:pos x="149" y="639"/>
                  </a:cxn>
                  <a:cxn ang="0">
                    <a:pos x="165" y="628"/>
                  </a:cxn>
                  <a:cxn ang="0">
                    <a:pos x="180" y="617"/>
                  </a:cxn>
                  <a:cxn ang="0">
                    <a:pos x="180" y="16"/>
                  </a:cxn>
                </a:cxnLst>
                <a:rect l="0" t="0" r="r" b="b"/>
                <a:pathLst>
                  <a:path w="180" h="685">
                    <a:moveTo>
                      <a:pt x="180" y="16"/>
                    </a:moveTo>
                    <a:lnTo>
                      <a:pt x="179" y="16"/>
                    </a:lnTo>
                    <a:lnTo>
                      <a:pt x="176" y="14"/>
                    </a:lnTo>
                    <a:lnTo>
                      <a:pt x="172" y="12"/>
                    </a:lnTo>
                    <a:lnTo>
                      <a:pt x="165" y="10"/>
                    </a:lnTo>
                    <a:lnTo>
                      <a:pt x="157" y="8"/>
                    </a:lnTo>
                    <a:lnTo>
                      <a:pt x="147" y="4"/>
                    </a:lnTo>
                    <a:lnTo>
                      <a:pt x="136" y="2"/>
                    </a:lnTo>
                    <a:lnTo>
                      <a:pt x="125" y="0"/>
                    </a:lnTo>
                    <a:lnTo>
                      <a:pt x="111" y="0"/>
                    </a:lnTo>
                    <a:lnTo>
                      <a:pt x="97" y="0"/>
                    </a:lnTo>
                    <a:lnTo>
                      <a:pt x="81" y="1"/>
                    </a:lnTo>
                    <a:lnTo>
                      <a:pt x="66" y="3"/>
                    </a:lnTo>
                    <a:lnTo>
                      <a:pt x="50" y="8"/>
                    </a:lnTo>
                    <a:lnTo>
                      <a:pt x="33" y="14"/>
                    </a:lnTo>
                    <a:lnTo>
                      <a:pt x="17" y="23"/>
                    </a:lnTo>
                    <a:lnTo>
                      <a:pt x="0" y="33"/>
                    </a:lnTo>
                    <a:lnTo>
                      <a:pt x="0" y="685"/>
                    </a:lnTo>
                    <a:lnTo>
                      <a:pt x="1" y="685"/>
                    </a:lnTo>
                    <a:lnTo>
                      <a:pt x="4" y="685"/>
                    </a:lnTo>
                    <a:lnTo>
                      <a:pt x="9" y="684"/>
                    </a:lnTo>
                    <a:lnTo>
                      <a:pt x="17" y="683"/>
                    </a:lnTo>
                    <a:lnTo>
                      <a:pt x="26" y="682"/>
                    </a:lnTo>
                    <a:lnTo>
                      <a:pt x="35" y="681"/>
                    </a:lnTo>
                    <a:lnTo>
                      <a:pt x="47" y="678"/>
                    </a:lnTo>
                    <a:lnTo>
                      <a:pt x="60" y="676"/>
                    </a:lnTo>
                    <a:lnTo>
                      <a:pt x="73" y="671"/>
                    </a:lnTo>
                    <a:lnTo>
                      <a:pt x="87" y="667"/>
                    </a:lnTo>
                    <a:lnTo>
                      <a:pt x="102" y="662"/>
                    </a:lnTo>
                    <a:lnTo>
                      <a:pt x="118" y="655"/>
                    </a:lnTo>
                    <a:lnTo>
                      <a:pt x="133" y="648"/>
                    </a:lnTo>
                    <a:lnTo>
                      <a:pt x="149" y="639"/>
                    </a:lnTo>
                    <a:lnTo>
                      <a:pt x="165" y="628"/>
                    </a:lnTo>
                    <a:lnTo>
                      <a:pt x="180" y="617"/>
                    </a:lnTo>
                    <a:lnTo>
                      <a:pt x="180" y="1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0" name="Freeform 30"/>
              <p:cNvSpPr>
                <a:spLocks/>
              </p:cNvSpPr>
              <p:nvPr/>
            </p:nvSpPr>
            <p:spPr bwMode="auto">
              <a:xfrm>
                <a:off x="6093" y="13704"/>
                <a:ext cx="146" cy="530"/>
              </a:xfrm>
              <a:custGeom>
                <a:avLst/>
                <a:gdLst/>
                <a:ahLst/>
                <a:cxnLst>
                  <a:cxn ang="0">
                    <a:pos x="146" y="14"/>
                  </a:cxn>
                  <a:cxn ang="0">
                    <a:pos x="143" y="12"/>
                  </a:cxn>
                  <a:cxn ang="0">
                    <a:pos x="134" y="8"/>
                  </a:cxn>
                  <a:cxn ang="0">
                    <a:pos x="120" y="4"/>
                  </a:cxn>
                  <a:cxn ang="0">
                    <a:pos x="101" y="1"/>
                  </a:cxn>
                  <a:cxn ang="0">
                    <a:pos x="79" y="0"/>
                  </a:cxn>
                  <a:cxn ang="0">
                    <a:pos x="54" y="3"/>
                  </a:cxn>
                  <a:cxn ang="0">
                    <a:pos x="27" y="11"/>
                  </a:cxn>
                  <a:cxn ang="0">
                    <a:pos x="0" y="27"/>
                  </a:cxn>
                  <a:cxn ang="0">
                    <a:pos x="0" y="530"/>
                  </a:cxn>
                  <a:cxn ang="0">
                    <a:pos x="3" y="530"/>
                  </a:cxn>
                  <a:cxn ang="0">
                    <a:pos x="14" y="529"/>
                  </a:cxn>
                  <a:cxn ang="0">
                    <a:pos x="29" y="526"/>
                  </a:cxn>
                  <a:cxn ang="0">
                    <a:pos x="49" y="521"/>
                  </a:cxn>
                  <a:cxn ang="0">
                    <a:pos x="71" y="514"/>
                  </a:cxn>
                  <a:cxn ang="0">
                    <a:pos x="96" y="505"/>
                  </a:cxn>
                  <a:cxn ang="0">
                    <a:pos x="121" y="492"/>
                  </a:cxn>
                  <a:cxn ang="0">
                    <a:pos x="146" y="475"/>
                  </a:cxn>
                  <a:cxn ang="0">
                    <a:pos x="146" y="14"/>
                  </a:cxn>
                </a:cxnLst>
                <a:rect l="0" t="0" r="r" b="b"/>
                <a:pathLst>
                  <a:path w="146" h="530">
                    <a:moveTo>
                      <a:pt x="146" y="14"/>
                    </a:moveTo>
                    <a:lnTo>
                      <a:pt x="143" y="12"/>
                    </a:lnTo>
                    <a:lnTo>
                      <a:pt x="134" y="8"/>
                    </a:lnTo>
                    <a:lnTo>
                      <a:pt x="120" y="4"/>
                    </a:lnTo>
                    <a:lnTo>
                      <a:pt x="101" y="1"/>
                    </a:lnTo>
                    <a:lnTo>
                      <a:pt x="79" y="0"/>
                    </a:lnTo>
                    <a:lnTo>
                      <a:pt x="54" y="3"/>
                    </a:lnTo>
                    <a:lnTo>
                      <a:pt x="27" y="11"/>
                    </a:lnTo>
                    <a:lnTo>
                      <a:pt x="0" y="27"/>
                    </a:lnTo>
                    <a:lnTo>
                      <a:pt x="0" y="530"/>
                    </a:lnTo>
                    <a:lnTo>
                      <a:pt x="3" y="530"/>
                    </a:lnTo>
                    <a:lnTo>
                      <a:pt x="14" y="529"/>
                    </a:lnTo>
                    <a:lnTo>
                      <a:pt x="29" y="526"/>
                    </a:lnTo>
                    <a:lnTo>
                      <a:pt x="49" y="521"/>
                    </a:lnTo>
                    <a:lnTo>
                      <a:pt x="71" y="514"/>
                    </a:lnTo>
                    <a:lnTo>
                      <a:pt x="96" y="505"/>
                    </a:lnTo>
                    <a:lnTo>
                      <a:pt x="121" y="492"/>
                    </a:lnTo>
                    <a:lnTo>
                      <a:pt x="146" y="475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1" name="Freeform 31"/>
              <p:cNvSpPr>
                <a:spLocks/>
              </p:cNvSpPr>
              <p:nvPr/>
            </p:nvSpPr>
            <p:spPr bwMode="auto">
              <a:xfrm>
                <a:off x="6101" y="13712"/>
                <a:ext cx="109" cy="373"/>
              </a:xfrm>
              <a:custGeom>
                <a:avLst/>
                <a:gdLst/>
                <a:ahLst/>
                <a:cxnLst>
                  <a:cxn ang="0">
                    <a:pos x="109" y="10"/>
                  </a:cxn>
                  <a:cxn ang="0">
                    <a:pos x="107" y="9"/>
                  </a:cxn>
                  <a:cxn ang="0">
                    <a:pos x="100" y="6"/>
                  </a:cxn>
                  <a:cxn ang="0">
                    <a:pos x="89" y="2"/>
                  </a:cxn>
                  <a:cxn ang="0">
                    <a:pos x="75" y="0"/>
                  </a:cxn>
                  <a:cxn ang="0">
                    <a:pos x="59" y="0"/>
                  </a:cxn>
                  <a:cxn ang="0">
                    <a:pos x="39" y="2"/>
                  </a:cxn>
                  <a:cxn ang="0">
                    <a:pos x="20" y="9"/>
                  </a:cxn>
                  <a:cxn ang="0">
                    <a:pos x="0" y="21"/>
                  </a:cxn>
                  <a:cxn ang="0">
                    <a:pos x="0" y="373"/>
                  </a:cxn>
                  <a:cxn ang="0">
                    <a:pos x="2" y="373"/>
                  </a:cxn>
                  <a:cxn ang="0">
                    <a:pos x="9" y="372"/>
                  </a:cxn>
                  <a:cxn ang="0">
                    <a:pos x="21" y="369"/>
                  </a:cxn>
                  <a:cxn ang="0">
                    <a:pos x="36" y="366"/>
                  </a:cxn>
                  <a:cxn ang="0">
                    <a:pos x="53" y="362"/>
                  </a:cxn>
                  <a:cxn ang="0">
                    <a:pos x="72" y="354"/>
                  </a:cxn>
                  <a:cxn ang="0">
                    <a:pos x="90" y="343"/>
                  </a:cxn>
                  <a:cxn ang="0">
                    <a:pos x="109" y="331"/>
                  </a:cxn>
                  <a:cxn ang="0">
                    <a:pos x="109" y="10"/>
                  </a:cxn>
                </a:cxnLst>
                <a:rect l="0" t="0" r="r" b="b"/>
                <a:pathLst>
                  <a:path w="109" h="373">
                    <a:moveTo>
                      <a:pt x="109" y="10"/>
                    </a:moveTo>
                    <a:lnTo>
                      <a:pt x="107" y="9"/>
                    </a:lnTo>
                    <a:lnTo>
                      <a:pt x="100" y="6"/>
                    </a:lnTo>
                    <a:lnTo>
                      <a:pt x="89" y="2"/>
                    </a:lnTo>
                    <a:lnTo>
                      <a:pt x="75" y="0"/>
                    </a:lnTo>
                    <a:lnTo>
                      <a:pt x="59" y="0"/>
                    </a:lnTo>
                    <a:lnTo>
                      <a:pt x="39" y="2"/>
                    </a:lnTo>
                    <a:lnTo>
                      <a:pt x="20" y="9"/>
                    </a:lnTo>
                    <a:lnTo>
                      <a:pt x="0" y="21"/>
                    </a:lnTo>
                    <a:lnTo>
                      <a:pt x="0" y="373"/>
                    </a:lnTo>
                    <a:lnTo>
                      <a:pt x="2" y="373"/>
                    </a:lnTo>
                    <a:lnTo>
                      <a:pt x="9" y="372"/>
                    </a:lnTo>
                    <a:lnTo>
                      <a:pt x="21" y="369"/>
                    </a:lnTo>
                    <a:lnTo>
                      <a:pt x="36" y="366"/>
                    </a:lnTo>
                    <a:lnTo>
                      <a:pt x="53" y="362"/>
                    </a:lnTo>
                    <a:lnTo>
                      <a:pt x="72" y="354"/>
                    </a:lnTo>
                    <a:lnTo>
                      <a:pt x="90" y="343"/>
                    </a:lnTo>
                    <a:lnTo>
                      <a:pt x="109" y="331"/>
                    </a:lnTo>
                    <a:lnTo>
                      <a:pt x="109" y="1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2" name="Freeform 32"/>
              <p:cNvSpPr>
                <a:spLocks/>
              </p:cNvSpPr>
              <p:nvPr/>
            </p:nvSpPr>
            <p:spPr bwMode="auto">
              <a:xfrm>
                <a:off x="6107" y="13721"/>
                <a:ext cx="75" cy="216"/>
              </a:xfrm>
              <a:custGeom>
                <a:avLst/>
                <a:gdLst/>
                <a:ahLst/>
                <a:cxnLst>
                  <a:cxn ang="0">
                    <a:pos x="75" y="6"/>
                  </a:cxn>
                  <a:cxn ang="0">
                    <a:pos x="73" y="5"/>
                  </a:cxn>
                  <a:cxn ang="0">
                    <a:pos x="69" y="4"/>
                  </a:cxn>
                  <a:cxn ang="0">
                    <a:pos x="61" y="2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28" y="1"/>
                  </a:cxn>
                  <a:cxn ang="0">
                    <a:pos x="14" y="6"/>
                  </a:cxn>
                  <a:cxn ang="0">
                    <a:pos x="0" y="14"/>
                  </a:cxn>
                  <a:cxn ang="0">
                    <a:pos x="0" y="216"/>
                  </a:cxn>
                  <a:cxn ang="0">
                    <a:pos x="2" y="216"/>
                  </a:cxn>
                  <a:cxn ang="0">
                    <a:pos x="7" y="215"/>
                  </a:cxn>
                  <a:cxn ang="0">
                    <a:pos x="15" y="214"/>
                  </a:cxn>
                  <a:cxn ang="0">
                    <a:pos x="25" y="211"/>
                  </a:cxn>
                  <a:cxn ang="0">
                    <a:pos x="37" y="208"/>
                  </a:cxn>
                  <a:cxn ang="0">
                    <a:pos x="50" y="203"/>
                  </a:cxn>
                  <a:cxn ang="0">
                    <a:pos x="63" y="195"/>
                  </a:cxn>
                  <a:cxn ang="0">
                    <a:pos x="75" y="187"/>
                  </a:cxn>
                  <a:cxn ang="0">
                    <a:pos x="75" y="6"/>
                  </a:cxn>
                </a:cxnLst>
                <a:rect l="0" t="0" r="r" b="b"/>
                <a:pathLst>
                  <a:path w="75" h="216">
                    <a:moveTo>
                      <a:pt x="75" y="6"/>
                    </a:moveTo>
                    <a:lnTo>
                      <a:pt x="73" y="5"/>
                    </a:lnTo>
                    <a:lnTo>
                      <a:pt x="69" y="4"/>
                    </a:lnTo>
                    <a:lnTo>
                      <a:pt x="61" y="2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28" y="1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0" y="216"/>
                    </a:lnTo>
                    <a:lnTo>
                      <a:pt x="2" y="216"/>
                    </a:lnTo>
                    <a:lnTo>
                      <a:pt x="7" y="215"/>
                    </a:lnTo>
                    <a:lnTo>
                      <a:pt x="15" y="214"/>
                    </a:lnTo>
                    <a:lnTo>
                      <a:pt x="25" y="211"/>
                    </a:lnTo>
                    <a:lnTo>
                      <a:pt x="37" y="208"/>
                    </a:lnTo>
                    <a:lnTo>
                      <a:pt x="50" y="203"/>
                    </a:lnTo>
                    <a:lnTo>
                      <a:pt x="63" y="195"/>
                    </a:lnTo>
                    <a:lnTo>
                      <a:pt x="75" y="187"/>
                    </a:lnTo>
                    <a:lnTo>
                      <a:pt x="75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3" name="Freeform 33"/>
              <p:cNvSpPr>
                <a:spLocks/>
              </p:cNvSpPr>
              <p:nvPr/>
            </p:nvSpPr>
            <p:spPr bwMode="auto">
              <a:xfrm>
                <a:off x="7013" y="14340"/>
                <a:ext cx="110" cy="111"/>
              </a:xfrm>
              <a:custGeom>
                <a:avLst/>
                <a:gdLst/>
                <a:ahLst/>
                <a:cxnLst>
                  <a:cxn ang="0">
                    <a:pos x="55" y="111"/>
                  </a:cxn>
                  <a:cxn ang="0">
                    <a:pos x="66" y="110"/>
                  </a:cxn>
                  <a:cxn ang="0">
                    <a:pos x="76" y="106"/>
                  </a:cxn>
                  <a:cxn ang="0">
                    <a:pos x="85" y="101"/>
                  </a:cxn>
                  <a:cxn ang="0">
                    <a:pos x="94" y="94"/>
                  </a:cxn>
                  <a:cxn ang="0">
                    <a:pos x="100" y="86"/>
                  </a:cxn>
                  <a:cxn ang="0">
                    <a:pos x="106" y="77"/>
                  </a:cxn>
                  <a:cxn ang="0">
                    <a:pos x="109" y="66"/>
                  </a:cxn>
                  <a:cxn ang="0">
                    <a:pos x="110" y="56"/>
                  </a:cxn>
                  <a:cxn ang="0">
                    <a:pos x="109" y="44"/>
                  </a:cxn>
                  <a:cxn ang="0">
                    <a:pos x="106" y="34"/>
                  </a:cxn>
                  <a:cxn ang="0">
                    <a:pos x="100" y="24"/>
                  </a:cxn>
                  <a:cxn ang="0">
                    <a:pos x="94" y="17"/>
                  </a:cxn>
                  <a:cxn ang="0">
                    <a:pos x="85" y="9"/>
                  </a:cxn>
                  <a:cxn ang="0">
                    <a:pos x="76" y="5"/>
                  </a:cxn>
                  <a:cxn ang="0">
                    <a:pos x="66" y="2"/>
                  </a:cxn>
                  <a:cxn ang="0">
                    <a:pos x="55" y="0"/>
                  </a:cxn>
                  <a:cxn ang="0">
                    <a:pos x="44" y="2"/>
                  </a:cxn>
                  <a:cxn ang="0">
                    <a:pos x="33" y="5"/>
                  </a:cxn>
                  <a:cxn ang="0">
                    <a:pos x="25" y="9"/>
                  </a:cxn>
                  <a:cxn ang="0">
                    <a:pos x="16" y="17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1" y="44"/>
                  </a:cxn>
                  <a:cxn ang="0">
                    <a:pos x="0" y="56"/>
                  </a:cxn>
                  <a:cxn ang="0">
                    <a:pos x="1" y="66"/>
                  </a:cxn>
                  <a:cxn ang="0">
                    <a:pos x="4" y="77"/>
                  </a:cxn>
                  <a:cxn ang="0">
                    <a:pos x="10" y="86"/>
                  </a:cxn>
                  <a:cxn ang="0">
                    <a:pos x="16" y="94"/>
                  </a:cxn>
                  <a:cxn ang="0">
                    <a:pos x="25" y="101"/>
                  </a:cxn>
                  <a:cxn ang="0">
                    <a:pos x="33" y="106"/>
                  </a:cxn>
                  <a:cxn ang="0">
                    <a:pos x="44" y="110"/>
                  </a:cxn>
                  <a:cxn ang="0">
                    <a:pos x="55" y="111"/>
                  </a:cxn>
                </a:cxnLst>
                <a:rect l="0" t="0" r="r" b="b"/>
                <a:pathLst>
                  <a:path w="110" h="111">
                    <a:moveTo>
                      <a:pt x="55" y="111"/>
                    </a:moveTo>
                    <a:lnTo>
                      <a:pt x="66" y="110"/>
                    </a:lnTo>
                    <a:lnTo>
                      <a:pt x="76" y="106"/>
                    </a:lnTo>
                    <a:lnTo>
                      <a:pt x="85" y="101"/>
                    </a:lnTo>
                    <a:lnTo>
                      <a:pt x="94" y="94"/>
                    </a:lnTo>
                    <a:lnTo>
                      <a:pt x="100" y="86"/>
                    </a:lnTo>
                    <a:lnTo>
                      <a:pt x="106" y="77"/>
                    </a:lnTo>
                    <a:lnTo>
                      <a:pt x="109" y="66"/>
                    </a:lnTo>
                    <a:lnTo>
                      <a:pt x="110" y="56"/>
                    </a:lnTo>
                    <a:lnTo>
                      <a:pt x="109" y="44"/>
                    </a:lnTo>
                    <a:lnTo>
                      <a:pt x="106" y="34"/>
                    </a:lnTo>
                    <a:lnTo>
                      <a:pt x="100" y="24"/>
                    </a:lnTo>
                    <a:lnTo>
                      <a:pt x="94" y="17"/>
                    </a:lnTo>
                    <a:lnTo>
                      <a:pt x="85" y="9"/>
                    </a:lnTo>
                    <a:lnTo>
                      <a:pt x="76" y="5"/>
                    </a:lnTo>
                    <a:lnTo>
                      <a:pt x="66" y="2"/>
                    </a:lnTo>
                    <a:lnTo>
                      <a:pt x="55" y="0"/>
                    </a:lnTo>
                    <a:lnTo>
                      <a:pt x="44" y="2"/>
                    </a:lnTo>
                    <a:lnTo>
                      <a:pt x="33" y="5"/>
                    </a:lnTo>
                    <a:lnTo>
                      <a:pt x="25" y="9"/>
                    </a:lnTo>
                    <a:lnTo>
                      <a:pt x="16" y="17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1" y="44"/>
                    </a:lnTo>
                    <a:lnTo>
                      <a:pt x="0" y="56"/>
                    </a:lnTo>
                    <a:lnTo>
                      <a:pt x="1" y="66"/>
                    </a:lnTo>
                    <a:lnTo>
                      <a:pt x="4" y="77"/>
                    </a:lnTo>
                    <a:lnTo>
                      <a:pt x="10" y="86"/>
                    </a:lnTo>
                    <a:lnTo>
                      <a:pt x="16" y="94"/>
                    </a:lnTo>
                    <a:lnTo>
                      <a:pt x="25" y="101"/>
                    </a:lnTo>
                    <a:lnTo>
                      <a:pt x="33" y="106"/>
                    </a:lnTo>
                    <a:lnTo>
                      <a:pt x="44" y="110"/>
                    </a:lnTo>
                    <a:lnTo>
                      <a:pt x="55" y="1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4" name="Freeform 34"/>
              <p:cNvSpPr>
                <a:spLocks/>
              </p:cNvSpPr>
              <p:nvPr/>
            </p:nvSpPr>
            <p:spPr bwMode="auto">
              <a:xfrm>
                <a:off x="6676" y="14343"/>
                <a:ext cx="55" cy="55"/>
              </a:xfrm>
              <a:custGeom>
                <a:avLst/>
                <a:gdLst/>
                <a:ahLst/>
                <a:cxnLst>
                  <a:cxn ang="0">
                    <a:pos x="27" y="55"/>
                  </a:cxn>
                  <a:cxn ang="0">
                    <a:pos x="38" y="53"/>
                  </a:cxn>
                  <a:cxn ang="0">
                    <a:pos x="48" y="46"/>
                  </a:cxn>
                  <a:cxn ang="0">
                    <a:pos x="53" y="37"/>
                  </a:cxn>
                  <a:cxn ang="0">
                    <a:pos x="55" y="27"/>
                  </a:cxn>
                  <a:cxn ang="0">
                    <a:pos x="53" y="16"/>
                  </a:cxn>
                  <a:cxn ang="0">
                    <a:pos x="48" y="7"/>
                  </a:cxn>
                  <a:cxn ang="0">
                    <a:pos x="38" y="2"/>
                  </a:cxn>
                  <a:cxn ang="0">
                    <a:pos x="27" y="0"/>
                  </a:cxn>
                  <a:cxn ang="0">
                    <a:pos x="16" y="2"/>
                  </a:cxn>
                  <a:cxn ang="0">
                    <a:pos x="8" y="7"/>
                  </a:cxn>
                  <a:cxn ang="0">
                    <a:pos x="2" y="16"/>
                  </a:cxn>
                  <a:cxn ang="0">
                    <a:pos x="0" y="27"/>
                  </a:cxn>
                  <a:cxn ang="0">
                    <a:pos x="2" y="37"/>
                  </a:cxn>
                  <a:cxn ang="0">
                    <a:pos x="8" y="46"/>
                  </a:cxn>
                  <a:cxn ang="0">
                    <a:pos x="16" y="53"/>
                  </a:cxn>
                  <a:cxn ang="0">
                    <a:pos x="27" y="55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lnTo>
                      <a:pt x="38" y="53"/>
                    </a:lnTo>
                    <a:lnTo>
                      <a:pt x="48" y="46"/>
                    </a:lnTo>
                    <a:lnTo>
                      <a:pt x="53" y="37"/>
                    </a:lnTo>
                    <a:lnTo>
                      <a:pt x="55" y="27"/>
                    </a:lnTo>
                    <a:lnTo>
                      <a:pt x="53" y="16"/>
                    </a:lnTo>
                    <a:lnTo>
                      <a:pt x="48" y="7"/>
                    </a:lnTo>
                    <a:lnTo>
                      <a:pt x="38" y="2"/>
                    </a:lnTo>
                    <a:lnTo>
                      <a:pt x="27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2" y="16"/>
                    </a:lnTo>
                    <a:lnTo>
                      <a:pt x="0" y="27"/>
                    </a:lnTo>
                    <a:lnTo>
                      <a:pt x="2" y="37"/>
                    </a:lnTo>
                    <a:lnTo>
                      <a:pt x="8" y="46"/>
                    </a:lnTo>
                    <a:lnTo>
                      <a:pt x="16" y="53"/>
                    </a:lnTo>
                    <a:lnTo>
                      <a:pt x="27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5" name="Freeform 35"/>
              <p:cNvSpPr>
                <a:spLocks/>
              </p:cNvSpPr>
              <p:nvPr/>
            </p:nvSpPr>
            <p:spPr bwMode="auto">
              <a:xfrm>
                <a:off x="6770" y="14345"/>
                <a:ext cx="55" cy="55"/>
              </a:xfrm>
              <a:custGeom>
                <a:avLst/>
                <a:gdLst/>
                <a:ahLst/>
                <a:cxnLst>
                  <a:cxn ang="0">
                    <a:pos x="28" y="55"/>
                  </a:cxn>
                  <a:cxn ang="0">
                    <a:pos x="39" y="53"/>
                  </a:cxn>
                  <a:cxn ang="0">
                    <a:pos x="47" y="47"/>
                  </a:cxn>
                  <a:cxn ang="0">
                    <a:pos x="53" y="39"/>
                  </a:cxn>
                  <a:cxn ang="0">
                    <a:pos x="55" y="28"/>
                  </a:cxn>
                  <a:cxn ang="0">
                    <a:pos x="53" y="17"/>
                  </a:cxn>
                  <a:cxn ang="0">
                    <a:pos x="47" y="8"/>
                  </a:cxn>
                  <a:cxn ang="0">
                    <a:pos x="39" y="2"/>
                  </a:cxn>
                  <a:cxn ang="0">
                    <a:pos x="28" y="0"/>
                  </a:cxn>
                  <a:cxn ang="0">
                    <a:pos x="17" y="2"/>
                  </a:cxn>
                  <a:cxn ang="0">
                    <a:pos x="9" y="8"/>
                  </a:cxn>
                  <a:cxn ang="0">
                    <a:pos x="2" y="17"/>
                  </a:cxn>
                  <a:cxn ang="0">
                    <a:pos x="0" y="28"/>
                  </a:cxn>
                  <a:cxn ang="0">
                    <a:pos x="2" y="39"/>
                  </a:cxn>
                  <a:cxn ang="0">
                    <a:pos x="9" y="47"/>
                  </a:cxn>
                  <a:cxn ang="0">
                    <a:pos x="17" y="53"/>
                  </a:cxn>
                  <a:cxn ang="0">
                    <a:pos x="28" y="55"/>
                  </a:cxn>
                </a:cxnLst>
                <a:rect l="0" t="0" r="r" b="b"/>
                <a:pathLst>
                  <a:path w="55" h="55">
                    <a:moveTo>
                      <a:pt x="28" y="55"/>
                    </a:moveTo>
                    <a:lnTo>
                      <a:pt x="39" y="53"/>
                    </a:lnTo>
                    <a:lnTo>
                      <a:pt x="47" y="47"/>
                    </a:lnTo>
                    <a:lnTo>
                      <a:pt x="53" y="39"/>
                    </a:lnTo>
                    <a:lnTo>
                      <a:pt x="55" y="28"/>
                    </a:lnTo>
                    <a:lnTo>
                      <a:pt x="53" y="17"/>
                    </a:lnTo>
                    <a:lnTo>
                      <a:pt x="47" y="8"/>
                    </a:lnTo>
                    <a:lnTo>
                      <a:pt x="39" y="2"/>
                    </a:lnTo>
                    <a:lnTo>
                      <a:pt x="28" y="0"/>
                    </a:lnTo>
                    <a:lnTo>
                      <a:pt x="17" y="2"/>
                    </a:lnTo>
                    <a:lnTo>
                      <a:pt x="9" y="8"/>
                    </a:lnTo>
                    <a:lnTo>
                      <a:pt x="2" y="17"/>
                    </a:lnTo>
                    <a:lnTo>
                      <a:pt x="0" y="28"/>
                    </a:lnTo>
                    <a:lnTo>
                      <a:pt x="2" y="39"/>
                    </a:lnTo>
                    <a:lnTo>
                      <a:pt x="9" y="47"/>
                    </a:lnTo>
                    <a:lnTo>
                      <a:pt x="17" y="53"/>
                    </a:lnTo>
                    <a:lnTo>
                      <a:pt x="28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6" name="Freeform 36"/>
              <p:cNvSpPr>
                <a:spLocks/>
              </p:cNvSpPr>
              <p:nvPr/>
            </p:nvSpPr>
            <p:spPr bwMode="auto">
              <a:xfrm>
                <a:off x="6401" y="13591"/>
                <a:ext cx="156" cy="752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44" y="30"/>
                  </a:cxn>
                  <a:cxn ang="0">
                    <a:pos x="33" y="73"/>
                  </a:cxn>
                  <a:cxn ang="0">
                    <a:pos x="19" y="140"/>
                  </a:cxn>
                  <a:cxn ang="0">
                    <a:pos x="7" y="229"/>
                  </a:cxn>
                  <a:cxn ang="0">
                    <a:pos x="0" y="337"/>
                  </a:cxn>
                  <a:cxn ang="0">
                    <a:pos x="1" y="462"/>
                  </a:cxn>
                  <a:cxn ang="0">
                    <a:pos x="14" y="602"/>
                  </a:cxn>
                  <a:cxn ang="0">
                    <a:pos x="43" y="752"/>
                  </a:cxn>
                  <a:cxn ang="0">
                    <a:pos x="150" y="746"/>
                  </a:cxn>
                  <a:cxn ang="0">
                    <a:pos x="146" y="724"/>
                  </a:cxn>
                  <a:cxn ang="0">
                    <a:pos x="135" y="663"/>
                  </a:cxn>
                  <a:cxn ang="0">
                    <a:pos x="123" y="574"/>
                  </a:cxn>
                  <a:cxn ang="0">
                    <a:pos x="111" y="463"/>
                  </a:cxn>
                  <a:cxn ang="0">
                    <a:pos x="104" y="342"/>
                  </a:cxn>
                  <a:cxn ang="0">
                    <a:pos x="107" y="220"/>
                  </a:cxn>
                  <a:cxn ang="0">
                    <a:pos x="124" y="106"/>
                  </a:cxn>
                  <a:cxn ang="0">
                    <a:pos x="156" y="9"/>
                  </a:cxn>
                  <a:cxn ang="0">
                    <a:pos x="156" y="8"/>
                  </a:cxn>
                  <a:cxn ang="0">
                    <a:pos x="156" y="6"/>
                  </a:cxn>
                  <a:cxn ang="0">
                    <a:pos x="154" y="4"/>
                  </a:cxn>
                  <a:cxn ang="0">
                    <a:pos x="147" y="0"/>
                  </a:cxn>
                  <a:cxn ang="0">
                    <a:pos x="134" y="0"/>
                  </a:cxn>
                  <a:cxn ang="0">
                    <a:pos x="115" y="1"/>
                  </a:cxn>
                  <a:cxn ang="0">
                    <a:pos x="87" y="7"/>
                  </a:cxn>
                  <a:cxn ang="0">
                    <a:pos x="48" y="15"/>
                  </a:cxn>
                </a:cxnLst>
                <a:rect l="0" t="0" r="r" b="b"/>
                <a:pathLst>
                  <a:path w="156" h="752">
                    <a:moveTo>
                      <a:pt x="48" y="15"/>
                    </a:moveTo>
                    <a:lnTo>
                      <a:pt x="44" y="30"/>
                    </a:lnTo>
                    <a:lnTo>
                      <a:pt x="33" y="73"/>
                    </a:lnTo>
                    <a:lnTo>
                      <a:pt x="19" y="140"/>
                    </a:lnTo>
                    <a:lnTo>
                      <a:pt x="7" y="229"/>
                    </a:lnTo>
                    <a:lnTo>
                      <a:pt x="0" y="337"/>
                    </a:lnTo>
                    <a:lnTo>
                      <a:pt x="1" y="462"/>
                    </a:lnTo>
                    <a:lnTo>
                      <a:pt x="14" y="602"/>
                    </a:lnTo>
                    <a:lnTo>
                      <a:pt x="43" y="752"/>
                    </a:lnTo>
                    <a:lnTo>
                      <a:pt x="150" y="746"/>
                    </a:lnTo>
                    <a:lnTo>
                      <a:pt x="146" y="724"/>
                    </a:lnTo>
                    <a:lnTo>
                      <a:pt x="135" y="663"/>
                    </a:lnTo>
                    <a:lnTo>
                      <a:pt x="123" y="574"/>
                    </a:lnTo>
                    <a:lnTo>
                      <a:pt x="111" y="463"/>
                    </a:lnTo>
                    <a:lnTo>
                      <a:pt x="104" y="342"/>
                    </a:lnTo>
                    <a:lnTo>
                      <a:pt x="107" y="220"/>
                    </a:lnTo>
                    <a:lnTo>
                      <a:pt x="124" y="106"/>
                    </a:lnTo>
                    <a:lnTo>
                      <a:pt x="156" y="9"/>
                    </a:lnTo>
                    <a:lnTo>
                      <a:pt x="156" y="8"/>
                    </a:lnTo>
                    <a:lnTo>
                      <a:pt x="156" y="6"/>
                    </a:lnTo>
                    <a:lnTo>
                      <a:pt x="154" y="4"/>
                    </a:lnTo>
                    <a:lnTo>
                      <a:pt x="147" y="0"/>
                    </a:lnTo>
                    <a:lnTo>
                      <a:pt x="134" y="0"/>
                    </a:lnTo>
                    <a:lnTo>
                      <a:pt x="115" y="1"/>
                    </a:lnTo>
                    <a:lnTo>
                      <a:pt x="87" y="7"/>
                    </a:lnTo>
                    <a:lnTo>
                      <a:pt x="48" y="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7" name="Freeform 37"/>
              <p:cNvSpPr>
                <a:spLocks/>
              </p:cNvSpPr>
              <p:nvPr/>
            </p:nvSpPr>
            <p:spPr bwMode="auto">
              <a:xfrm>
                <a:off x="7205" y="13498"/>
                <a:ext cx="212" cy="839"/>
              </a:xfrm>
              <a:custGeom>
                <a:avLst/>
                <a:gdLst/>
                <a:ahLst/>
                <a:cxnLst>
                  <a:cxn ang="0">
                    <a:pos x="212" y="6"/>
                  </a:cxn>
                  <a:cxn ang="0">
                    <a:pos x="206" y="11"/>
                  </a:cxn>
                  <a:cxn ang="0">
                    <a:pos x="192" y="33"/>
                  </a:cxn>
                  <a:cxn ang="0">
                    <a:pos x="174" y="77"/>
                  </a:cxn>
                  <a:cxn ang="0">
                    <a:pos x="156" y="148"/>
                  </a:cxn>
                  <a:cxn ang="0">
                    <a:pos x="141" y="254"/>
                  </a:cxn>
                  <a:cxn ang="0">
                    <a:pos x="133" y="401"/>
                  </a:cxn>
                  <a:cxn ang="0">
                    <a:pos x="137" y="593"/>
                  </a:cxn>
                  <a:cxn ang="0">
                    <a:pos x="158" y="839"/>
                  </a:cxn>
                  <a:cxn ang="0">
                    <a:pos x="38" y="839"/>
                  </a:cxn>
                  <a:cxn ang="0">
                    <a:pos x="34" y="814"/>
                  </a:cxn>
                  <a:cxn ang="0">
                    <a:pos x="24" y="746"/>
                  </a:cxn>
                  <a:cxn ang="0">
                    <a:pos x="12" y="645"/>
                  </a:cxn>
                  <a:cxn ang="0">
                    <a:pos x="3" y="521"/>
                  </a:cxn>
                  <a:cxn ang="0">
                    <a:pos x="0" y="384"/>
                  </a:cxn>
                  <a:cxn ang="0">
                    <a:pos x="6" y="244"/>
                  </a:cxn>
                  <a:cxn ang="0">
                    <a:pos x="29" y="114"/>
                  </a:cxn>
                  <a:cxn ang="0">
                    <a:pos x="68" y="0"/>
                  </a:cxn>
                  <a:cxn ang="0">
                    <a:pos x="212" y="6"/>
                  </a:cxn>
                </a:cxnLst>
                <a:rect l="0" t="0" r="r" b="b"/>
                <a:pathLst>
                  <a:path w="212" h="839">
                    <a:moveTo>
                      <a:pt x="212" y="6"/>
                    </a:moveTo>
                    <a:lnTo>
                      <a:pt x="206" y="11"/>
                    </a:lnTo>
                    <a:lnTo>
                      <a:pt x="192" y="33"/>
                    </a:lnTo>
                    <a:lnTo>
                      <a:pt x="174" y="77"/>
                    </a:lnTo>
                    <a:lnTo>
                      <a:pt x="156" y="148"/>
                    </a:lnTo>
                    <a:lnTo>
                      <a:pt x="141" y="254"/>
                    </a:lnTo>
                    <a:lnTo>
                      <a:pt x="133" y="401"/>
                    </a:lnTo>
                    <a:lnTo>
                      <a:pt x="137" y="593"/>
                    </a:lnTo>
                    <a:lnTo>
                      <a:pt x="158" y="839"/>
                    </a:lnTo>
                    <a:lnTo>
                      <a:pt x="38" y="839"/>
                    </a:lnTo>
                    <a:lnTo>
                      <a:pt x="34" y="814"/>
                    </a:lnTo>
                    <a:lnTo>
                      <a:pt x="24" y="746"/>
                    </a:lnTo>
                    <a:lnTo>
                      <a:pt x="12" y="645"/>
                    </a:lnTo>
                    <a:lnTo>
                      <a:pt x="3" y="521"/>
                    </a:lnTo>
                    <a:lnTo>
                      <a:pt x="0" y="384"/>
                    </a:lnTo>
                    <a:lnTo>
                      <a:pt x="6" y="244"/>
                    </a:lnTo>
                    <a:lnTo>
                      <a:pt x="29" y="114"/>
                    </a:lnTo>
                    <a:lnTo>
                      <a:pt x="68" y="0"/>
                    </a:lnTo>
                    <a:lnTo>
                      <a:pt x="212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8" name="Freeform 38"/>
              <p:cNvSpPr>
                <a:spLocks/>
              </p:cNvSpPr>
              <p:nvPr/>
            </p:nvSpPr>
            <p:spPr bwMode="auto">
              <a:xfrm>
                <a:off x="6406" y="13636"/>
                <a:ext cx="137" cy="656"/>
              </a:xfrm>
              <a:custGeom>
                <a:avLst/>
                <a:gdLst/>
                <a:ahLst/>
                <a:cxnLst>
                  <a:cxn ang="0">
                    <a:pos x="43" y="12"/>
                  </a:cxn>
                  <a:cxn ang="0">
                    <a:pos x="39" y="25"/>
                  </a:cxn>
                  <a:cxn ang="0">
                    <a:pos x="30" y="62"/>
                  </a:cxn>
                  <a:cxn ang="0">
                    <a:pos x="19" y="122"/>
                  </a:cxn>
                  <a:cxn ang="0">
                    <a:pos x="7" y="199"/>
                  </a:cxn>
                  <a:cxn ang="0">
                    <a:pos x="0" y="294"/>
                  </a:cxn>
                  <a:cxn ang="0">
                    <a:pos x="1" y="403"/>
                  </a:cxn>
                  <a:cxn ang="0">
                    <a:pos x="12" y="524"/>
                  </a:cxn>
                  <a:cxn ang="0">
                    <a:pos x="38" y="656"/>
                  </a:cxn>
                  <a:cxn ang="0">
                    <a:pos x="132" y="650"/>
                  </a:cxn>
                  <a:cxn ang="0">
                    <a:pos x="127" y="631"/>
                  </a:cxn>
                  <a:cxn ang="0">
                    <a:pos x="119" y="578"/>
                  </a:cxn>
                  <a:cxn ang="0">
                    <a:pos x="107" y="499"/>
                  </a:cxn>
                  <a:cxn ang="0">
                    <a:pos x="97" y="403"/>
                  </a:cxn>
                  <a:cxn ang="0">
                    <a:pos x="92" y="297"/>
                  </a:cxn>
                  <a:cxn ang="0">
                    <a:pos x="94" y="192"/>
                  </a:cxn>
                  <a:cxn ang="0">
                    <a:pos x="108" y="91"/>
                  </a:cxn>
                  <a:cxn ang="0">
                    <a:pos x="137" y="7"/>
                  </a:cxn>
                  <a:cxn ang="0">
                    <a:pos x="137" y="6"/>
                  </a:cxn>
                  <a:cxn ang="0">
                    <a:pos x="137" y="4"/>
                  </a:cxn>
                  <a:cxn ang="0">
                    <a:pos x="135" y="2"/>
                  </a:cxn>
                  <a:cxn ang="0">
                    <a:pos x="129" y="0"/>
                  </a:cxn>
                  <a:cxn ang="0">
                    <a:pos x="119" y="0"/>
                  </a:cxn>
                  <a:cxn ang="0">
                    <a:pos x="101" y="1"/>
                  </a:cxn>
                  <a:cxn ang="0">
                    <a:pos x="77" y="5"/>
                  </a:cxn>
                  <a:cxn ang="0">
                    <a:pos x="43" y="12"/>
                  </a:cxn>
                </a:cxnLst>
                <a:rect l="0" t="0" r="r" b="b"/>
                <a:pathLst>
                  <a:path w="137" h="656">
                    <a:moveTo>
                      <a:pt x="43" y="12"/>
                    </a:moveTo>
                    <a:lnTo>
                      <a:pt x="39" y="25"/>
                    </a:lnTo>
                    <a:lnTo>
                      <a:pt x="30" y="62"/>
                    </a:lnTo>
                    <a:lnTo>
                      <a:pt x="19" y="122"/>
                    </a:lnTo>
                    <a:lnTo>
                      <a:pt x="7" y="199"/>
                    </a:lnTo>
                    <a:lnTo>
                      <a:pt x="0" y="294"/>
                    </a:lnTo>
                    <a:lnTo>
                      <a:pt x="1" y="403"/>
                    </a:lnTo>
                    <a:lnTo>
                      <a:pt x="12" y="524"/>
                    </a:lnTo>
                    <a:lnTo>
                      <a:pt x="38" y="656"/>
                    </a:lnTo>
                    <a:lnTo>
                      <a:pt x="132" y="650"/>
                    </a:lnTo>
                    <a:lnTo>
                      <a:pt x="127" y="631"/>
                    </a:lnTo>
                    <a:lnTo>
                      <a:pt x="119" y="578"/>
                    </a:lnTo>
                    <a:lnTo>
                      <a:pt x="107" y="499"/>
                    </a:lnTo>
                    <a:lnTo>
                      <a:pt x="97" y="403"/>
                    </a:lnTo>
                    <a:lnTo>
                      <a:pt x="92" y="297"/>
                    </a:lnTo>
                    <a:lnTo>
                      <a:pt x="94" y="192"/>
                    </a:lnTo>
                    <a:lnTo>
                      <a:pt x="108" y="91"/>
                    </a:lnTo>
                    <a:lnTo>
                      <a:pt x="137" y="7"/>
                    </a:lnTo>
                    <a:lnTo>
                      <a:pt x="137" y="6"/>
                    </a:lnTo>
                    <a:lnTo>
                      <a:pt x="137" y="4"/>
                    </a:lnTo>
                    <a:lnTo>
                      <a:pt x="135" y="2"/>
                    </a:lnTo>
                    <a:lnTo>
                      <a:pt x="129" y="0"/>
                    </a:lnTo>
                    <a:lnTo>
                      <a:pt x="119" y="0"/>
                    </a:lnTo>
                    <a:lnTo>
                      <a:pt x="101" y="1"/>
                    </a:lnTo>
                    <a:lnTo>
                      <a:pt x="77" y="5"/>
                    </a:lnTo>
                    <a:lnTo>
                      <a:pt x="43" y="1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39" name="Freeform 39"/>
              <p:cNvSpPr>
                <a:spLocks/>
              </p:cNvSpPr>
              <p:nvPr/>
            </p:nvSpPr>
            <p:spPr bwMode="auto">
              <a:xfrm>
                <a:off x="6412" y="13680"/>
                <a:ext cx="116" cy="560"/>
              </a:xfrm>
              <a:custGeom>
                <a:avLst/>
                <a:gdLst/>
                <a:ahLst/>
                <a:cxnLst>
                  <a:cxn ang="0">
                    <a:pos x="36" y="11"/>
                  </a:cxn>
                  <a:cxn ang="0">
                    <a:pos x="33" y="21"/>
                  </a:cxn>
                  <a:cxn ang="0">
                    <a:pos x="24" y="53"/>
                  </a:cxn>
                  <a:cxn ang="0">
                    <a:pos x="15" y="103"/>
                  </a:cxn>
                  <a:cxn ang="0">
                    <a:pos x="5" y="169"/>
                  </a:cxn>
                  <a:cxn ang="0">
                    <a:pos x="0" y="250"/>
                  </a:cxn>
                  <a:cxn ang="0">
                    <a:pos x="1" y="344"/>
                  </a:cxn>
                  <a:cxn ang="0">
                    <a:pos x="10" y="448"/>
                  </a:cxn>
                  <a:cxn ang="0">
                    <a:pos x="32" y="560"/>
                  </a:cxn>
                  <a:cxn ang="0">
                    <a:pos x="112" y="555"/>
                  </a:cxn>
                  <a:cxn ang="0">
                    <a:pos x="108" y="538"/>
                  </a:cxn>
                  <a:cxn ang="0">
                    <a:pos x="101" y="493"/>
                  </a:cxn>
                  <a:cxn ang="0">
                    <a:pos x="91" y="426"/>
                  </a:cxn>
                  <a:cxn ang="0">
                    <a:pos x="82" y="344"/>
                  </a:cxn>
                  <a:cxn ang="0">
                    <a:pos x="77" y="255"/>
                  </a:cxn>
                  <a:cxn ang="0">
                    <a:pos x="79" y="164"/>
                  </a:cxn>
                  <a:cxn ang="0">
                    <a:pos x="91" y="79"/>
                  </a:cxn>
                  <a:cxn ang="0">
                    <a:pos x="116" y="6"/>
                  </a:cxn>
                  <a:cxn ang="0">
                    <a:pos x="116" y="5"/>
                  </a:cxn>
                  <a:cxn ang="0">
                    <a:pos x="116" y="4"/>
                  </a:cxn>
                  <a:cxn ang="0">
                    <a:pos x="114" y="2"/>
                  </a:cxn>
                  <a:cxn ang="0">
                    <a:pos x="109" y="0"/>
                  </a:cxn>
                  <a:cxn ang="0">
                    <a:pos x="100" y="0"/>
                  </a:cxn>
                  <a:cxn ang="0">
                    <a:pos x="86" y="1"/>
                  </a:cxn>
                  <a:cxn ang="0">
                    <a:pos x="65" y="4"/>
                  </a:cxn>
                  <a:cxn ang="0">
                    <a:pos x="36" y="11"/>
                  </a:cxn>
                </a:cxnLst>
                <a:rect l="0" t="0" r="r" b="b"/>
                <a:pathLst>
                  <a:path w="116" h="560">
                    <a:moveTo>
                      <a:pt x="36" y="11"/>
                    </a:moveTo>
                    <a:lnTo>
                      <a:pt x="33" y="21"/>
                    </a:lnTo>
                    <a:lnTo>
                      <a:pt x="24" y="53"/>
                    </a:lnTo>
                    <a:lnTo>
                      <a:pt x="15" y="103"/>
                    </a:lnTo>
                    <a:lnTo>
                      <a:pt x="5" y="169"/>
                    </a:lnTo>
                    <a:lnTo>
                      <a:pt x="0" y="250"/>
                    </a:lnTo>
                    <a:lnTo>
                      <a:pt x="1" y="344"/>
                    </a:lnTo>
                    <a:lnTo>
                      <a:pt x="10" y="448"/>
                    </a:lnTo>
                    <a:lnTo>
                      <a:pt x="32" y="560"/>
                    </a:lnTo>
                    <a:lnTo>
                      <a:pt x="112" y="555"/>
                    </a:lnTo>
                    <a:lnTo>
                      <a:pt x="108" y="538"/>
                    </a:lnTo>
                    <a:lnTo>
                      <a:pt x="101" y="493"/>
                    </a:lnTo>
                    <a:lnTo>
                      <a:pt x="91" y="426"/>
                    </a:lnTo>
                    <a:lnTo>
                      <a:pt x="82" y="344"/>
                    </a:lnTo>
                    <a:lnTo>
                      <a:pt x="77" y="255"/>
                    </a:lnTo>
                    <a:lnTo>
                      <a:pt x="79" y="164"/>
                    </a:lnTo>
                    <a:lnTo>
                      <a:pt x="91" y="79"/>
                    </a:lnTo>
                    <a:lnTo>
                      <a:pt x="116" y="6"/>
                    </a:lnTo>
                    <a:lnTo>
                      <a:pt x="116" y="5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09" y="0"/>
                    </a:lnTo>
                    <a:lnTo>
                      <a:pt x="100" y="0"/>
                    </a:lnTo>
                    <a:lnTo>
                      <a:pt x="86" y="1"/>
                    </a:lnTo>
                    <a:lnTo>
                      <a:pt x="65" y="4"/>
                    </a:lnTo>
                    <a:lnTo>
                      <a:pt x="36" y="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0" name="Freeform 40"/>
              <p:cNvSpPr>
                <a:spLocks/>
              </p:cNvSpPr>
              <p:nvPr/>
            </p:nvSpPr>
            <p:spPr bwMode="auto">
              <a:xfrm>
                <a:off x="6417" y="13724"/>
                <a:ext cx="97" cy="463"/>
              </a:xfrm>
              <a:custGeom>
                <a:avLst/>
                <a:gdLst/>
                <a:ahLst/>
                <a:cxnLst>
                  <a:cxn ang="0">
                    <a:pos x="30" y="9"/>
                  </a:cxn>
                  <a:cxn ang="0">
                    <a:pos x="27" y="17"/>
                  </a:cxn>
                  <a:cxn ang="0">
                    <a:pos x="20" y="44"/>
                  </a:cxn>
                  <a:cxn ang="0">
                    <a:pos x="12" y="85"/>
                  </a:cxn>
                  <a:cxn ang="0">
                    <a:pos x="4" y="140"/>
                  </a:cxn>
                  <a:cxn ang="0">
                    <a:pos x="0" y="207"/>
                  </a:cxn>
                  <a:cxn ang="0">
                    <a:pos x="0" y="285"/>
                  </a:cxn>
                  <a:cxn ang="0">
                    <a:pos x="9" y="370"/>
                  </a:cxn>
                  <a:cxn ang="0">
                    <a:pos x="26" y="463"/>
                  </a:cxn>
                  <a:cxn ang="0">
                    <a:pos x="93" y="460"/>
                  </a:cxn>
                  <a:cxn ang="0">
                    <a:pos x="89" y="446"/>
                  </a:cxn>
                  <a:cxn ang="0">
                    <a:pos x="83" y="408"/>
                  </a:cxn>
                  <a:cxn ang="0">
                    <a:pos x="75" y="353"/>
                  </a:cxn>
                  <a:cxn ang="0">
                    <a:pos x="68" y="285"/>
                  </a:cxn>
                  <a:cxn ang="0">
                    <a:pos x="65" y="211"/>
                  </a:cxn>
                  <a:cxn ang="0">
                    <a:pos x="67" y="136"/>
                  </a:cxn>
                  <a:cxn ang="0">
                    <a:pos x="76" y="65"/>
                  </a:cxn>
                  <a:cxn ang="0">
                    <a:pos x="97" y="5"/>
                  </a:cxn>
                  <a:cxn ang="0">
                    <a:pos x="97" y="4"/>
                  </a:cxn>
                  <a:cxn ang="0">
                    <a:pos x="97" y="3"/>
                  </a:cxn>
                  <a:cxn ang="0">
                    <a:pos x="95" y="1"/>
                  </a:cxn>
                  <a:cxn ang="0">
                    <a:pos x="91" y="0"/>
                  </a:cxn>
                  <a:cxn ang="0">
                    <a:pos x="84" y="0"/>
                  </a:cxn>
                  <a:cxn ang="0">
                    <a:pos x="71" y="0"/>
                  </a:cxn>
                  <a:cxn ang="0">
                    <a:pos x="54" y="3"/>
                  </a:cxn>
                  <a:cxn ang="0">
                    <a:pos x="30" y="9"/>
                  </a:cxn>
                </a:cxnLst>
                <a:rect l="0" t="0" r="r" b="b"/>
                <a:pathLst>
                  <a:path w="97" h="463">
                    <a:moveTo>
                      <a:pt x="30" y="9"/>
                    </a:moveTo>
                    <a:lnTo>
                      <a:pt x="27" y="17"/>
                    </a:lnTo>
                    <a:lnTo>
                      <a:pt x="20" y="44"/>
                    </a:lnTo>
                    <a:lnTo>
                      <a:pt x="12" y="85"/>
                    </a:lnTo>
                    <a:lnTo>
                      <a:pt x="4" y="140"/>
                    </a:lnTo>
                    <a:lnTo>
                      <a:pt x="0" y="207"/>
                    </a:lnTo>
                    <a:lnTo>
                      <a:pt x="0" y="285"/>
                    </a:lnTo>
                    <a:lnTo>
                      <a:pt x="9" y="370"/>
                    </a:lnTo>
                    <a:lnTo>
                      <a:pt x="26" y="463"/>
                    </a:lnTo>
                    <a:lnTo>
                      <a:pt x="93" y="460"/>
                    </a:lnTo>
                    <a:lnTo>
                      <a:pt x="89" y="446"/>
                    </a:lnTo>
                    <a:lnTo>
                      <a:pt x="83" y="408"/>
                    </a:lnTo>
                    <a:lnTo>
                      <a:pt x="75" y="353"/>
                    </a:lnTo>
                    <a:lnTo>
                      <a:pt x="68" y="285"/>
                    </a:lnTo>
                    <a:lnTo>
                      <a:pt x="65" y="211"/>
                    </a:lnTo>
                    <a:lnTo>
                      <a:pt x="67" y="136"/>
                    </a:lnTo>
                    <a:lnTo>
                      <a:pt x="76" y="65"/>
                    </a:lnTo>
                    <a:lnTo>
                      <a:pt x="97" y="5"/>
                    </a:lnTo>
                    <a:lnTo>
                      <a:pt x="97" y="4"/>
                    </a:lnTo>
                    <a:lnTo>
                      <a:pt x="97" y="3"/>
                    </a:lnTo>
                    <a:lnTo>
                      <a:pt x="95" y="1"/>
                    </a:lnTo>
                    <a:lnTo>
                      <a:pt x="91" y="0"/>
                    </a:lnTo>
                    <a:lnTo>
                      <a:pt x="84" y="0"/>
                    </a:lnTo>
                    <a:lnTo>
                      <a:pt x="71" y="0"/>
                    </a:lnTo>
                    <a:lnTo>
                      <a:pt x="54" y="3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1" name="Freeform 41"/>
              <p:cNvSpPr>
                <a:spLocks/>
              </p:cNvSpPr>
              <p:nvPr/>
            </p:nvSpPr>
            <p:spPr bwMode="auto">
              <a:xfrm>
                <a:off x="6422" y="13768"/>
                <a:ext cx="77" cy="367"/>
              </a:xfrm>
              <a:custGeom>
                <a:avLst/>
                <a:gdLst/>
                <a:ahLst/>
                <a:cxnLst>
                  <a:cxn ang="0">
                    <a:pos x="24" y="8"/>
                  </a:cxn>
                  <a:cxn ang="0">
                    <a:pos x="22" y="15"/>
                  </a:cxn>
                  <a:cxn ang="0">
                    <a:pos x="17" y="36"/>
                  </a:cxn>
                  <a:cxn ang="0">
                    <a:pos x="10" y="68"/>
                  </a:cxn>
                  <a:cxn ang="0">
                    <a:pos x="4" y="112"/>
                  </a:cxn>
                  <a:cxn ang="0">
                    <a:pos x="0" y="164"/>
                  </a:cxn>
                  <a:cxn ang="0">
                    <a:pos x="0" y="226"/>
                  </a:cxn>
                  <a:cxn ang="0">
                    <a:pos x="7" y="294"/>
                  </a:cxn>
                  <a:cxn ang="0">
                    <a:pos x="21" y="367"/>
                  </a:cxn>
                  <a:cxn ang="0">
                    <a:pos x="74" y="364"/>
                  </a:cxn>
                  <a:cxn ang="0">
                    <a:pos x="71" y="353"/>
                  </a:cxn>
                  <a:cxn ang="0">
                    <a:pos x="66" y="323"/>
                  </a:cxn>
                  <a:cxn ang="0">
                    <a:pos x="60" y="280"/>
                  </a:cxn>
                  <a:cxn ang="0">
                    <a:pos x="54" y="226"/>
                  </a:cxn>
                  <a:cxn ang="0">
                    <a:pos x="51" y="168"/>
                  </a:cxn>
                  <a:cxn ang="0">
                    <a:pos x="53" y="107"/>
                  </a:cxn>
                  <a:cxn ang="0">
                    <a:pos x="61" y="52"/>
                  </a:cxn>
                  <a:cxn ang="0">
                    <a:pos x="77" y="5"/>
                  </a:cxn>
                  <a:cxn ang="0">
                    <a:pos x="77" y="5"/>
                  </a:cxn>
                  <a:cxn ang="0">
                    <a:pos x="77" y="2"/>
                  </a:cxn>
                  <a:cxn ang="0">
                    <a:pos x="76" y="1"/>
                  </a:cxn>
                  <a:cxn ang="0">
                    <a:pos x="72" y="0"/>
                  </a:cxn>
                  <a:cxn ang="0">
                    <a:pos x="66" y="0"/>
                  </a:cxn>
                  <a:cxn ang="0">
                    <a:pos x="56" y="1"/>
                  </a:cxn>
                  <a:cxn ang="0">
                    <a:pos x="43" y="4"/>
                  </a:cxn>
                  <a:cxn ang="0">
                    <a:pos x="24" y="8"/>
                  </a:cxn>
                </a:cxnLst>
                <a:rect l="0" t="0" r="r" b="b"/>
                <a:pathLst>
                  <a:path w="77" h="367">
                    <a:moveTo>
                      <a:pt x="24" y="8"/>
                    </a:moveTo>
                    <a:lnTo>
                      <a:pt x="22" y="15"/>
                    </a:lnTo>
                    <a:lnTo>
                      <a:pt x="17" y="36"/>
                    </a:lnTo>
                    <a:lnTo>
                      <a:pt x="10" y="68"/>
                    </a:lnTo>
                    <a:lnTo>
                      <a:pt x="4" y="112"/>
                    </a:lnTo>
                    <a:lnTo>
                      <a:pt x="0" y="164"/>
                    </a:lnTo>
                    <a:lnTo>
                      <a:pt x="0" y="226"/>
                    </a:lnTo>
                    <a:lnTo>
                      <a:pt x="7" y="294"/>
                    </a:lnTo>
                    <a:lnTo>
                      <a:pt x="21" y="367"/>
                    </a:lnTo>
                    <a:lnTo>
                      <a:pt x="74" y="364"/>
                    </a:lnTo>
                    <a:lnTo>
                      <a:pt x="71" y="353"/>
                    </a:lnTo>
                    <a:lnTo>
                      <a:pt x="66" y="323"/>
                    </a:lnTo>
                    <a:lnTo>
                      <a:pt x="60" y="280"/>
                    </a:lnTo>
                    <a:lnTo>
                      <a:pt x="54" y="226"/>
                    </a:lnTo>
                    <a:lnTo>
                      <a:pt x="51" y="168"/>
                    </a:lnTo>
                    <a:lnTo>
                      <a:pt x="53" y="107"/>
                    </a:lnTo>
                    <a:lnTo>
                      <a:pt x="61" y="52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77" y="2"/>
                    </a:lnTo>
                    <a:lnTo>
                      <a:pt x="76" y="1"/>
                    </a:lnTo>
                    <a:lnTo>
                      <a:pt x="72" y="0"/>
                    </a:lnTo>
                    <a:lnTo>
                      <a:pt x="66" y="0"/>
                    </a:lnTo>
                    <a:lnTo>
                      <a:pt x="56" y="1"/>
                    </a:lnTo>
                    <a:lnTo>
                      <a:pt x="43" y="4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2" name="Freeform 42"/>
              <p:cNvSpPr>
                <a:spLocks/>
              </p:cNvSpPr>
              <p:nvPr/>
            </p:nvSpPr>
            <p:spPr bwMode="auto">
              <a:xfrm>
                <a:off x="6428" y="13813"/>
                <a:ext cx="56" cy="271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6" y="10"/>
                  </a:cxn>
                  <a:cxn ang="0">
                    <a:pos x="12" y="25"/>
                  </a:cxn>
                  <a:cxn ang="0">
                    <a:pos x="6" y="49"/>
                  </a:cxn>
                  <a:cxn ang="0">
                    <a:pos x="2" y="82"/>
                  </a:cxn>
                  <a:cxn ang="0">
                    <a:pos x="0" y="122"/>
                  </a:cxn>
                  <a:cxn ang="0">
                    <a:pos x="0" y="166"/>
                  </a:cxn>
                  <a:cxn ang="0">
                    <a:pos x="4" y="217"/>
                  </a:cxn>
                  <a:cxn ang="0">
                    <a:pos x="15" y="271"/>
                  </a:cxn>
                  <a:cxn ang="0">
                    <a:pos x="54" y="268"/>
                  </a:cxn>
                  <a:cxn ang="0">
                    <a:pos x="52" y="261"/>
                  </a:cxn>
                  <a:cxn ang="0">
                    <a:pos x="48" y="238"/>
                  </a:cxn>
                  <a:cxn ang="0">
                    <a:pos x="44" y="206"/>
                  </a:cxn>
                  <a:cxn ang="0">
                    <a:pos x="40" y="166"/>
                  </a:cxn>
                  <a:cxn ang="0">
                    <a:pos x="37" y="123"/>
                  </a:cxn>
                  <a:cxn ang="0">
                    <a:pos x="39" y="78"/>
                  </a:cxn>
                  <a:cxn ang="0">
                    <a:pos x="44" y="37"/>
                  </a:cxn>
                  <a:cxn ang="0">
                    <a:pos x="56" y="3"/>
                  </a:cxn>
                  <a:cxn ang="0">
                    <a:pos x="56" y="3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2" y="0"/>
                  </a:cxn>
                  <a:cxn ang="0">
                    <a:pos x="31" y="2"/>
                  </a:cxn>
                  <a:cxn ang="0">
                    <a:pos x="17" y="5"/>
                  </a:cxn>
                </a:cxnLst>
                <a:rect l="0" t="0" r="r" b="b"/>
                <a:pathLst>
                  <a:path w="56" h="271">
                    <a:moveTo>
                      <a:pt x="17" y="5"/>
                    </a:moveTo>
                    <a:lnTo>
                      <a:pt x="16" y="10"/>
                    </a:lnTo>
                    <a:lnTo>
                      <a:pt x="12" y="25"/>
                    </a:lnTo>
                    <a:lnTo>
                      <a:pt x="6" y="49"/>
                    </a:lnTo>
                    <a:lnTo>
                      <a:pt x="2" y="82"/>
                    </a:lnTo>
                    <a:lnTo>
                      <a:pt x="0" y="122"/>
                    </a:lnTo>
                    <a:lnTo>
                      <a:pt x="0" y="166"/>
                    </a:lnTo>
                    <a:lnTo>
                      <a:pt x="4" y="217"/>
                    </a:lnTo>
                    <a:lnTo>
                      <a:pt x="15" y="271"/>
                    </a:lnTo>
                    <a:lnTo>
                      <a:pt x="54" y="268"/>
                    </a:lnTo>
                    <a:lnTo>
                      <a:pt x="52" y="261"/>
                    </a:lnTo>
                    <a:lnTo>
                      <a:pt x="48" y="238"/>
                    </a:lnTo>
                    <a:lnTo>
                      <a:pt x="44" y="206"/>
                    </a:lnTo>
                    <a:lnTo>
                      <a:pt x="40" y="166"/>
                    </a:lnTo>
                    <a:lnTo>
                      <a:pt x="37" y="123"/>
                    </a:lnTo>
                    <a:lnTo>
                      <a:pt x="39" y="78"/>
                    </a:lnTo>
                    <a:lnTo>
                      <a:pt x="44" y="37"/>
                    </a:lnTo>
                    <a:lnTo>
                      <a:pt x="56" y="3"/>
                    </a:lnTo>
                    <a:lnTo>
                      <a:pt x="56" y="3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1" y="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3" name="Freeform 43"/>
              <p:cNvSpPr>
                <a:spLocks/>
              </p:cNvSpPr>
              <p:nvPr/>
            </p:nvSpPr>
            <p:spPr bwMode="auto">
              <a:xfrm>
                <a:off x="7211" y="13549"/>
                <a:ext cx="186" cy="732"/>
              </a:xfrm>
              <a:custGeom>
                <a:avLst/>
                <a:gdLst/>
                <a:ahLst/>
                <a:cxnLst>
                  <a:cxn ang="0">
                    <a:pos x="186" y="6"/>
                  </a:cxn>
                  <a:cxn ang="0">
                    <a:pos x="182" y="11"/>
                  </a:cxn>
                  <a:cxn ang="0">
                    <a:pos x="169" y="29"/>
                  </a:cxn>
                  <a:cxn ang="0">
                    <a:pos x="153" y="67"/>
                  </a:cxn>
                  <a:cxn ang="0">
                    <a:pos x="137" y="130"/>
                  </a:cxn>
                  <a:cxn ang="0">
                    <a:pos x="124" y="221"/>
                  </a:cxn>
                  <a:cxn ang="0">
                    <a:pos x="117" y="350"/>
                  </a:cxn>
                  <a:cxn ang="0">
                    <a:pos x="122" y="517"/>
                  </a:cxn>
                  <a:cxn ang="0">
                    <a:pos x="139" y="732"/>
                  </a:cxn>
                  <a:cxn ang="0">
                    <a:pos x="34" y="732"/>
                  </a:cxn>
                  <a:cxn ang="0">
                    <a:pos x="31" y="711"/>
                  </a:cxn>
                  <a:cxn ang="0">
                    <a:pos x="22" y="651"/>
                  </a:cxn>
                  <a:cxn ang="0">
                    <a:pos x="12" y="563"/>
                  </a:cxn>
                  <a:cxn ang="0">
                    <a:pos x="3" y="454"/>
                  </a:cxn>
                  <a:cxn ang="0">
                    <a:pos x="0" y="335"/>
                  </a:cxn>
                  <a:cxn ang="0">
                    <a:pos x="6" y="213"/>
                  </a:cxn>
                  <a:cxn ang="0">
                    <a:pos x="25" y="98"/>
                  </a:cxn>
                  <a:cxn ang="0">
                    <a:pos x="60" y="0"/>
                  </a:cxn>
                  <a:cxn ang="0">
                    <a:pos x="186" y="6"/>
                  </a:cxn>
                </a:cxnLst>
                <a:rect l="0" t="0" r="r" b="b"/>
                <a:pathLst>
                  <a:path w="186" h="732">
                    <a:moveTo>
                      <a:pt x="186" y="6"/>
                    </a:moveTo>
                    <a:lnTo>
                      <a:pt x="182" y="11"/>
                    </a:lnTo>
                    <a:lnTo>
                      <a:pt x="169" y="29"/>
                    </a:lnTo>
                    <a:lnTo>
                      <a:pt x="153" y="67"/>
                    </a:lnTo>
                    <a:lnTo>
                      <a:pt x="137" y="130"/>
                    </a:lnTo>
                    <a:lnTo>
                      <a:pt x="124" y="221"/>
                    </a:lnTo>
                    <a:lnTo>
                      <a:pt x="117" y="350"/>
                    </a:lnTo>
                    <a:lnTo>
                      <a:pt x="122" y="517"/>
                    </a:lnTo>
                    <a:lnTo>
                      <a:pt x="139" y="732"/>
                    </a:lnTo>
                    <a:lnTo>
                      <a:pt x="34" y="732"/>
                    </a:lnTo>
                    <a:lnTo>
                      <a:pt x="31" y="711"/>
                    </a:lnTo>
                    <a:lnTo>
                      <a:pt x="22" y="651"/>
                    </a:lnTo>
                    <a:lnTo>
                      <a:pt x="12" y="563"/>
                    </a:lnTo>
                    <a:lnTo>
                      <a:pt x="3" y="454"/>
                    </a:lnTo>
                    <a:lnTo>
                      <a:pt x="0" y="335"/>
                    </a:lnTo>
                    <a:lnTo>
                      <a:pt x="6" y="213"/>
                    </a:lnTo>
                    <a:lnTo>
                      <a:pt x="25" y="98"/>
                    </a:lnTo>
                    <a:lnTo>
                      <a:pt x="60" y="0"/>
                    </a:lnTo>
                    <a:lnTo>
                      <a:pt x="186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4" name="Freeform 44"/>
              <p:cNvSpPr>
                <a:spLocks/>
              </p:cNvSpPr>
              <p:nvPr/>
            </p:nvSpPr>
            <p:spPr bwMode="auto">
              <a:xfrm>
                <a:off x="7219" y="13600"/>
                <a:ext cx="158" cy="625"/>
              </a:xfrm>
              <a:custGeom>
                <a:avLst/>
                <a:gdLst/>
                <a:ahLst/>
                <a:cxnLst>
                  <a:cxn ang="0">
                    <a:pos x="158" y="4"/>
                  </a:cxn>
                  <a:cxn ang="0">
                    <a:pos x="153" y="9"/>
                  </a:cxn>
                  <a:cxn ang="0">
                    <a:pos x="144" y="25"/>
                  </a:cxn>
                  <a:cxn ang="0">
                    <a:pos x="130" y="57"/>
                  </a:cxn>
                  <a:cxn ang="0">
                    <a:pos x="116" y="110"/>
                  </a:cxn>
                  <a:cxn ang="0">
                    <a:pos x="105" y="189"/>
                  </a:cxn>
                  <a:cxn ang="0">
                    <a:pos x="100" y="298"/>
                  </a:cxn>
                  <a:cxn ang="0">
                    <a:pos x="103" y="441"/>
                  </a:cxn>
                  <a:cxn ang="0">
                    <a:pos x="118" y="625"/>
                  </a:cxn>
                  <a:cxn ang="0">
                    <a:pos x="29" y="625"/>
                  </a:cxn>
                  <a:cxn ang="0">
                    <a:pos x="25" y="607"/>
                  </a:cxn>
                  <a:cxn ang="0">
                    <a:pos x="18" y="556"/>
                  </a:cxn>
                  <a:cxn ang="0">
                    <a:pos x="9" y="480"/>
                  </a:cxn>
                  <a:cxn ang="0">
                    <a:pos x="2" y="387"/>
                  </a:cxn>
                  <a:cxn ang="0">
                    <a:pos x="0" y="286"/>
                  </a:cxn>
                  <a:cxn ang="0">
                    <a:pos x="5" y="182"/>
                  </a:cxn>
                  <a:cxn ang="0">
                    <a:pos x="21" y="84"/>
                  </a:cxn>
                  <a:cxn ang="0">
                    <a:pos x="51" y="0"/>
                  </a:cxn>
                  <a:cxn ang="0">
                    <a:pos x="158" y="4"/>
                  </a:cxn>
                </a:cxnLst>
                <a:rect l="0" t="0" r="r" b="b"/>
                <a:pathLst>
                  <a:path w="158" h="625">
                    <a:moveTo>
                      <a:pt x="158" y="4"/>
                    </a:moveTo>
                    <a:lnTo>
                      <a:pt x="153" y="9"/>
                    </a:lnTo>
                    <a:lnTo>
                      <a:pt x="144" y="25"/>
                    </a:lnTo>
                    <a:lnTo>
                      <a:pt x="130" y="57"/>
                    </a:lnTo>
                    <a:lnTo>
                      <a:pt x="116" y="110"/>
                    </a:lnTo>
                    <a:lnTo>
                      <a:pt x="105" y="189"/>
                    </a:lnTo>
                    <a:lnTo>
                      <a:pt x="100" y="298"/>
                    </a:lnTo>
                    <a:lnTo>
                      <a:pt x="103" y="441"/>
                    </a:lnTo>
                    <a:lnTo>
                      <a:pt x="118" y="625"/>
                    </a:lnTo>
                    <a:lnTo>
                      <a:pt x="29" y="625"/>
                    </a:lnTo>
                    <a:lnTo>
                      <a:pt x="25" y="607"/>
                    </a:lnTo>
                    <a:lnTo>
                      <a:pt x="18" y="556"/>
                    </a:lnTo>
                    <a:lnTo>
                      <a:pt x="9" y="480"/>
                    </a:lnTo>
                    <a:lnTo>
                      <a:pt x="2" y="387"/>
                    </a:lnTo>
                    <a:lnTo>
                      <a:pt x="0" y="286"/>
                    </a:lnTo>
                    <a:lnTo>
                      <a:pt x="5" y="182"/>
                    </a:lnTo>
                    <a:lnTo>
                      <a:pt x="21" y="84"/>
                    </a:lnTo>
                    <a:lnTo>
                      <a:pt x="51" y="0"/>
                    </a:lnTo>
                    <a:lnTo>
                      <a:pt x="158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5" name="Freeform 45"/>
              <p:cNvSpPr>
                <a:spLocks/>
              </p:cNvSpPr>
              <p:nvPr/>
            </p:nvSpPr>
            <p:spPr bwMode="auto">
              <a:xfrm>
                <a:off x="7225" y="13651"/>
                <a:ext cx="131" cy="517"/>
              </a:xfrm>
              <a:custGeom>
                <a:avLst/>
                <a:gdLst/>
                <a:ahLst/>
                <a:cxnLst>
                  <a:cxn ang="0">
                    <a:pos x="131" y="4"/>
                  </a:cxn>
                  <a:cxn ang="0">
                    <a:pos x="128" y="7"/>
                  </a:cxn>
                  <a:cxn ang="0">
                    <a:pos x="119" y="21"/>
                  </a:cxn>
                  <a:cxn ang="0">
                    <a:pos x="109" y="47"/>
                  </a:cxn>
                  <a:cxn ang="0">
                    <a:pos x="97" y="91"/>
                  </a:cxn>
                  <a:cxn ang="0">
                    <a:pos x="88" y="156"/>
                  </a:cxn>
                  <a:cxn ang="0">
                    <a:pos x="84" y="247"/>
                  </a:cxn>
                  <a:cxn ang="0">
                    <a:pos x="86" y="366"/>
                  </a:cxn>
                  <a:cxn ang="0">
                    <a:pos x="99" y="517"/>
                  </a:cxn>
                  <a:cxn ang="0">
                    <a:pos x="25" y="517"/>
                  </a:cxn>
                  <a:cxn ang="0">
                    <a:pos x="23" y="502"/>
                  </a:cxn>
                  <a:cxn ang="0">
                    <a:pos x="16" y="460"/>
                  </a:cxn>
                  <a:cxn ang="0">
                    <a:pos x="9" y="397"/>
                  </a:cxn>
                  <a:cxn ang="0">
                    <a:pos x="2" y="320"/>
                  </a:cxn>
                  <a:cxn ang="0">
                    <a:pos x="0" y="236"/>
                  </a:cxn>
                  <a:cxn ang="0">
                    <a:pos x="4" y="151"/>
                  </a:cxn>
                  <a:cxn ang="0">
                    <a:pos x="18" y="70"/>
                  </a:cxn>
                  <a:cxn ang="0">
                    <a:pos x="43" y="0"/>
                  </a:cxn>
                  <a:cxn ang="0">
                    <a:pos x="131" y="4"/>
                  </a:cxn>
                </a:cxnLst>
                <a:rect l="0" t="0" r="r" b="b"/>
                <a:pathLst>
                  <a:path w="131" h="517">
                    <a:moveTo>
                      <a:pt x="131" y="4"/>
                    </a:moveTo>
                    <a:lnTo>
                      <a:pt x="128" y="7"/>
                    </a:lnTo>
                    <a:lnTo>
                      <a:pt x="119" y="21"/>
                    </a:lnTo>
                    <a:lnTo>
                      <a:pt x="109" y="47"/>
                    </a:lnTo>
                    <a:lnTo>
                      <a:pt x="97" y="91"/>
                    </a:lnTo>
                    <a:lnTo>
                      <a:pt x="88" y="156"/>
                    </a:lnTo>
                    <a:lnTo>
                      <a:pt x="84" y="247"/>
                    </a:lnTo>
                    <a:lnTo>
                      <a:pt x="86" y="366"/>
                    </a:lnTo>
                    <a:lnTo>
                      <a:pt x="99" y="517"/>
                    </a:lnTo>
                    <a:lnTo>
                      <a:pt x="25" y="517"/>
                    </a:lnTo>
                    <a:lnTo>
                      <a:pt x="23" y="502"/>
                    </a:lnTo>
                    <a:lnTo>
                      <a:pt x="16" y="460"/>
                    </a:lnTo>
                    <a:lnTo>
                      <a:pt x="9" y="397"/>
                    </a:lnTo>
                    <a:lnTo>
                      <a:pt x="2" y="320"/>
                    </a:lnTo>
                    <a:lnTo>
                      <a:pt x="0" y="236"/>
                    </a:lnTo>
                    <a:lnTo>
                      <a:pt x="4" y="151"/>
                    </a:lnTo>
                    <a:lnTo>
                      <a:pt x="18" y="70"/>
                    </a:lnTo>
                    <a:lnTo>
                      <a:pt x="43" y="0"/>
                    </a:lnTo>
                    <a:lnTo>
                      <a:pt x="131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6" name="Freeform 46"/>
              <p:cNvSpPr>
                <a:spLocks/>
              </p:cNvSpPr>
              <p:nvPr/>
            </p:nvSpPr>
            <p:spPr bwMode="auto">
              <a:xfrm>
                <a:off x="7233" y="13701"/>
                <a:ext cx="104" cy="411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1" y="7"/>
                  </a:cxn>
                  <a:cxn ang="0">
                    <a:pos x="94" y="17"/>
                  </a:cxn>
                  <a:cxn ang="0">
                    <a:pos x="86" y="38"/>
                  </a:cxn>
                  <a:cxn ang="0">
                    <a:pos x="76" y="73"/>
                  </a:cxn>
                  <a:cxn ang="0">
                    <a:pos x="69" y="125"/>
                  </a:cxn>
                  <a:cxn ang="0">
                    <a:pos x="65" y="196"/>
                  </a:cxn>
                  <a:cxn ang="0">
                    <a:pos x="67" y="291"/>
                  </a:cxn>
                  <a:cxn ang="0">
                    <a:pos x="77" y="411"/>
                  </a:cxn>
                  <a:cxn ang="0">
                    <a:pos x="19" y="411"/>
                  </a:cxn>
                  <a:cxn ang="0">
                    <a:pos x="17" y="399"/>
                  </a:cxn>
                  <a:cxn ang="0">
                    <a:pos x="11" y="365"/>
                  </a:cxn>
                  <a:cxn ang="0">
                    <a:pos x="6" y="316"/>
                  </a:cxn>
                  <a:cxn ang="0">
                    <a:pos x="2" y="255"/>
                  </a:cxn>
                  <a:cxn ang="0">
                    <a:pos x="0" y="188"/>
                  </a:cxn>
                  <a:cxn ang="0">
                    <a:pos x="4" y="120"/>
                  </a:cxn>
                  <a:cxn ang="0">
                    <a:pos x="15" y="55"/>
                  </a:cxn>
                  <a:cxn ang="0">
                    <a:pos x="34" y="0"/>
                  </a:cxn>
                  <a:cxn ang="0">
                    <a:pos x="104" y="4"/>
                  </a:cxn>
                </a:cxnLst>
                <a:rect l="0" t="0" r="r" b="b"/>
                <a:pathLst>
                  <a:path w="104" h="411">
                    <a:moveTo>
                      <a:pt x="104" y="4"/>
                    </a:moveTo>
                    <a:lnTo>
                      <a:pt x="101" y="7"/>
                    </a:lnTo>
                    <a:lnTo>
                      <a:pt x="94" y="17"/>
                    </a:lnTo>
                    <a:lnTo>
                      <a:pt x="86" y="38"/>
                    </a:lnTo>
                    <a:lnTo>
                      <a:pt x="76" y="73"/>
                    </a:lnTo>
                    <a:lnTo>
                      <a:pt x="69" y="125"/>
                    </a:lnTo>
                    <a:lnTo>
                      <a:pt x="65" y="196"/>
                    </a:lnTo>
                    <a:lnTo>
                      <a:pt x="67" y="291"/>
                    </a:lnTo>
                    <a:lnTo>
                      <a:pt x="77" y="411"/>
                    </a:lnTo>
                    <a:lnTo>
                      <a:pt x="19" y="411"/>
                    </a:lnTo>
                    <a:lnTo>
                      <a:pt x="17" y="399"/>
                    </a:lnTo>
                    <a:lnTo>
                      <a:pt x="11" y="365"/>
                    </a:lnTo>
                    <a:lnTo>
                      <a:pt x="6" y="316"/>
                    </a:lnTo>
                    <a:lnTo>
                      <a:pt x="2" y="255"/>
                    </a:lnTo>
                    <a:lnTo>
                      <a:pt x="0" y="188"/>
                    </a:lnTo>
                    <a:lnTo>
                      <a:pt x="4" y="120"/>
                    </a:lnTo>
                    <a:lnTo>
                      <a:pt x="15" y="55"/>
                    </a:lnTo>
                    <a:lnTo>
                      <a:pt x="34" y="0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7" name="Freeform 47"/>
              <p:cNvSpPr>
                <a:spLocks/>
              </p:cNvSpPr>
              <p:nvPr/>
            </p:nvSpPr>
            <p:spPr bwMode="auto">
              <a:xfrm>
                <a:off x="7240" y="13752"/>
                <a:ext cx="76" cy="302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4" y="4"/>
                  </a:cxn>
                  <a:cxn ang="0">
                    <a:pos x="70" y="12"/>
                  </a:cxn>
                  <a:cxn ang="0">
                    <a:pos x="62" y="28"/>
                  </a:cxn>
                  <a:cxn ang="0">
                    <a:pos x="56" y="53"/>
                  </a:cxn>
                  <a:cxn ang="0">
                    <a:pos x="51" y="92"/>
                  </a:cxn>
                  <a:cxn ang="0">
                    <a:pos x="49" y="145"/>
                  </a:cxn>
                  <a:cxn ang="0">
                    <a:pos x="50" y="214"/>
                  </a:cxn>
                  <a:cxn ang="0">
                    <a:pos x="57" y="302"/>
                  </a:cxn>
                  <a:cxn ang="0">
                    <a:pos x="14" y="302"/>
                  </a:cxn>
                  <a:cxn ang="0">
                    <a:pos x="13" y="294"/>
                  </a:cxn>
                  <a:cxn ang="0">
                    <a:pos x="9" y="269"/>
                  </a:cxn>
                  <a:cxn ang="0">
                    <a:pos x="4" y="232"/>
                  </a:cxn>
                  <a:cxn ang="0">
                    <a:pos x="1" y="188"/>
                  </a:cxn>
                  <a:cxn ang="0">
                    <a:pos x="0" y="138"/>
                  </a:cxn>
                  <a:cxn ang="0">
                    <a:pos x="2" y="89"/>
                  </a:cxn>
                  <a:cxn ang="0">
                    <a:pos x="10" y="41"/>
                  </a:cxn>
                  <a:cxn ang="0">
                    <a:pos x="25" y="0"/>
                  </a:cxn>
                  <a:cxn ang="0">
                    <a:pos x="76" y="2"/>
                  </a:cxn>
                </a:cxnLst>
                <a:rect l="0" t="0" r="r" b="b"/>
                <a:pathLst>
                  <a:path w="76" h="302">
                    <a:moveTo>
                      <a:pt x="76" y="2"/>
                    </a:moveTo>
                    <a:lnTo>
                      <a:pt x="74" y="4"/>
                    </a:lnTo>
                    <a:lnTo>
                      <a:pt x="70" y="12"/>
                    </a:lnTo>
                    <a:lnTo>
                      <a:pt x="62" y="28"/>
                    </a:lnTo>
                    <a:lnTo>
                      <a:pt x="56" y="53"/>
                    </a:lnTo>
                    <a:lnTo>
                      <a:pt x="51" y="92"/>
                    </a:lnTo>
                    <a:lnTo>
                      <a:pt x="49" y="145"/>
                    </a:lnTo>
                    <a:lnTo>
                      <a:pt x="50" y="214"/>
                    </a:lnTo>
                    <a:lnTo>
                      <a:pt x="57" y="302"/>
                    </a:lnTo>
                    <a:lnTo>
                      <a:pt x="14" y="302"/>
                    </a:lnTo>
                    <a:lnTo>
                      <a:pt x="13" y="294"/>
                    </a:lnTo>
                    <a:lnTo>
                      <a:pt x="9" y="269"/>
                    </a:lnTo>
                    <a:lnTo>
                      <a:pt x="4" y="232"/>
                    </a:lnTo>
                    <a:lnTo>
                      <a:pt x="1" y="188"/>
                    </a:lnTo>
                    <a:lnTo>
                      <a:pt x="0" y="138"/>
                    </a:lnTo>
                    <a:lnTo>
                      <a:pt x="2" y="89"/>
                    </a:lnTo>
                    <a:lnTo>
                      <a:pt x="10" y="41"/>
                    </a:lnTo>
                    <a:lnTo>
                      <a:pt x="25" y="0"/>
                    </a:lnTo>
                    <a:lnTo>
                      <a:pt x="76" y="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8" name="Rectangle 48"/>
              <p:cNvSpPr>
                <a:spLocks noChangeArrowheads="1"/>
              </p:cNvSpPr>
              <p:nvPr/>
            </p:nvSpPr>
            <p:spPr bwMode="auto">
              <a:xfrm>
                <a:off x="6241" y="13678"/>
                <a:ext cx="23" cy="9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49" name="Freeform 49"/>
              <p:cNvSpPr>
                <a:spLocks/>
              </p:cNvSpPr>
              <p:nvPr/>
            </p:nvSpPr>
            <p:spPr bwMode="auto">
              <a:xfrm>
                <a:off x="6579" y="13664"/>
                <a:ext cx="375" cy="440"/>
              </a:xfrm>
              <a:custGeom>
                <a:avLst/>
                <a:gdLst/>
                <a:ahLst/>
                <a:cxnLst>
                  <a:cxn ang="0">
                    <a:pos x="35" y="41"/>
                  </a:cxn>
                  <a:cxn ang="0">
                    <a:pos x="32" y="49"/>
                  </a:cxn>
                  <a:cxn ang="0">
                    <a:pos x="25" y="74"/>
                  </a:cxn>
                  <a:cxn ang="0">
                    <a:pos x="17" y="112"/>
                  </a:cxn>
                  <a:cxn ang="0">
                    <a:pos x="8" y="163"/>
                  </a:cxn>
                  <a:cxn ang="0">
                    <a:pos x="2" y="223"/>
                  </a:cxn>
                  <a:cxn ang="0">
                    <a:pos x="0" y="290"/>
                  </a:cxn>
                  <a:cxn ang="0">
                    <a:pos x="7" y="363"/>
                  </a:cxn>
                  <a:cxn ang="0">
                    <a:pos x="23" y="440"/>
                  </a:cxn>
                  <a:cxn ang="0">
                    <a:pos x="23" y="437"/>
                  </a:cxn>
                  <a:cxn ang="0">
                    <a:pos x="23" y="427"/>
                  </a:cxn>
                  <a:cxn ang="0">
                    <a:pos x="23" y="411"/>
                  </a:cxn>
                  <a:cxn ang="0">
                    <a:pos x="23" y="391"/>
                  </a:cxn>
                  <a:cxn ang="0">
                    <a:pos x="25" y="367"/>
                  </a:cxn>
                  <a:cxn ang="0">
                    <a:pos x="28" y="341"/>
                  </a:cxn>
                  <a:cxn ang="0">
                    <a:pos x="33" y="312"/>
                  </a:cxn>
                  <a:cxn ang="0">
                    <a:pos x="39" y="281"/>
                  </a:cxn>
                  <a:cxn ang="0">
                    <a:pos x="49" y="251"/>
                  </a:cxn>
                  <a:cxn ang="0">
                    <a:pos x="61" y="222"/>
                  </a:cxn>
                  <a:cxn ang="0">
                    <a:pos x="75" y="194"/>
                  </a:cxn>
                  <a:cxn ang="0">
                    <a:pos x="93" y="168"/>
                  </a:cxn>
                  <a:cxn ang="0">
                    <a:pos x="116" y="145"/>
                  </a:cxn>
                  <a:cxn ang="0">
                    <a:pos x="141" y="127"/>
                  </a:cxn>
                  <a:cxn ang="0">
                    <a:pos x="173" y="114"/>
                  </a:cxn>
                  <a:cxn ang="0">
                    <a:pos x="208" y="106"/>
                  </a:cxn>
                  <a:cxn ang="0">
                    <a:pos x="210" y="104"/>
                  </a:cxn>
                  <a:cxn ang="0">
                    <a:pos x="217" y="100"/>
                  </a:cxn>
                  <a:cxn ang="0">
                    <a:pos x="227" y="92"/>
                  </a:cxn>
                  <a:cxn ang="0">
                    <a:pos x="245" y="82"/>
                  </a:cxn>
                  <a:cxn ang="0">
                    <a:pos x="267" y="69"/>
                  </a:cxn>
                  <a:cxn ang="0">
                    <a:pos x="296" y="54"/>
                  </a:cxn>
                  <a:cxn ang="0">
                    <a:pos x="332" y="36"/>
                  </a:cxn>
                  <a:cxn ang="0">
                    <a:pos x="375" y="17"/>
                  </a:cxn>
                  <a:cxn ang="0">
                    <a:pos x="373" y="16"/>
                  </a:cxn>
                  <a:cxn ang="0">
                    <a:pos x="366" y="15"/>
                  </a:cxn>
                  <a:cxn ang="0">
                    <a:pos x="357" y="13"/>
                  </a:cxn>
                  <a:cxn ang="0">
                    <a:pos x="343" y="10"/>
                  </a:cxn>
                  <a:cxn ang="0">
                    <a:pos x="326" y="7"/>
                  </a:cxn>
                  <a:cxn ang="0">
                    <a:pos x="307" y="5"/>
                  </a:cxn>
                  <a:cxn ang="0">
                    <a:pos x="285" y="3"/>
                  </a:cxn>
                  <a:cxn ang="0">
                    <a:pos x="261" y="1"/>
                  </a:cxn>
                  <a:cxn ang="0">
                    <a:pos x="235" y="0"/>
                  </a:cxn>
                  <a:cxn ang="0">
                    <a:pos x="208" y="1"/>
                  </a:cxn>
                  <a:cxn ang="0">
                    <a:pos x="180" y="2"/>
                  </a:cxn>
                  <a:cxn ang="0">
                    <a:pos x="151" y="5"/>
                  </a:cxn>
                  <a:cxn ang="0">
                    <a:pos x="122" y="10"/>
                  </a:cxn>
                  <a:cxn ang="0">
                    <a:pos x="92" y="18"/>
                  </a:cxn>
                  <a:cxn ang="0">
                    <a:pos x="63" y="28"/>
                  </a:cxn>
                  <a:cxn ang="0">
                    <a:pos x="35" y="41"/>
                  </a:cxn>
                </a:cxnLst>
                <a:rect l="0" t="0" r="r" b="b"/>
                <a:pathLst>
                  <a:path w="375" h="440">
                    <a:moveTo>
                      <a:pt x="35" y="41"/>
                    </a:moveTo>
                    <a:lnTo>
                      <a:pt x="32" y="49"/>
                    </a:lnTo>
                    <a:lnTo>
                      <a:pt x="25" y="74"/>
                    </a:lnTo>
                    <a:lnTo>
                      <a:pt x="17" y="112"/>
                    </a:lnTo>
                    <a:lnTo>
                      <a:pt x="8" y="163"/>
                    </a:lnTo>
                    <a:lnTo>
                      <a:pt x="2" y="223"/>
                    </a:lnTo>
                    <a:lnTo>
                      <a:pt x="0" y="290"/>
                    </a:lnTo>
                    <a:lnTo>
                      <a:pt x="7" y="363"/>
                    </a:lnTo>
                    <a:lnTo>
                      <a:pt x="23" y="440"/>
                    </a:lnTo>
                    <a:lnTo>
                      <a:pt x="23" y="437"/>
                    </a:lnTo>
                    <a:lnTo>
                      <a:pt x="23" y="427"/>
                    </a:lnTo>
                    <a:lnTo>
                      <a:pt x="23" y="411"/>
                    </a:lnTo>
                    <a:lnTo>
                      <a:pt x="23" y="391"/>
                    </a:lnTo>
                    <a:lnTo>
                      <a:pt x="25" y="367"/>
                    </a:lnTo>
                    <a:lnTo>
                      <a:pt x="28" y="341"/>
                    </a:lnTo>
                    <a:lnTo>
                      <a:pt x="33" y="312"/>
                    </a:lnTo>
                    <a:lnTo>
                      <a:pt x="39" y="281"/>
                    </a:lnTo>
                    <a:lnTo>
                      <a:pt x="49" y="251"/>
                    </a:lnTo>
                    <a:lnTo>
                      <a:pt x="61" y="222"/>
                    </a:lnTo>
                    <a:lnTo>
                      <a:pt x="75" y="194"/>
                    </a:lnTo>
                    <a:lnTo>
                      <a:pt x="93" y="168"/>
                    </a:lnTo>
                    <a:lnTo>
                      <a:pt x="116" y="145"/>
                    </a:lnTo>
                    <a:lnTo>
                      <a:pt x="141" y="127"/>
                    </a:lnTo>
                    <a:lnTo>
                      <a:pt x="173" y="114"/>
                    </a:lnTo>
                    <a:lnTo>
                      <a:pt x="208" y="106"/>
                    </a:lnTo>
                    <a:lnTo>
                      <a:pt x="210" y="104"/>
                    </a:lnTo>
                    <a:lnTo>
                      <a:pt x="217" y="100"/>
                    </a:lnTo>
                    <a:lnTo>
                      <a:pt x="227" y="92"/>
                    </a:lnTo>
                    <a:lnTo>
                      <a:pt x="245" y="82"/>
                    </a:lnTo>
                    <a:lnTo>
                      <a:pt x="267" y="69"/>
                    </a:lnTo>
                    <a:lnTo>
                      <a:pt x="296" y="54"/>
                    </a:lnTo>
                    <a:lnTo>
                      <a:pt x="332" y="36"/>
                    </a:lnTo>
                    <a:lnTo>
                      <a:pt x="375" y="17"/>
                    </a:lnTo>
                    <a:lnTo>
                      <a:pt x="373" y="16"/>
                    </a:lnTo>
                    <a:lnTo>
                      <a:pt x="366" y="15"/>
                    </a:lnTo>
                    <a:lnTo>
                      <a:pt x="357" y="13"/>
                    </a:lnTo>
                    <a:lnTo>
                      <a:pt x="343" y="10"/>
                    </a:lnTo>
                    <a:lnTo>
                      <a:pt x="326" y="7"/>
                    </a:lnTo>
                    <a:lnTo>
                      <a:pt x="307" y="5"/>
                    </a:lnTo>
                    <a:lnTo>
                      <a:pt x="285" y="3"/>
                    </a:lnTo>
                    <a:lnTo>
                      <a:pt x="261" y="1"/>
                    </a:lnTo>
                    <a:lnTo>
                      <a:pt x="235" y="0"/>
                    </a:lnTo>
                    <a:lnTo>
                      <a:pt x="208" y="1"/>
                    </a:lnTo>
                    <a:lnTo>
                      <a:pt x="180" y="2"/>
                    </a:lnTo>
                    <a:lnTo>
                      <a:pt x="151" y="5"/>
                    </a:lnTo>
                    <a:lnTo>
                      <a:pt x="122" y="10"/>
                    </a:lnTo>
                    <a:lnTo>
                      <a:pt x="92" y="18"/>
                    </a:lnTo>
                    <a:lnTo>
                      <a:pt x="63" y="28"/>
                    </a:lnTo>
                    <a:lnTo>
                      <a:pt x="35" y="4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0" name="Freeform 50"/>
              <p:cNvSpPr>
                <a:spLocks/>
              </p:cNvSpPr>
              <p:nvPr/>
            </p:nvSpPr>
            <p:spPr bwMode="auto">
              <a:xfrm>
                <a:off x="6061" y="13991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8"/>
                  </a:cxn>
                  <a:cxn ang="0">
                    <a:pos x="5" y="44"/>
                  </a:cxn>
                  <a:cxn ang="0">
                    <a:pos x="11" y="37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8"/>
                  </a:cxn>
                  <a:cxn ang="0">
                    <a:pos x="54" y="12"/>
                  </a:cxn>
                  <a:cxn ang="0">
                    <a:pos x="72" y="6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7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6"/>
                  </a:cxn>
                  <a:cxn ang="0">
                    <a:pos x="289" y="44"/>
                  </a:cxn>
                  <a:cxn ang="0">
                    <a:pos x="277" y="41"/>
                  </a:cxn>
                  <a:cxn ang="0">
                    <a:pos x="262" y="36"/>
                  </a:cxn>
                  <a:cxn ang="0">
                    <a:pos x="244" y="32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1"/>
                  </a:cxn>
                  <a:cxn ang="0">
                    <a:pos x="101" y="23"/>
                  </a:cxn>
                  <a:cxn ang="0">
                    <a:pos x="77" y="29"/>
                  </a:cxn>
                  <a:cxn ang="0">
                    <a:pos x="55" y="37"/>
                  </a:cxn>
                  <a:cxn ang="0">
                    <a:pos x="33" y="48"/>
                  </a:cxn>
                  <a:cxn ang="0">
                    <a:pos x="15" y="63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8"/>
                    </a:lnTo>
                    <a:lnTo>
                      <a:pt x="5" y="44"/>
                    </a:lnTo>
                    <a:lnTo>
                      <a:pt x="11" y="37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8"/>
                    </a:lnTo>
                    <a:lnTo>
                      <a:pt x="54" y="12"/>
                    </a:lnTo>
                    <a:lnTo>
                      <a:pt x="72" y="6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7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6"/>
                    </a:lnTo>
                    <a:lnTo>
                      <a:pt x="289" y="44"/>
                    </a:lnTo>
                    <a:lnTo>
                      <a:pt x="277" y="41"/>
                    </a:lnTo>
                    <a:lnTo>
                      <a:pt x="262" y="36"/>
                    </a:lnTo>
                    <a:lnTo>
                      <a:pt x="244" y="32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1"/>
                    </a:lnTo>
                    <a:lnTo>
                      <a:pt x="101" y="23"/>
                    </a:lnTo>
                    <a:lnTo>
                      <a:pt x="77" y="29"/>
                    </a:lnTo>
                    <a:lnTo>
                      <a:pt x="55" y="37"/>
                    </a:lnTo>
                    <a:lnTo>
                      <a:pt x="33" y="48"/>
                    </a:lnTo>
                    <a:lnTo>
                      <a:pt x="15" y="63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1" name="Freeform 51"/>
              <p:cNvSpPr>
                <a:spLocks/>
              </p:cNvSpPr>
              <p:nvPr/>
            </p:nvSpPr>
            <p:spPr bwMode="auto">
              <a:xfrm>
                <a:off x="6061" y="13793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9"/>
                  </a:cxn>
                  <a:cxn ang="0">
                    <a:pos x="5" y="44"/>
                  </a:cxn>
                  <a:cxn ang="0">
                    <a:pos x="11" y="38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7"/>
                  </a:cxn>
                  <a:cxn ang="0">
                    <a:pos x="54" y="12"/>
                  </a:cxn>
                  <a:cxn ang="0">
                    <a:pos x="72" y="7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8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5"/>
                  </a:cxn>
                  <a:cxn ang="0">
                    <a:pos x="289" y="43"/>
                  </a:cxn>
                  <a:cxn ang="0">
                    <a:pos x="277" y="40"/>
                  </a:cxn>
                  <a:cxn ang="0">
                    <a:pos x="262" y="36"/>
                  </a:cxn>
                  <a:cxn ang="0">
                    <a:pos x="244" y="33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2"/>
                  </a:cxn>
                  <a:cxn ang="0">
                    <a:pos x="101" y="24"/>
                  </a:cxn>
                  <a:cxn ang="0">
                    <a:pos x="77" y="29"/>
                  </a:cxn>
                  <a:cxn ang="0">
                    <a:pos x="55" y="38"/>
                  </a:cxn>
                  <a:cxn ang="0">
                    <a:pos x="33" y="49"/>
                  </a:cxn>
                  <a:cxn ang="0">
                    <a:pos x="15" y="64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9"/>
                    </a:lnTo>
                    <a:lnTo>
                      <a:pt x="5" y="44"/>
                    </a:lnTo>
                    <a:lnTo>
                      <a:pt x="11" y="38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7"/>
                    </a:lnTo>
                    <a:lnTo>
                      <a:pt x="54" y="12"/>
                    </a:lnTo>
                    <a:lnTo>
                      <a:pt x="72" y="7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8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5"/>
                    </a:lnTo>
                    <a:lnTo>
                      <a:pt x="289" y="43"/>
                    </a:lnTo>
                    <a:lnTo>
                      <a:pt x="277" y="40"/>
                    </a:lnTo>
                    <a:lnTo>
                      <a:pt x="262" y="36"/>
                    </a:lnTo>
                    <a:lnTo>
                      <a:pt x="244" y="33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2"/>
                    </a:lnTo>
                    <a:lnTo>
                      <a:pt x="101" y="24"/>
                    </a:lnTo>
                    <a:lnTo>
                      <a:pt x="77" y="29"/>
                    </a:lnTo>
                    <a:lnTo>
                      <a:pt x="55" y="38"/>
                    </a:lnTo>
                    <a:lnTo>
                      <a:pt x="33" y="49"/>
                    </a:lnTo>
                    <a:lnTo>
                      <a:pt x="15" y="64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2" name="Freeform 52"/>
              <p:cNvSpPr>
                <a:spLocks/>
              </p:cNvSpPr>
              <p:nvPr/>
            </p:nvSpPr>
            <p:spPr bwMode="auto">
              <a:xfrm>
                <a:off x="6348" y="13696"/>
                <a:ext cx="496" cy="9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86"/>
                  </a:cxn>
                  <a:cxn ang="0">
                    <a:pos x="150" y="917"/>
                  </a:cxn>
                  <a:cxn ang="0">
                    <a:pos x="143" y="797"/>
                  </a:cxn>
                  <a:cxn ang="0">
                    <a:pos x="496" y="851"/>
                  </a:cxn>
                  <a:cxn ang="0">
                    <a:pos x="490" y="803"/>
                  </a:cxn>
                  <a:cxn ang="0">
                    <a:pos x="245" y="773"/>
                  </a:cxn>
                  <a:cxn ang="0">
                    <a:pos x="239" y="670"/>
                  </a:cxn>
                  <a:cxn ang="0">
                    <a:pos x="72" y="670"/>
                  </a:cxn>
                  <a:cxn ang="0">
                    <a:pos x="68" y="657"/>
                  </a:cxn>
                  <a:cxn ang="0">
                    <a:pos x="56" y="620"/>
                  </a:cxn>
                  <a:cxn ang="0">
                    <a:pos x="41" y="559"/>
                  </a:cxn>
                  <a:cxn ang="0">
                    <a:pos x="26" y="480"/>
                  </a:cxn>
                  <a:cxn ang="0">
                    <a:pos x="15" y="385"/>
                  </a:cxn>
                  <a:cxn ang="0">
                    <a:pos x="11" y="276"/>
                  </a:cxn>
                  <a:cxn ang="0">
                    <a:pos x="20" y="158"/>
                  </a:cxn>
                  <a:cxn ang="0">
                    <a:pos x="42" y="30"/>
                  </a:cxn>
                  <a:cxn ang="0">
                    <a:pos x="0" y="0"/>
                  </a:cxn>
                </a:cxnLst>
                <a:rect l="0" t="0" r="r" b="b"/>
                <a:pathLst>
                  <a:path w="496" h="917">
                    <a:moveTo>
                      <a:pt x="0" y="0"/>
                    </a:moveTo>
                    <a:lnTo>
                      <a:pt x="0" y="886"/>
                    </a:lnTo>
                    <a:lnTo>
                      <a:pt x="150" y="917"/>
                    </a:lnTo>
                    <a:lnTo>
                      <a:pt x="143" y="797"/>
                    </a:lnTo>
                    <a:lnTo>
                      <a:pt x="496" y="851"/>
                    </a:lnTo>
                    <a:lnTo>
                      <a:pt x="490" y="803"/>
                    </a:lnTo>
                    <a:lnTo>
                      <a:pt x="245" y="773"/>
                    </a:lnTo>
                    <a:lnTo>
                      <a:pt x="239" y="670"/>
                    </a:lnTo>
                    <a:lnTo>
                      <a:pt x="72" y="670"/>
                    </a:lnTo>
                    <a:lnTo>
                      <a:pt x="68" y="657"/>
                    </a:lnTo>
                    <a:lnTo>
                      <a:pt x="56" y="620"/>
                    </a:lnTo>
                    <a:lnTo>
                      <a:pt x="41" y="559"/>
                    </a:lnTo>
                    <a:lnTo>
                      <a:pt x="26" y="480"/>
                    </a:lnTo>
                    <a:lnTo>
                      <a:pt x="15" y="385"/>
                    </a:lnTo>
                    <a:lnTo>
                      <a:pt x="11" y="276"/>
                    </a:lnTo>
                    <a:lnTo>
                      <a:pt x="20" y="158"/>
                    </a:lnTo>
                    <a:lnTo>
                      <a:pt x="42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3" name="Freeform 53"/>
              <p:cNvSpPr>
                <a:spLocks/>
              </p:cNvSpPr>
              <p:nvPr/>
            </p:nvSpPr>
            <p:spPr bwMode="auto">
              <a:xfrm>
                <a:off x="6593" y="13487"/>
                <a:ext cx="638" cy="125"/>
              </a:xfrm>
              <a:custGeom>
                <a:avLst/>
                <a:gdLst/>
                <a:ahLst/>
                <a:cxnLst>
                  <a:cxn ang="0">
                    <a:pos x="0" y="125"/>
                  </a:cxn>
                  <a:cxn ang="0">
                    <a:pos x="4" y="124"/>
                  </a:cxn>
                  <a:cxn ang="0">
                    <a:pos x="14" y="119"/>
                  </a:cxn>
                  <a:cxn ang="0">
                    <a:pos x="31" y="114"/>
                  </a:cxn>
                  <a:cxn ang="0">
                    <a:pos x="53" y="106"/>
                  </a:cxn>
                  <a:cxn ang="0">
                    <a:pos x="81" y="98"/>
                  </a:cxn>
                  <a:cxn ang="0">
                    <a:pos x="113" y="89"/>
                  </a:cxn>
                  <a:cxn ang="0">
                    <a:pos x="151" y="81"/>
                  </a:cxn>
                  <a:cxn ang="0">
                    <a:pos x="192" y="73"/>
                  </a:cxn>
                  <a:cxn ang="0">
                    <a:pos x="237" y="65"/>
                  </a:cxn>
                  <a:cxn ang="0">
                    <a:pos x="286" y="60"/>
                  </a:cxn>
                  <a:cxn ang="0">
                    <a:pos x="337" y="56"/>
                  </a:cxn>
                  <a:cxn ang="0">
                    <a:pos x="390" y="55"/>
                  </a:cxn>
                  <a:cxn ang="0">
                    <a:pos x="446" y="56"/>
                  </a:cxn>
                  <a:cxn ang="0">
                    <a:pos x="503" y="61"/>
                  </a:cxn>
                  <a:cxn ang="0">
                    <a:pos x="561" y="70"/>
                  </a:cxn>
                  <a:cxn ang="0">
                    <a:pos x="620" y="83"/>
                  </a:cxn>
                  <a:cxn ang="0">
                    <a:pos x="638" y="0"/>
                  </a:cxn>
                  <a:cxn ang="0">
                    <a:pos x="634" y="0"/>
                  </a:cxn>
                  <a:cxn ang="0">
                    <a:pos x="620" y="0"/>
                  </a:cxn>
                  <a:cxn ang="0">
                    <a:pos x="599" y="0"/>
                  </a:cxn>
                  <a:cxn ang="0">
                    <a:pos x="571" y="1"/>
                  </a:cxn>
                  <a:cxn ang="0">
                    <a:pos x="536" y="2"/>
                  </a:cxn>
                  <a:cxn ang="0">
                    <a:pos x="496" y="3"/>
                  </a:cxn>
                  <a:cxn ang="0">
                    <a:pos x="452" y="6"/>
                  </a:cxn>
                  <a:cxn ang="0">
                    <a:pos x="405" y="8"/>
                  </a:cxn>
                  <a:cxn ang="0">
                    <a:pos x="354" y="13"/>
                  </a:cxn>
                  <a:cxn ang="0">
                    <a:pos x="302" y="17"/>
                  </a:cxn>
                  <a:cxn ang="0">
                    <a:pos x="249" y="22"/>
                  </a:cxn>
                  <a:cxn ang="0">
                    <a:pos x="196" y="30"/>
                  </a:cxn>
                  <a:cxn ang="0">
                    <a:pos x="144" y="37"/>
                  </a:cxn>
                  <a:cxn ang="0">
                    <a:pos x="93" y="47"/>
                  </a:cxn>
                  <a:cxn ang="0">
                    <a:pos x="45" y="58"/>
                  </a:cxn>
                  <a:cxn ang="0">
                    <a:pos x="0" y="71"/>
                  </a:cxn>
                  <a:cxn ang="0">
                    <a:pos x="0" y="125"/>
                  </a:cxn>
                </a:cxnLst>
                <a:rect l="0" t="0" r="r" b="b"/>
                <a:pathLst>
                  <a:path w="638" h="125">
                    <a:moveTo>
                      <a:pt x="0" y="125"/>
                    </a:moveTo>
                    <a:lnTo>
                      <a:pt x="4" y="124"/>
                    </a:lnTo>
                    <a:lnTo>
                      <a:pt x="14" y="119"/>
                    </a:lnTo>
                    <a:lnTo>
                      <a:pt x="31" y="114"/>
                    </a:lnTo>
                    <a:lnTo>
                      <a:pt x="53" y="106"/>
                    </a:lnTo>
                    <a:lnTo>
                      <a:pt x="81" y="98"/>
                    </a:lnTo>
                    <a:lnTo>
                      <a:pt x="113" y="89"/>
                    </a:lnTo>
                    <a:lnTo>
                      <a:pt x="151" y="81"/>
                    </a:lnTo>
                    <a:lnTo>
                      <a:pt x="192" y="73"/>
                    </a:lnTo>
                    <a:lnTo>
                      <a:pt x="237" y="65"/>
                    </a:lnTo>
                    <a:lnTo>
                      <a:pt x="286" y="60"/>
                    </a:lnTo>
                    <a:lnTo>
                      <a:pt x="337" y="56"/>
                    </a:lnTo>
                    <a:lnTo>
                      <a:pt x="390" y="55"/>
                    </a:lnTo>
                    <a:lnTo>
                      <a:pt x="446" y="56"/>
                    </a:lnTo>
                    <a:lnTo>
                      <a:pt x="503" y="61"/>
                    </a:lnTo>
                    <a:lnTo>
                      <a:pt x="561" y="70"/>
                    </a:lnTo>
                    <a:lnTo>
                      <a:pt x="620" y="83"/>
                    </a:lnTo>
                    <a:lnTo>
                      <a:pt x="638" y="0"/>
                    </a:lnTo>
                    <a:lnTo>
                      <a:pt x="634" y="0"/>
                    </a:lnTo>
                    <a:lnTo>
                      <a:pt x="620" y="0"/>
                    </a:lnTo>
                    <a:lnTo>
                      <a:pt x="599" y="0"/>
                    </a:lnTo>
                    <a:lnTo>
                      <a:pt x="571" y="1"/>
                    </a:lnTo>
                    <a:lnTo>
                      <a:pt x="536" y="2"/>
                    </a:lnTo>
                    <a:lnTo>
                      <a:pt x="496" y="3"/>
                    </a:lnTo>
                    <a:lnTo>
                      <a:pt x="452" y="6"/>
                    </a:lnTo>
                    <a:lnTo>
                      <a:pt x="405" y="8"/>
                    </a:lnTo>
                    <a:lnTo>
                      <a:pt x="354" y="13"/>
                    </a:lnTo>
                    <a:lnTo>
                      <a:pt x="302" y="17"/>
                    </a:lnTo>
                    <a:lnTo>
                      <a:pt x="249" y="22"/>
                    </a:lnTo>
                    <a:lnTo>
                      <a:pt x="196" y="30"/>
                    </a:lnTo>
                    <a:lnTo>
                      <a:pt x="144" y="37"/>
                    </a:lnTo>
                    <a:lnTo>
                      <a:pt x="93" y="47"/>
                    </a:lnTo>
                    <a:lnTo>
                      <a:pt x="45" y="58"/>
                    </a:lnTo>
                    <a:lnTo>
                      <a:pt x="0" y="71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4" name="Freeform 54"/>
              <p:cNvSpPr>
                <a:spLocks/>
              </p:cNvSpPr>
              <p:nvPr/>
            </p:nvSpPr>
            <p:spPr bwMode="auto">
              <a:xfrm>
                <a:off x="6217" y="14634"/>
                <a:ext cx="1075" cy="356"/>
              </a:xfrm>
              <a:custGeom>
                <a:avLst/>
                <a:gdLst/>
                <a:ahLst/>
                <a:cxnLst>
                  <a:cxn ang="0">
                    <a:pos x="454" y="344"/>
                  </a:cxn>
                  <a:cxn ang="0">
                    <a:pos x="456" y="343"/>
                  </a:cxn>
                  <a:cxn ang="0">
                    <a:pos x="463" y="341"/>
                  </a:cxn>
                  <a:cxn ang="0">
                    <a:pos x="472" y="337"/>
                  </a:cxn>
                  <a:cxn ang="0">
                    <a:pos x="485" y="332"/>
                  </a:cxn>
                  <a:cxn ang="0">
                    <a:pos x="501" y="325"/>
                  </a:cxn>
                  <a:cxn ang="0">
                    <a:pos x="518" y="317"/>
                  </a:cxn>
                  <a:cxn ang="0">
                    <a:pos x="538" y="308"/>
                  </a:cxn>
                  <a:cxn ang="0">
                    <a:pos x="558" y="298"/>
                  </a:cxn>
                  <a:cxn ang="0">
                    <a:pos x="580" y="287"/>
                  </a:cxn>
                  <a:cxn ang="0">
                    <a:pos x="600" y="274"/>
                  </a:cxn>
                  <a:cxn ang="0">
                    <a:pos x="621" y="262"/>
                  </a:cxn>
                  <a:cxn ang="0">
                    <a:pos x="640" y="248"/>
                  </a:cxn>
                  <a:cxn ang="0">
                    <a:pos x="658" y="234"/>
                  </a:cxn>
                  <a:cxn ang="0">
                    <a:pos x="674" y="219"/>
                  </a:cxn>
                  <a:cxn ang="0">
                    <a:pos x="688" y="204"/>
                  </a:cxn>
                  <a:cxn ang="0">
                    <a:pos x="699" y="189"/>
                  </a:cxn>
                  <a:cxn ang="0">
                    <a:pos x="0" y="18"/>
                  </a:cxn>
                  <a:cxn ang="0">
                    <a:pos x="54" y="0"/>
                  </a:cxn>
                  <a:cxn ang="0">
                    <a:pos x="1075" y="251"/>
                  </a:cxn>
                  <a:cxn ang="0">
                    <a:pos x="1033" y="274"/>
                  </a:cxn>
                  <a:cxn ang="0">
                    <a:pos x="738" y="199"/>
                  </a:cxn>
                  <a:cxn ang="0">
                    <a:pos x="737" y="200"/>
                  </a:cxn>
                  <a:cxn ang="0">
                    <a:pos x="735" y="203"/>
                  </a:cxn>
                  <a:cxn ang="0">
                    <a:pos x="730" y="207"/>
                  </a:cxn>
                  <a:cxn ang="0">
                    <a:pos x="724" y="214"/>
                  </a:cxn>
                  <a:cxn ang="0">
                    <a:pos x="716" y="222"/>
                  </a:cxn>
                  <a:cxn ang="0">
                    <a:pos x="706" y="231"/>
                  </a:cxn>
                  <a:cxn ang="0">
                    <a:pos x="694" y="242"/>
                  </a:cxn>
                  <a:cxn ang="0">
                    <a:pos x="679" y="253"/>
                  </a:cxn>
                  <a:cxn ang="0">
                    <a:pos x="662" y="265"/>
                  </a:cxn>
                  <a:cxn ang="0">
                    <a:pos x="643" y="278"/>
                  </a:cxn>
                  <a:cxn ang="0">
                    <a:pos x="621" y="291"/>
                  </a:cxn>
                  <a:cxn ang="0">
                    <a:pos x="597" y="303"/>
                  </a:cxn>
                  <a:cxn ang="0">
                    <a:pos x="570" y="317"/>
                  </a:cxn>
                  <a:cxn ang="0">
                    <a:pos x="540" y="330"/>
                  </a:cxn>
                  <a:cxn ang="0">
                    <a:pos x="508" y="343"/>
                  </a:cxn>
                  <a:cxn ang="0">
                    <a:pos x="472" y="356"/>
                  </a:cxn>
                  <a:cxn ang="0">
                    <a:pos x="454" y="344"/>
                  </a:cxn>
                </a:cxnLst>
                <a:rect l="0" t="0" r="r" b="b"/>
                <a:pathLst>
                  <a:path w="1075" h="356">
                    <a:moveTo>
                      <a:pt x="454" y="344"/>
                    </a:moveTo>
                    <a:lnTo>
                      <a:pt x="456" y="343"/>
                    </a:lnTo>
                    <a:lnTo>
                      <a:pt x="463" y="341"/>
                    </a:lnTo>
                    <a:lnTo>
                      <a:pt x="472" y="337"/>
                    </a:lnTo>
                    <a:lnTo>
                      <a:pt x="485" y="332"/>
                    </a:lnTo>
                    <a:lnTo>
                      <a:pt x="501" y="325"/>
                    </a:lnTo>
                    <a:lnTo>
                      <a:pt x="518" y="317"/>
                    </a:lnTo>
                    <a:lnTo>
                      <a:pt x="538" y="308"/>
                    </a:lnTo>
                    <a:lnTo>
                      <a:pt x="558" y="298"/>
                    </a:lnTo>
                    <a:lnTo>
                      <a:pt x="580" y="287"/>
                    </a:lnTo>
                    <a:lnTo>
                      <a:pt x="600" y="274"/>
                    </a:lnTo>
                    <a:lnTo>
                      <a:pt x="621" y="262"/>
                    </a:lnTo>
                    <a:lnTo>
                      <a:pt x="640" y="248"/>
                    </a:lnTo>
                    <a:lnTo>
                      <a:pt x="658" y="234"/>
                    </a:lnTo>
                    <a:lnTo>
                      <a:pt x="674" y="219"/>
                    </a:lnTo>
                    <a:lnTo>
                      <a:pt x="688" y="204"/>
                    </a:lnTo>
                    <a:lnTo>
                      <a:pt x="699" y="189"/>
                    </a:lnTo>
                    <a:lnTo>
                      <a:pt x="0" y="18"/>
                    </a:lnTo>
                    <a:lnTo>
                      <a:pt x="54" y="0"/>
                    </a:lnTo>
                    <a:lnTo>
                      <a:pt x="1075" y="251"/>
                    </a:lnTo>
                    <a:lnTo>
                      <a:pt x="1033" y="274"/>
                    </a:lnTo>
                    <a:lnTo>
                      <a:pt x="738" y="199"/>
                    </a:lnTo>
                    <a:lnTo>
                      <a:pt x="737" y="200"/>
                    </a:lnTo>
                    <a:lnTo>
                      <a:pt x="735" y="203"/>
                    </a:lnTo>
                    <a:lnTo>
                      <a:pt x="730" y="207"/>
                    </a:lnTo>
                    <a:lnTo>
                      <a:pt x="724" y="214"/>
                    </a:lnTo>
                    <a:lnTo>
                      <a:pt x="716" y="222"/>
                    </a:lnTo>
                    <a:lnTo>
                      <a:pt x="706" y="231"/>
                    </a:lnTo>
                    <a:lnTo>
                      <a:pt x="694" y="242"/>
                    </a:lnTo>
                    <a:lnTo>
                      <a:pt x="679" y="253"/>
                    </a:lnTo>
                    <a:lnTo>
                      <a:pt x="662" y="265"/>
                    </a:lnTo>
                    <a:lnTo>
                      <a:pt x="643" y="278"/>
                    </a:lnTo>
                    <a:lnTo>
                      <a:pt x="621" y="291"/>
                    </a:lnTo>
                    <a:lnTo>
                      <a:pt x="597" y="303"/>
                    </a:lnTo>
                    <a:lnTo>
                      <a:pt x="570" y="317"/>
                    </a:lnTo>
                    <a:lnTo>
                      <a:pt x="540" y="330"/>
                    </a:lnTo>
                    <a:lnTo>
                      <a:pt x="508" y="343"/>
                    </a:lnTo>
                    <a:lnTo>
                      <a:pt x="472" y="356"/>
                    </a:lnTo>
                    <a:lnTo>
                      <a:pt x="454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5" name="Freeform 55"/>
              <p:cNvSpPr>
                <a:spLocks/>
              </p:cNvSpPr>
              <p:nvPr/>
            </p:nvSpPr>
            <p:spPr bwMode="auto">
              <a:xfrm>
                <a:off x="5997" y="14727"/>
                <a:ext cx="1095" cy="3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71" y="319"/>
                  </a:cxn>
                  <a:cxn ang="0">
                    <a:pos x="1095" y="319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1095" h="319">
                    <a:moveTo>
                      <a:pt x="0" y="0"/>
                    </a:moveTo>
                    <a:lnTo>
                      <a:pt x="1071" y="319"/>
                    </a:lnTo>
                    <a:lnTo>
                      <a:pt x="1095" y="319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6" name="Freeform 56"/>
              <p:cNvSpPr>
                <a:spLocks/>
              </p:cNvSpPr>
              <p:nvPr/>
            </p:nvSpPr>
            <p:spPr bwMode="auto">
              <a:xfrm>
                <a:off x="6181" y="14684"/>
                <a:ext cx="1082" cy="28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058" y="285"/>
                  </a:cxn>
                  <a:cxn ang="0">
                    <a:pos x="1082" y="284"/>
                  </a:cxn>
                  <a:cxn ang="0">
                    <a:pos x="33" y="0"/>
                  </a:cxn>
                  <a:cxn ang="0">
                    <a:pos x="0" y="1"/>
                  </a:cxn>
                </a:cxnLst>
                <a:rect l="0" t="0" r="r" b="b"/>
                <a:pathLst>
                  <a:path w="1082" h="285">
                    <a:moveTo>
                      <a:pt x="0" y="1"/>
                    </a:moveTo>
                    <a:lnTo>
                      <a:pt x="1058" y="285"/>
                    </a:lnTo>
                    <a:lnTo>
                      <a:pt x="1082" y="284"/>
                    </a:lnTo>
                    <a:lnTo>
                      <a:pt x="3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57" name="Freeform 57"/>
              <p:cNvSpPr>
                <a:spLocks/>
              </p:cNvSpPr>
              <p:nvPr/>
            </p:nvSpPr>
            <p:spPr bwMode="auto">
              <a:xfrm>
                <a:off x="6093" y="14699"/>
                <a:ext cx="1087" cy="3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6" y="315"/>
                  </a:cxn>
                  <a:cxn ang="0">
                    <a:pos x="1087" y="308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1087" h="315">
                    <a:moveTo>
                      <a:pt x="0" y="0"/>
                    </a:moveTo>
                    <a:lnTo>
                      <a:pt x="1066" y="315"/>
                    </a:lnTo>
                    <a:lnTo>
                      <a:pt x="1087" y="308"/>
                    </a:lnTo>
                    <a:lnTo>
                      <a:pt x="3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4858" name="Group 58"/>
            <p:cNvGrpSpPr>
              <a:grpSpLocks/>
            </p:cNvGrpSpPr>
            <p:nvPr/>
          </p:nvGrpSpPr>
          <p:grpSpPr bwMode="auto">
            <a:xfrm>
              <a:off x="12806" y="10667"/>
              <a:ext cx="983" cy="1369"/>
              <a:chOff x="12762" y="10336"/>
              <a:chExt cx="1027" cy="1700"/>
            </a:xfrm>
          </p:grpSpPr>
          <p:sp>
            <p:nvSpPr>
              <p:cNvPr id="204859" name="Rectangle 59"/>
              <p:cNvSpPr>
                <a:spLocks noChangeArrowheads="1"/>
              </p:cNvSpPr>
              <p:nvPr/>
            </p:nvSpPr>
            <p:spPr bwMode="auto">
              <a:xfrm>
                <a:off x="12824" y="10394"/>
                <a:ext cx="965" cy="1642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60" name="Rectangle 60"/>
              <p:cNvSpPr>
                <a:spLocks noChangeArrowheads="1"/>
              </p:cNvSpPr>
              <p:nvPr/>
            </p:nvSpPr>
            <p:spPr bwMode="auto">
              <a:xfrm>
                <a:off x="12766" y="10336"/>
                <a:ext cx="965" cy="164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61" name="Line 61"/>
              <p:cNvSpPr>
                <a:spLocks noChangeShapeType="1"/>
              </p:cNvSpPr>
              <p:nvPr/>
            </p:nvSpPr>
            <p:spPr bwMode="auto">
              <a:xfrm>
                <a:off x="12766" y="10682"/>
                <a:ext cx="96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62" name="Line 62"/>
              <p:cNvSpPr>
                <a:spLocks noChangeShapeType="1"/>
              </p:cNvSpPr>
              <p:nvPr/>
            </p:nvSpPr>
            <p:spPr bwMode="auto">
              <a:xfrm>
                <a:off x="12780" y="11042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63" name="Line 63"/>
              <p:cNvSpPr>
                <a:spLocks noChangeShapeType="1"/>
              </p:cNvSpPr>
              <p:nvPr/>
            </p:nvSpPr>
            <p:spPr bwMode="auto">
              <a:xfrm>
                <a:off x="12764" y="11374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64" name="Line 64"/>
              <p:cNvSpPr>
                <a:spLocks noChangeShapeType="1"/>
              </p:cNvSpPr>
              <p:nvPr/>
            </p:nvSpPr>
            <p:spPr bwMode="auto">
              <a:xfrm>
                <a:off x="12762" y="11675"/>
                <a:ext cx="967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4865" name="Text Box 65"/>
            <p:cNvSpPr txBox="1">
              <a:spLocks noChangeArrowheads="1"/>
            </p:cNvSpPr>
            <p:nvPr/>
          </p:nvSpPr>
          <p:spPr bwMode="auto">
            <a:xfrm>
              <a:off x="12809" y="10193"/>
              <a:ext cx="95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n-US" altLang="it-IT" sz="1000" b="0">
                  <a:solidFill>
                    <a:schemeClr val="tx2"/>
                  </a:solidFill>
                  <a:latin typeface="Arial" pitchFamily="34" charset="0"/>
                </a:rPr>
                <a:t>Host A</a:t>
              </a:r>
              <a:endParaRPr lang="en-US" altLang="it-IT" sz="2000" b="0">
                <a:solidFill>
                  <a:schemeClr val="tx2"/>
                </a:solidFill>
              </a:endParaRPr>
            </a:p>
          </p:txBody>
        </p:sp>
      </p:grpSp>
      <p:sp>
        <p:nvSpPr>
          <p:cNvPr id="204866" name="Text Box 66"/>
          <p:cNvSpPr txBox="1">
            <a:spLocks noChangeArrowheads="1"/>
          </p:cNvSpPr>
          <p:nvPr/>
        </p:nvSpPr>
        <p:spPr bwMode="auto">
          <a:xfrm>
            <a:off x="4006850" y="2635250"/>
            <a:ext cx="1897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altLang="it-IT" sz="1400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altLang="it-IT" sz="1400" b="0" baseline="-25000">
                <a:solidFill>
                  <a:srgbClr val="FF0000"/>
                </a:solidFill>
                <a:latin typeface="Arial" pitchFamily="34" charset="0"/>
              </a:rPr>
              <a:t>in </a:t>
            </a:r>
            <a:r>
              <a:rPr lang="en-US" altLang="it-IT" sz="1400" b="0">
                <a:solidFill>
                  <a:srgbClr val="FF0000"/>
                </a:solidFill>
                <a:latin typeface="Arial" pitchFamily="34" charset="0"/>
              </a:rPr>
              <a:t>: dati originari</a:t>
            </a:r>
            <a:endParaRPr lang="en-US" altLang="it-IT" sz="1400" b="0">
              <a:solidFill>
                <a:schemeClr val="tx2"/>
              </a:solidFill>
            </a:endParaRPr>
          </a:p>
        </p:txBody>
      </p:sp>
      <p:sp>
        <p:nvSpPr>
          <p:cNvPr id="204867" name="Line 67"/>
          <p:cNvSpPr>
            <a:spLocks noChangeShapeType="1"/>
          </p:cNvSpPr>
          <p:nvPr/>
        </p:nvSpPr>
        <p:spPr bwMode="auto">
          <a:xfrm flipH="1">
            <a:off x="2005013" y="5873750"/>
            <a:ext cx="1458912" cy="11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4868" name="Group 68"/>
          <p:cNvGrpSpPr>
            <a:grpSpLocks/>
          </p:cNvGrpSpPr>
          <p:nvPr/>
        </p:nvGrpSpPr>
        <p:grpSpPr bwMode="auto">
          <a:xfrm>
            <a:off x="1063625" y="4530725"/>
            <a:ext cx="979488" cy="1503363"/>
            <a:chOff x="12464" y="10193"/>
            <a:chExt cx="1481" cy="2272"/>
          </a:xfrm>
        </p:grpSpPr>
        <p:grpSp>
          <p:nvGrpSpPr>
            <p:cNvPr id="204869" name="Group 69"/>
            <p:cNvGrpSpPr>
              <a:grpSpLocks/>
            </p:cNvGrpSpPr>
            <p:nvPr/>
          </p:nvGrpSpPr>
          <p:grpSpPr bwMode="auto">
            <a:xfrm>
              <a:off x="12464" y="11102"/>
              <a:ext cx="1481" cy="1363"/>
              <a:chOff x="5850" y="13487"/>
              <a:chExt cx="2023" cy="1840"/>
            </a:xfrm>
          </p:grpSpPr>
          <p:sp>
            <p:nvSpPr>
              <p:cNvPr id="204870" name="Freeform 70"/>
              <p:cNvSpPr>
                <a:spLocks/>
              </p:cNvSpPr>
              <p:nvPr/>
            </p:nvSpPr>
            <p:spPr bwMode="auto">
              <a:xfrm>
                <a:off x="5850" y="13632"/>
                <a:ext cx="2023" cy="1695"/>
              </a:xfrm>
              <a:custGeom>
                <a:avLst/>
                <a:gdLst/>
                <a:ahLst/>
                <a:cxnLst>
                  <a:cxn ang="0">
                    <a:pos x="570" y="121"/>
                  </a:cxn>
                  <a:cxn ang="0">
                    <a:pos x="575" y="120"/>
                  </a:cxn>
                  <a:cxn ang="0">
                    <a:pos x="586" y="116"/>
                  </a:cxn>
                  <a:cxn ang="0">
                    <a:pos x="607" y="108"/>
                  </a:cxn>
                  <a:cxn ang="0">
                    <a:pos x="636" y="101"/>
                  </a:cxn>
                  <a:cxn ang="0">
                    <a:pos x="672" y="90"/>
                  </a:cxn>
                  <a:cxn ang="0">
                    <a:pos x="718" y="79"/>
                  </a:cxn>
                  <a:cxn ang="0">
                    <a:pos x="771" y="67"/>
                  </a:cxn>
                  <a:cxn ang="0">
                    <a:pos x="834" y="55"/>
                  </a:cxn>
                  <a:cxn ang="0">
                    <a:pos x="904" y="43"/>
                  </a:cxn>
                  <a:cxn ang="0">
                    <a:pos x="982" y="33"/>
                  </a:cxn>
                  <a:cxn ang="0">
                    <a:pos x="1071" y="22"/>
                  </a:cxn>
                  <a:cxn ang="0">
                    <a:pos x="1166" y="13"/>
                  </a:cxn>
                  <a:cxn ang="0">
                    <a:pos x="1271" y="7"/>
                  </a:cxn>
                  <a:cxn ang="0">
                    <a:pos x="1384" y="1"/>
                  </a:cxn>
                  <a:cxn ang="0">
                    <a:pos x="1506" y="0"/>
                  </a:cxn>
                  <a:cxn ang="0">
                    <a:pos x="1636" y="1"/>
                  </a:cxn>
                  <a:cxn ang="0">
                    <a:pos x="1692" y="233"/>
                  </a:cxn>
                  <a:cxn ang="0">
                    <a:pos x="1713" y="243"/>
                  </a:cxn>
                  <a:cxn ang="0">
                    <a:pos x="1758" y="274"/>
                  </a:cxn>
                  <a:cxn ang="0">
                    <a:pos x="1806" y="329"/>
                  </a:cxn>
                  <a:cxn ang="0">
                    <a:pos x="1836" y="409"/>
                  </a:cxn>
                  <a:cxn ang="0">
                    <a:pos x="1955" y="948"/>
                  </a:cxn>
                  <a:cxn ang="0">
                    <a:pos x="2003" y="1171"/>
                  </a:cxn>
                  <a:cxn ang="0">
                    <a:pos x="2011" y="1188"/>
                  </a:cxn>
                  <a:cxn ang="0">
                    <a:pos x="2022" y="1231"/>
                  </a:cxn>
                  <a:cxn ang="0">
                    <a:pos x="2021" y="1297"/>
                  </a:cxn>
                  <a:cxn ang="0">
                    <a:pos x="1992" y="1380"/>
                  </a:cxn>
                  <a:cxn ang="0">
                    <a:pos x="0" y="1328"/>
                  </a:cxn>
                  <a:cxn ang="0">
                    <a:pos x="199" y="1223"/>
                  </a:cxn>
                  <a:cxn ang="0">
                    <a:pos x="200" y="232"/>
                  </a:cxn>
                  <a:cxn ang="0">
                    <a:pos x="210" y="226"/>
                  </a:cxn>
                  <a:cxn ang="0">
                    <a:pos x="230" y="214"/>
                  </a:cxn>
                  <a:cxn ang="0">
                    <a:pos x="259" y="201"/>
                  </a:cxn>
                  <a:cxn ang="0">
                    <a:pos x="297" y="189"/>
                  </a:cxn>
                  <a:cxn ang="0">
                    <a:pos x="344" y="183"/>
                  </a:cxn>
                  <a:cxn ang="0">
                    <a:pos x="399" y="181"/>
                  </a:cxn>
                  <a:cxn ang="0">
                    <a:pos x="464" y="191"/>
                  </a:cxn>
                  <a:cxn ang="0">
                    <a:pos x="548" y="225"/>
                  </a:cxn>
                </a:cxnLst>
                <a:rect l="0" t="0" r="r" b="b"/>
                <a:pathLst>
                  <a:path w="2023" h="1695">
                    <a:moveTo>
                      <a:pt x="548" y="225"/>
                    </a:moveTo>
                    <a:lnTo>
                      <a:pt x="570" y="121"/>
                    </a:lnTo>
                    <a:lnTo>
                      <a:pt x="571" y="121"/>
                    </a:lnTo>
                    <a:lnTo>
                      <a:pt x="575" y="120"/>
                    </a:lnTo>
                    <a:lnTo>
                      <a:pt x="580" y="118"/>
                    </a:lnTo>
                    <a:lnTo>
                      <a:pt x="586" y="116"/>
                    </a:lnTo>
                    <a:lnTo>
                      <a:pt x="596" y="112"/>
                    </a:lnTo>
                    <a:lnTo>
                      <a:pt x="607" y="108"/>
                    </a:lnTo>
                    <a:lnTo>
                      <a:pt x="620" y="105"/>
                    </a:lnTo>
                    <a:lnTo>
                      <a:pt x="636" y="101"/>
                    </a:lnTo>
                    <a:lnTo>
                      <a:pt x="653" y="95"/>
                    </a:lnTo>
                    <a:lnTo>
                      <a:pt x="672" y="90"/>
                    </a:lnTo>
                    <a:lnTo>
                      <a:pt x="694" y="84"/>
                    </a:lnTo>
                    <a:lnTo>
                      <a:pt x="718" y="79"/>
                    </a:lnTo>
                    <a:lnTo>
                      <a:pt x="743" y="74"/>
                    </a:lnTo>
                    <a:lnTo>
                      <a:pt x="771" y="67"/>
                    </a:lnTo>
                    <a:lnTo>
                      <a:pt x="802" y="61"/>
                    </a:lnTo>
                    <a:lnTo>
                      <a:pt x="834" y="55"/>
                    </a:lnTo>
                    <a:lnTo>
                      <a:pt x="867" y="49"/>
                    </a:lnTo>
                    <a:lnTo>
                      <a:pt x="904" y="43"/>
                    </a:lnTo>
                    <a:lnTo>
                      <a:pt x="943" y="38"/>
                    </a:lnTo>
                    <a:lnTo>
                      <a:pt x="982" y="33"/>
                    </a:lnTo>
                    <a:lnTo>
                      <a:pt x="1025" y="27"/>
                    </a:lnTo>
                    <a:lnTo>
                      <a:pt x="1071" y="22"/>
                    </a:lnTo>
                    <a:lnTo>
                      <a:pt x="1117" y="17"/>
                    </a:lnTo>
                    <a:lnTo>
                      <a:pt x="1166" y="13"/>
                    </a:lnTo>
                    <a:lnTo>
                      <a:pt x="1218" y="10"/>
                    </a:lnTo>
                    <a:lnTo>
                      <a:pt x="1271" y="7"/>
                    </a:lnTo>
                    <a:lnTo>
                      <a:pt x="1327" y="3"/>
                    </a:lnTo>
                    <a:lnTo>
                      <a:pt x="1384" y="1"/>
                    </a:lnTo>
                    <a:lnTo>
                      <a:pt x="1444" y="0"/>
                    </a:lnTo>
                    <a:lnTo>
                      <a:pt x="1506" y="0"/>
                    </a:lnTo>
                    <a:lnTo>
                      <a:pt x="1570" y="0"/>
                    </a:lnTo>
                    <a:lnTo>
                      <a:pt x="1636" y="1"/>
                    </a:lnTo>
                    <a:lnTo>
                      <a:pt x="1709" y="41"/>
                    </a:lnTo>
                    <a:lnTo>
                      <a:pt x="1692" y="233"/>
                    </a:lnTo>
                    <a:lnTo>
                      <a:pt x="1698" y="235"/>
                    </a:lnTo>
                    <a:lnTo>
                      <a:pt x="1713" y="243"/>
                    </a:lnTo>
                    <a:lnTo>
                      <a:pt x="1733" y="256"/>
                    </a:lnTo>
                    <a:lnTo>
                      <a:pt x="1758" y="274"/>
                    </a:lnTo>
                    <a:lnTo>
                      <a:pt x="1784" y="299"/>
                    </a:lnTo>
                    <a:lnTo>
                      <a:pt x="1806" y="329"/>
                    </a:lnTo>
                    <a:lnTo>
                      <a:pt x="1825" y="366"/>
                    </a:lnTo>
                    <a:lnTo>
                      <a:pt x="1836" y="409"/>
                    </a:lnTo>
                    <a:lnTo>
                      <a:pt x="1999" y="557"/>
                    </a:lnTo>
                    <a:lnTo>
                      <a:pt x="1955" y="948"/>
                    </a:lnTo>
                    <a:lnTo>
                      <a:pt x="1692" y="1080"/>
                    </a:lnTo>
                    <a:lnTo>
                      <a:pt x="2003" y="1171"/>
                    </a:lnTo>
                    <a:lnTo>
                      <a:pt x="2006" y="1176"/>
                    </a:lnTo>
                    <a:lnTo>
                      <a:pt x="2011" y="1188"/>
                    </a:lnTo>
                    <a:lnTo>
                      <a:pt x="2016" y="1206"/>
                    </a:lnTo>
                    <a:lnTo>
                      <a:pt x="2022" y="1231"/>
                    </a:lnTo>
                    <a:lnTo>
                      <a:pt x="2023" y="1261"/>
                    </a:lnTo>
                    <a:lnTo>
                      <a:pt x="2021" y="1297"/>
                    </a:lnTo>
                    <a:lnTo>
                      <a:pt x="2010" y="1337"/>
                    </a:lnTo>
                    <a:lnTo>
                      <a:pt x="1992" y="1380"/>
                    </a:lnTo>
                    <a:lnTo>
                      <a:pt x="1171" y="1695"/>
                    </a:lnTo>
                    <a:lnTo>
                      <a:pt x="0" y="1328"/>
                    </a:lnTo>
                    <a:lnTo>
                      <a:pt x="20" y="1285"/>
                    </a:lnTo>
                    <a:lnTo>
                      <a:pt x="199" y="1223"/>
                    </a:lnTo>
                    <a:lnTo>
                      <a:pt x="199" y="233"/>
                    </a:lnTo>
                    <a:lnTo>
                      <a:pt x="200" y="232"/>
                    </a:lnTo>
                    <a:lnTo>
                      <a:pt x="204" y="229"/>
                    </a:lnTo>
                    <a:lnTo>
                      <a:pt x="210" y="226"/>
                    </a:lnTo>
                    <a:lnTo>
                      <a:pt x="218" y="220"/>
                    </a:lnTo>
                    <a:lnTo>
                      <a:pt x="230" y="214"/>
                    </a:lnTo>
                    <a:lnTo>
                      <a:pt x="243" y="207"/>
                    </a:lnTo>
                    <a:lnTo>
                      <a:pt x="259" y="201"/>
                    </a:lnTo>
                    <a:lnTo>
                      <a:pt x="277" y="194"/>
                    </a:lnTo>
                    <a:lnTo>
                      <a:pt x="297" y="189"/>
                    </a:lnTo>
                    <a:lnTo>
                      <a:pt x="320" y="185"/>
                    </a:lnTo>
                    <a:lnTo>
                      <a:pt x="344" y="183"/>
                    </a:lnTo>
                    <a:lnTo>
                      <a:pt x="370" y="180"/>
                    </a:lnTo>
                    <a:lnTo>
                      <a:pt x="399" y="181"/>
                    </a:lnTo>
                    <a:lnTo>
                      <a:pt x="430" y="185"/>
                    </a:lnTo>
                    <a:lnTo>
                      <a:pt x="464" y="191"/>
                    </a:lnTo>
                    <a:lnTo>
                      <a:pt x="498" y="201"/>
                    </a:lnTo>
                    <a:lnTo>
                      <a:pt x="548" y="22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1" name="Freeform 71"/>
              <p:cNvSpPr>
                <a:spLocks/>
              </p:cNvSpPr>
              <p:nvPr/>
            </p:nvSpPr>
            <p:spPr bwMode="auto">
              <a:xfrm>
                <a:off x="6551" y="13597"/>
                <a:ext cx="650" cy="735"/>
              </a:xfrm>
              <a:custGeom>
                <a:avLst/>
                <a:gdLst/>
                <a:ahLst/>
                <a:cxnLst>
                  <a:cxn ang="0">
                    <a:pos x="645" y="27"/>
                  </a:cxn>
                  <a:cxn ang="0">
                    <a:pos x="642" y="26"/>
                  </a:cxn>
                  <a:cxn ang="0">
                    <a:pos x="631" y="23"/>
                  </a:cxn>
                  <a:cxn ang="0">
                    <a:pos x="615" y="19"/>
                  </a:cxn>
                  <a:cxn ang="0">
                    <a:pos x="592" y="15"/>
                  </a:cxn>
                  <a:cxn ang="0">
                    <a:pos x="565" y="10"/>
                  </a:cxn>
                  <a:cxn ang="0">
                    <a:pos x="533" y="6"/>
                  </a:cxn>
                  <a:cxn ang="0">
                    <a:pos x="496" y="3"/>
                  </a:cxn>
                  <a:cxn ang="0">
                    <a:pos x="456" y="1"/>
                  </a:cxn>
                  <a:cxn ang="0">
                    <a:pos x="411" y="0"/>
                  </a:cxn>
                  <a:cxn ang="0">
                    <a:pos x="364" y="2"/>
                  </a:cxn>
                  <a:cxn ang="0">
                    <a:pos x="315" y="6"/>
                  </a:cxn>
                  <a:cxn ang="0">
                    <a:pos x="262" y="15"/>
                  </a:cxn>
                  <a:cxn ang="0">
                    <a:pos x="209" y="26"/>
                  </a:cxn>
                  <a:cxn ang="0">
                    <a:pos x="154" y="42"/>
                  </a:cxn>
                  <a:cxn ang="0">
                    <a:pos x="98" y="61"/>
                  </a:cxn>
                  <a:cxn ang="0">
                    <a:pos x="42" y="87"/>
                  </a:cxn>
                  <a:cxn ang="0">
                    <a:pos x="38" y="101"/>
                  </a:cxn>
                  <a:cxn ang="0">
                    <a:pos x="28" y="141"/>
                  </a:cxn>
                  <a:cxn ang="0">
                    <a:pos x="17" y="203"/>
                  </a:cxn>
                  <a:cxn ang="0">
                    <a:pos x="6" y="283"/>
                  </a:cxn>
                  <a:cxn ang="0">
                    <a:pos x="0" y="378"/>
                  </a:cxn>
                  <a:cxn ang="0">
                    <a:pos x="5" y="484"/>
                  </a:cxn>
                  <a:cxn ang="0">
                    <a:pos x="21" y="599"/>
                  </a:cxn>
                  <a:cxn ang="0">
                    <a:pos x="54" y="716"/>
                  </a:cxn>
                  <a:cxn ang="0">
                    <a:pos x="58" y="716"/>
                  </a:cxn>
                  <a:cxn ang="0">
                    <a:pos x="66" y="715"/>
                  </a:cxn>
                  <a:cxn ang="0">
                    <a:pos x="80" y="713"/>
                  </a:cxn>
                  <a:cxn ang="0">
                    <a:pos x="99" y="712"/>
                  </a:cxn>
                  <a:cxn ang="0">
                    <a:pos x="124" y="710"/>
                  </a:cxn>
                  <a:cxn ang="0">
                    <a:pos x="153" y="708"/>
                  </a:cxn>
                  <a:cxn ang="0">
                    <a:pos x="188" y="707"/>
                  </a:cxn>
                  <a:cxn ang="0">
                    <a:pos x="225" y="706"/>
                  </a:cxn>
                  <a:cxn ang="0">
                    <a:pos x="267" y="705"/>
                  </a:cxn>
                  <a:cxn ang="0">
                    <a:pos x="313" y="706"/>
                  </a:cxn>
                  <a:cxn ang="0">
                    <a:pos x="362" y="707"/>
                  </a:cxn>
                  <a:cxn ang="0">
                    <a:pos x="415" y="709"/>
                  </a:cxn>
                  <a:cxn ang="0">
                    <a:pos x="470" y="713"/>
                  </a:cxn>
                  <a:cxn ang="0">
                    <a:pos x="528" y="719"/>
                  </a:cxn>
                  <a:cxn ang="0">
                    <a:pos x="588" y="726"/>
                  </a:cxn>
                  <a:cxn ang="0">
                    <a:pos x="650" y="735"/>
                  </a:cxn>
                  <a:cxn ang="0">
                    <a:pos x="647" y="713"/>
                  </a:cxn>
                  <a:cxn ang="0">
                    <a:pos x="641" y="655"/>
                  </a:cxn>
                  <a:cxn ang="0">
                    <a:pos x="631" y="568"/>
                  </a:cxn>
                  <a:cxn ang="0">
                    <a:pos x="623" y="462"/>
                  </a:cxn>
                  <a:cxn ang="0">
                    <a:pos x="618" y="345"/>
                  </a:cxn>
                  <a:cxn ang="0">
                    <a:pos x="618" y="229"/>
                  </a:cxn>
                  <a:cxn ang="0">
                    <a:pos x="627" y="119"/>
                  </a:cxn>
                  <a:cxn ang="0">
                    <a:pos x="645" y="27"/>
                  </a:cxn>
                </a:cxnLst>
                <a:rect l="0" t="0" r="r" b="b"/>
                <a:pathLst>
                  <a:path w="650" h="735">
                    <a:moveTo>
                      <a:pt x="645" y="27"/>
                    </a:moveTo>
                    <a:lnTo>
                      <a:pt x="642" y="26"/>
                    </a:lnTo>
                    <a:lnTo>
                      <a:pt x="631" y="23"/>
                    </a:lnTo>
                    <a:lnTo>
                      <a:pt x="615" y="19"/>
                    </a:lnTo>
                    <a:lnTo>
                      <a:pt x="592" y="15"/>
                    </a:lnTo>
                    <a:lnTo>
                      <a:pt x="565" y="10"/>
                    </a:lnTo>
                    <a:lnTo>
                      <a:pt x="533" y="6"/>
                    </a:lnTo>
                    <a:lnTo>
                      <a:pt x="496" y="3"/>
                    </a:lnTo>
                    <a:lnTo>
                      <a:pt x="456" y="1"/>
                    </a:lnTo>
                    <a:lnTo>
                      <a:pt x="411" y="0"/>
                    </a:lnTo>
                    <a:lnTo>
                      <a:pt x="364" y="2"/>
                    </a:lnTo>
                    <a:lnTo>
                      <a:pt x="315" y="6"/>
                    </a:lnTo>
                    <a:lnTo>
                      <a:pt x="262" y="15"/>
                    </a:lnTo>
                    <a:lnTo>
                      <a:pt x="209" y="26"/>
                    </a:lnTo>
                    <a:lnTo>
                      <a:pt x="154" y="42"/>
                    </a:lnTo>
                    <a:lnTo>
                      <a:pt x="98" y="61"/>
                    </a:lnTo>
                    <a:lnTo>
                      <a:pt x="42" y="87"/>
                    </a:lnTo>
                    <a:lnTo>
                      <a:pt x="38" y="101"/>
                    </a:lnTo>
                    <a:lnTo>
                      <a:pt x="28" y="141"/>
                    </a:lnTo>
                    <a:lnTo>
                      <a:pt x="17" y="203"/>
                    </a:lnTo>
                    <a:lnTo>
                      <a:pt x="6" y="283"/>
                    </a:lnTo>
                    <a:lnTo>
                      <a:pt x="0" y="378"/>
                    </a:lnTo>
                    <a:lnTo>
                      <a:pt x="5" y="484"/>
                    </a:lnTo>
                    <a:lnTo>
                      <a:pt x="21" y="599"/>
                    </a:lnTo>
                    <a:lnTo>
                      <a:pt x="54" y="716"/>
                    </a:lnTo>
                    <a:lnTo>
                      <a:pt x="58" y="716"/>
                    </a:lnTo>
                    <a:lnTo>
                      <a:pt x="66" y="715"/>
                    </a:lnTo>
                    <a:lnTo>
                      <a:pt x="80" y="713"/>
                    </a:lnTo>
                    <a:lnTo>
                      <a:pt x="99" y="712"/>
                    </a:lnTo>
                    <a:lnTo>
                      <a:pt x="124" y="710"/>
                    </a:lnTo>
                    <a:lnTo>
                      <a:pt x="153" y="708"/>
                    </a:lnTo>
                    <a:lnTo>
                      <a:pt x="188" y="707"/>
                    </a:lnTo>
                    <a:lnTo>
                      <a:pt x="225" y="706"/>
                    </a:lnTo>
                    <a:lnTo>
                      <a:pt x="267" y="705"/>
                    </a:lnTo>
                    <a:lnTo>
                      <a:pt x="313" y="706"/>
                    </a:lnTo>
                    <a:lnTo>
                      <a:pt x="362" y="707"/>
                    </a:lnTo>
                    <a:lnTo>
                      <a:pt x="415" y="709"/>
                    </a:lnTo>
                    <a:lnTo>
                      <a:pt x="470" y="713"/>
                    </a:lnTo>
                    <a:lnTo>
                      <a:pt x="528" y="719"/>
                    </a:lnTo>
                    <a:lnTo>
                      <a:pt x="588" y="726"/>
                    </a:lnTo>
                    <a:lnTo>
                      <a:pt x="650" y="735"/>
                    </a:lnTo>
                    <a:lnTo>
                      <a:pt x="647" y="713"/>
                    </a:lnTo>
                    <a:lnTo>
                      <a:pt x="641" y="655"/>
                    </a:lnTo>
                    <a:lnTo>
                      <a:pt x="631" y="568"/>
                    </a:lnTo>
                    <a:lnTo>
                      <a:pt x="623" y="462"/>
                    </a:lnTo>
                    <a:lnTo>
                      <a:pt x="618" y="345"/>
                    </a:lnTo>
                    <a:lnTo>
                      <a:pt x="618" y="229"/>
                    </a:lnTo>
                    <a:lnTo>
                      <a:pt x="627" y="119"/>
                    </a:lnTo>
                    <a:lnTo>
                      <a:pt x="645" y="2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2" name="Freeform 72"/>
              <p:cNvSpPr>
                <a:spLocks/>
              </p:cNvSpPr>
              <p:nvPr/>
            </p:nvSpPr>
            <p:spPr bwMode="auto">
              <a:xfrm>
                <a:off x="6623" y="13797"/>
                <a:ext cx="1071" cy="731"/>
              </a:xfrm>
              <a:custGeom>
                <a:avLst/>
                <a:gdLst/>
                <a:ahLst/>
                <a:cxnLst>
                  <a:cxn ang="0">
                    <a:pos x="6" y="552"/>
                  </a:cxn>
                  <a:cxn ang="0">
                    <a:pos x="0" y="642"/>
                  </a:cxn>
                  <a:cxn ang="0">
                    <a:pos x="698" y="731"/>
                  </a:cxn>
                  <a:cxn ang="0">
                    <a:pos x="703" y="729"/>
                  </a:cxn>
                  <a:cxn ang="0">
                    <a:pos x="717" y="722"/>
                  </a:cxn>
                  <a:cxn ang="0">
                    <a:pos x="740" y="710"/>
                  </a:cxn>
                  <a:cxn ang="0">
                    <a:pos x="768" y="694"/>
                  </a:cxn>
                  <a:cxn ang="0">
                    <a:pos x="801" y="672"/>
                  </a:cxn>
                  <a:cxn ang="0">
                    <a:pos x="838" y="645"/>
                  </a:cxn>
                  <a:cxn ang="0">
                    <a:pos x="876" y="614"/>
                  </a:cxn>
                  <a:cxn ang="0">
                    <a:pos x="915" y="577"/>
                  </a:cxn>
                  <a:cxn ang="0">
                    <a:pos x="953" y="536"/>
                  </a:cxn>
                  <a:cxn ang="0">
                    <a:pos x="988" y="491"/>
                  </a:cxn>
                  <a:cxn ang="0">
                    <a:pos x="1018" y="439"/>
                  </a:cxn>
                  <a:cxn ang="0">
                    <a:pos x="1043" y="383"/>
                  </a:cxn>
                  <a:cxn ang="0">
                    <a:pos x="1061" y="322"/>
                  </a:cxn>
                  <a:cxn ang="0">
                    <a:pos x="1071" y="255"/>
                  </a:cxn>
                  <a:cxn ang="0">
                    <a:pos x="1070" y="185"/>
                  </a:cxn>
                  <a:cxn ang="0">
                    <a:pos x="1057" y="108"/>
                  </a:cxn>
                  <a:cxn ang="0">
                    <a:pos x="1055" y="104"/>
                  </a:cxn>
                  <a:cxn ang="0">
                    <a:pos x="1049" y="92"/>
                  </a:cxn>
                  <a:cxn ang="0">
                    <a:pos x="1037" y="76"/>
                  </a:cxn>
                  <a:cxn ang="0">
                    <a:pos x="1022" y="57"/>
                  </a:cxn>
                  <a:cxn ang="0">
                    <a:pos x="1002" y="37"/>
                  </a:cxn>
                  <a:cxn ang="0">
                    <a:pos x="979" y="20"/>
                  </a:cxn>
                  <a:cxn ang="0">
                    <a:pos x="951" y="7"/>
                  </a:cxn>
                  <a:cxn ang="0">
                    <a:pos x="919" y="0"/>
                  </a:cxn>
                  <a:cxn ang="0">
                    <a:pos x="924" y="12"/>
                  </a:cxn>
                  <a:cxn ang="0">
                    <a:pos x="934" y="44"/>
                  </a:cxn>
                  <a:cxn ang="0">
                    <a:pos x="947" y="94"/>
                  </a:cxn>
                  <a:cxn ang="0">
                    <a:pos x="958" y="159"/>
                  </a:cxn>
                  <a:cxn ang="0">
                    <a:pos x="961" y="238"/>
                  </a:cxn>
                  <a:cxn ang="0">
                    <a:pos x="953" y="324"/>
                  </a:cxn>
                  <a:cxn ang="0">
                    <a:pos x="928" y="418"/>
                  </a:cxn>
                  <a:cxn ang="0">
                    <a:pos x="884" y="516"/>
                  </a:cxn>
                  <a:cxn ang="0">
                    <a:pos x="883" y="518"/>
                  </a:cxn>
                  <a:cxn ang="0">
                    <a:pos x="879" y="521"/>
                  </a:cxn>
                  <a:cxn ang="0">
                    <a:pos x="872" y="526"/>
                  </a:cxn>
                  <a:cxn ang="0">
                    <a:pos x="862" y="534"/>
                  </a:cxn>
                  <a:cxn ang="0">
                    <a:pos x="851" y="541"/>
                  </a:cxn>
                  <a:cxn ang="0">
                    <a:pos x="837" y="550"/>
                  </a:cxn>
                  <a:cxn ang="0">
                    <a:pos x="819" y="559"/>
                  </a:cxn>
                  <a:cxn ang="0">
                    <a:pos x="800" y="567"/>
                  </a:cxn>
                  <a:cxn ang="0">
                    <a:pos x="778" y="575"/>
                  </a:cxn>
                  <a:cxn ang="0">
                    <a:pos x="754" y="582"/>
                  </a:cxn>
                  <a:cxn ang="0">
                    <a:pos x="727" y="588"/>
                  </a:cxn>
                  <a:cxn ang="0">
                    <a:pos x="697" y="592"/>
                  </a:cxn>
                  <a:cxn ang="0">
                    <a:pos x="666" y="593"/>
                  </a:cxn>
                  <a:cxn ang="0">
                    <a:pos x="631" y="592"/>
                  </a:cxn>
                  <a:cxn ang="0">
                    <a:pos x="593" y="589"/>
                  </a:cxn>
                  <a:cxn ang="0">
                    <a:pos x="555" y="581"/>
                  </a:cxn>
                  <a:cxn ang="0">
                    <a:pos x="555" y="677"/>
                  </a:cxn>
                  <a:cxn ang="0">
                    <a:pos x="24" y="623"/>
                  </a:cxn>
                  <a:cxn ang="0">
                    <a:pos x="6" y="552"/>
                  </a:cxn>
                </a:cxnLst>
                <a:rect l="0" t="0" r="r" b="b"/>
                <a:pathLst>
                  <a:path w="1071" h="731">
                    <a:moveTo>
                      <a:pt x="6" y="552"/>
                    </a:moveTo>
                    <a:lnTo>
                      <a:pt x="0" y="642"/>
                    </a:lnTo>
                    <a:lnTo>
                      <a:pt x="698" y="731"/>
                    </a:lnTo>
                    <a:lnTo>
                      <a:pt x="703" y="729"/>
                    </a:lnTo>
                    <a:lnTo>
                      <a:pt x="717" y="722"/>
                    </a:lnTo>
                    <a:lnTo>
                      <a:pt x="740" y="710"/>
                    </a:lnTo>
                    <a:lnTo>
                      <a:pt x="768" y="694"/>
                    </a:lnTo>
                    <a:lnTo>
                      <a:pt x="801" y="672"/>
                    </a:lnTo>
                    <a:lnTo>
                      <a:pt x="838" y="645"/>
                    </a:lnTo>
                    <a:lnTo>
                      <a:pt x="876" y="614"/>
                    </a:lnTo>
                    <a:lnTo>
                      <a:pt x="915" y="577"/>
                    </a:lnTo>
                    <a:lnTo>
                      <a:pt x="953" y="536"/>
                    </a:lnTo>
                    <a:lnTo>
                      <a:pt x="988" y="491"/>
                    </a:lnTo>
                    <a:lnTo>
                      <a:pt x="1018" y="439"/>
                    </a:lnTo>
                    <a:lnTo>
                      <a:pt x="1043" y="383"/>
                    </a:lnTo>
                    <a:lnTo>
                      <a:pt x="1061" y="322"/>
                    </a:lnTo>
                    <a:lnTo>
                      <a:pt x="1071" y="255"/>
                    </a:lnTo>
                    <a:lnTo>
                      <a:pt x="1070" y="185"/>
                    </a:lnTo>
                    <a:lnTo>
                      <a:pt x="1057" y="108"/>
                    </a:lnTo>
                    <a:lnTo>
                      <a:pt x="1055" y="104"/>
                    </a:lnTo>
                    <a:lnTo>
                      <a:pt x="1049" y="92"/>
                    </a:lnTo>
                    <a:lnTo>
                      <a:pt x="1037" y="76"/>
                    </a:lnTo>
                    <a:lnTo>
                      <a:pt x="1022" y="57"/>
                    </a:lnTo>
                    <a:lnTo>
                      <a:pt x="1002" y="37"/>
                    </a:lnTo>
                    <a:lnTo>
                      <a:pt x="979" y="20"/>
                    </a:lnTo>
                    <a:lnTo>
                      <a:pt x="951" y="7"/>
                    </a:lnTo>
                    <a:lnTo>
                      <a:pt x="919" y="0"/>
                    </a:lnTo>
                    <a:lnTo>
                      <a:pt x="924" y="12"/>
                    </a:lnTo>
                    <a:lnTo>
                      <a:pt x="934" y="44"/>
                    </a:lnTo>
                    <a:lnTo>
                      <a:pt x="947" y="94"/>
                    </a:lnTo>
                    <a:lnTo>
                      <a:pt x="958" y="159"/>
                    </a:lnTo>
                    <a:lnTo>
                      <a:pt x="961" y="238"/>
                    </a:lnTo>
                    <a:lnTo>
                      <a:pt x="953" y="324"/>
                    </a:lnTo>
                    <a:lnTo>
                      <a:pt x="928" y="418"/>
                    </a:lnTo>
                    <a:lnTo>
                      <a:pt x="884" y="516"/>
                    </a:lnTo>
                    <a:lnTo>
                      <a:pt x="883" y="518"/>
                    </a:lnTo>
                    <a:lnTo>
                      <a:pt x="879" y="521"/>
                    </a:lnTo>
                    <a:lnTo>
                      <a:pt x="872" y="526"/>
                    </a:lnTo>
                    <a:lnTo>
                      <a:pt x="862" y="534"/>
                    </a:lnTo>
                    <a:lnTo>
                      <a:pt x="851" y="541"/>
                    </a:lnTo>
                    <a:lnTo>
                      <a:pt x="837" y="550"/>
                    </a:lnTo>
                    <a:lnTo>
                      <a:pt x="819" y="559"/>
                    </a:lnTo>
                    <a:lnTo>
                      <a:pt x="800" y="567"/>
                    </a:lnTo>
                    <a:lnTo>
                      <a:pt x="778" y="575"/>
                    </a:lnTo>
                    <a:lnTo>
                      <a:pt x="754" y="582"/>
                    </a:lnTo>
                    <a:lnTo>
                      <a:pt x="727" y="588"/>
                    </a:lnTo>
                    <a:lnTo>
                      <a:pt x="697" y="592"/>
                    </a:lnTo>
                    <a:lnTo>
                      <a:pt x="666" y="593"/>
                    </a:lnTo>
                    <a:lnTo>
                      <a:pt x="631" y="592"/>
                    </a:lnTo>
                    <a:lnTo>
                      <a:pt x="593" y="589"/>
                    </a:lnTo>
                    <a:lnTo>
                      <a:pt x="555" y="581"/>
                    </a:lnTo>
                    <a:lnTo>
                      <a:pt x="555" y="677"/>
                    </a:lnTo>
                    <a:lnTo>
                      <a:pt x="24" y="623"/>
                    </a:lnTo>
                    <a:lnTo>
                      <a:pt x="6" y="5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3" name="Freeform 73"/>
              <p:cNvSpPr>
                <a:spLocks/>
              </p:cNvSpPr>
              <p:nvPr/>
            </p:nvSpPr>
            <p:spPr bwMode="auto">
              <a:xfrm>
                <a:off x="6486" y="14516"/>
                <a:ext cx="787" cy="253"/>
              </a:xfrm>
              <a:custGeom>
                <a:avLst/>
                <a:gdLst/>
                <a:ahLst/>
                <a:cxnLst>
                  <a:cxn ang="0">
                    <a:pos x="787" y="91"/>
                  </a:cxn>
                  <a:cxn ang="0">
                    <a:pos x="12" y="0"/>
                  </a:cxn>
                  <a:cxn ang="0">
                    <a:pos x="0" y="91"/>
                  </a:cxn>
                  <a:cxn ang="0">
                    <a:pos x="764" y="253"/>
                  </a:cxn>
                  <a:cxn ang="0">
                    <a:pos x="787" y="91"/>
                  </a:cxn>
                </a:cxnLst>
                <a:rect l="0" t="0" r="r" b="b"/>
                <a:pathLst>
                  <a:path w="787" h="253">
                    <a:moveTo>
                      <a:pt x="787" y="91"/>
                    </a:moveTo>
                    <a:lnTo>
                      <a:pt x="12" y="0"/>
                    </a:lnTo>
                    <a:lnTo>
                      <a:pt x="0" y="91"/>
                    </a:lnTo>
                    <a:lnTo>
                      <a:pt x="764" y="253"/>
                    </a:lnTo>
                    <a:lnTo>
                      <a:pt x="787" y="9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4" name="Freeform 74"/>
              <p:cNvSpPr>
                <a:spLocks/>
              </p:cNvSpPr>
              <p:nvPr/>
            </p:nvSpPr>
            <p:spPr bwMode="auto">
              <a:xfrm>
                <a:off x="6879" y="14597"/>
                <a:ext cx="336" cy="115"/>
              </a:xfrm>
              <a:custGeom>
                <a:avLst/>
                <a:gdLst/>
                <a:ahLst/>
                <a:cxnLst>
                  <a:cxn ang="0">
                    <a:pos x="336" y="50"/>
                  </a:cxn>
                  <a:cxn ang="0">
                    <a:pos x="4" y="0"/>
                  </a:cxn>
                  <a:cxn ang="0">
                    <a:pos x="0" y="48"/>
                  </a:cxn>
                  <a:cxn ang="0">
                    <a:pos x="327" y="115"/>
                  </a:cxn>
                  <a:cxn ang="0">
                    <a:pos x="336" y="50"/>
                  </a:cxn>
                </a:cxnLst>
                <a:rect l="0" t="0" r="r" b="b"/>
                <a:pathLst>
                  <a:path w="336" h="115">
                    <a:moveTo>
                      <a:pt x="336" y="50"/>
                    </a:moveTo>
                    <a:lnTo>
                      <a:pt x="4" y="0"/>
                    </a:lnTo>
                    <a:lnTo>
                      <a:pt x="0" y="48"/>
                    </a:lnTo>
                    <a:lnTo>
                      <a:pt x="327" y="115"/>
                    </a:lnTo>
                    <a:lnTo>
                      <a:pt x="336" y="5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5" name="Freeform 75"/>
              <p:cNvSpPr>
                <a:spLocks/>
              </p:cNvSpPr>
              <p:nvPr/>
            </p:nvSpPr>
            <p:spPr bwMode="auto">
              <a:xfrm>
                <a:off x="6536" y="14540"/>
                <a:ext cx="225" cy="85"/>
              </a:xfrm>
              <a:custGeom>
                <a:avLst/>
                <a:gdLst/>
                <a:ahLst/>
                <a:cxnLst>
                  <a:cxn ang="0">
                    <a:pos x="225" y="39"/>
                  </a:cxn>
                  <a:cxn ang="0">
                    <a:pos x="0" y="0"/>
                  </a:cxn>
                  <a:cxn ang="0">
                    <a:pos x="3" y="41"/>
                  </a:cxn>
                  <a:cxn ang="0">
                    <a:pos x="218" y="85"/>
                  </a:cxn>
                  <a:cxn ang="0">
                    <a:pos x="225" y="39"/>
                  </a:cxn>
                </a:cxnLst>
                <a:rect l="0" t="0" r="r" b="b"/>
                <a:pathLst>
                  <a:path w="225" h="85">
                    <a:moveTo>
                      <a:pt x="225" y="39"/>
                    </a:moveTo>
                    <a:lnTo>
                      <a:pt x="0" y="0"/>
                    </a:lnTo>
                    <a:lnTo>
                      <a:pt x="3" y="41"/>
                    </a:lnTo>
                    <a:lnTo>
                      <a:pt x="218" y="85"/>
                    </a:lnTo>
                    <a:lnTo>
                      <a:pt x="225" y="3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6" name="Freeform 76"/>
              <p:cNvSpPr>
                <a:spLocks/>
              </p:cNvSpPr>
              <p:nvPr/>
            </p:nvSpPr>
            <p:spPr bwMode="auto">
              <a:xfrm>
                <a:off x="5972" y="14624"/>
                <a:ext cx="1325" cy="439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3" y="132"/>
                  </a:cxn>
                  <a:cxn ang="0">
                    <a:pos x="10" y="130"/>
                  </a:cxn>
                  <a:cxn ang="0">
                    <a:pos x="24" y="128"/>
                  </a:cxn>
                  <a:cxn ang="0">
                    <a:pos x="42" y="125"/>
                  </a:cxn>
                  <a:cxn ang="0">
                    <a:pos x="62" y="121"/>
                  </a:cxn>
                  <a:cxn ang="0">
                    <a:pos x="86" y="116"/>
                  </a:cxn>
                  <a:cxn ang="0">
                    <a:pos x="113" y="109"/>
                  </a:cxn>
                  <a:cxn ang="0">
                    <a:pos x="141" y="102"/>
                  </a:cxn>
                  <a:cxn ang="0">
                    <a:pos x="170" y="94"/>
                  </a:cxn>
                  <a:cxn ang="0">
                    <a:pos x="199" y="85"/>
                  </a:cxn>
                  <a:cxn ang="0">
                    <a:pos x="228" y="74"/>
                  </a:cxn>
                  <a:cxn ang="0">
                    <a:pos x="257" y="62"/>
                  </a:cxn>
                  <a:cxn ang="0">
                    <a:pos x="285" y="48"/>
                  </a:cxn>
                  <a:cxn ang="0">
                    <a:pos x="309" y="34"/>
                  </a:cxn>
                  <a:cxn ang="0">
                    <a:pos x="333" y="18"/>
                  </a:cxn>
                  <a:cxn ang="0">
                    <a:pos x="352" y="0"/>
                  </a:cxn>
                  <a:cxn ang="0">
                    <a:pos x="1325" y="223"/>
                  </a:cxn>
                  <a:cxn ang="0">
                    <a:pos x="1323" y="225"/>
                  </a:cxn>
                  <a:cxn ang="0">
                    <a:pos x="1318" y="230"/>
                  </a:cxn>
                  <a:cxn ang="0">
                    <a:pos x="1309" y="239"/>
                  </a:cxn>
                  <a:cxn ang="0">
                    <a:pos x="1297" y="250"/>
                  </a:cxn>
                  <a:cxn ang="0">
                    <a:pos x="1282" y="263"/>
                  </a:cxn>
                  <a:cxn ang="0">
                    <a:pos x="1265" y="278"/>
                  </a:cxn>
                  <a:cxn ang="0">
                    <a:pos x="1247" y="295"/>
                  </a:cxn>
                  <a:cxn ang="0">
                    <a:pos x="1225" y="312"/>
                  </a:cxn>
                  <a:cxn ang="0">
                    <a:pos x="1202" y="331"/>
                  </a:cxn>
                  <a:cxn ang="0">
                    <a:pos x="1179" y="349"/>
                  </a:cxn>
                  <a:cxn ang="0">
                    <a:pos x="1154" y="367"/>
                  </a:cxn>
                  <a:cxn ang="0">
                    <a:pos x="1128" y="385"/>
                  </a:cxn>
                  <a:cxn ang="0">
                    <a:pos x="1102" y="401"/>
                  </a:cxn>
                  <a:cxn ang="0">
                    <a:pos x="1077" y="415"/>
                  </a:cxn>
                  <a:cxn ang="0">
                    <a:pos x="1051" y="428"/>
                  </a:cxn>
                  <a:cxn ang="0">
                    <a:pos x="1026" y="439"/>
                  </a:cxn>
                  <a:cxn ang="0">
                    <a:pos x="0" y="132"/>
                  </a:cxn>
                </a:cxnLst>
                <a:rect l="0" t="0" r="r" b="b"/>
                <a:pathLst>
                  <a:path w="1325" h="439">
                    <a:moveTo>
                      <a:pt x="0" y="132"/>
                    </a:moveTo>
                    <a:lnTo>
                      <a:pt x="3" y="132"/>
                    </a:lnTo>
                    <a:lnTo>
                      <a:pt x="10" y="130"/>
                    </a:lnTo>
                    <a:lnTo>
                      <a:pt x="24" y="128"/>
                    </a:lnTo>
                    <a:lnTo>
                      <a:pt x="42" y="125"/>
                    </a:lnTo>
                    <a:lnTo>
                      <a:pt x="62" y="121"/>
                    </a:lnTo>
                    <a:lnTo>
                      <a:pt x="86" y="116"/>
                    </a:lnTo>
                    <a:lnTo>
                      <a:pt x="113" y="109"/>
                    </a:lnTo>
                    <a:lnTo>
                      <a:pt x="141" y="102"/>
                    </a:lnTo>
                    <a:lnTo>
                      <a:pt x="170" y="94"/>
                    </a:lnTo>
                    <a:lnTo>
                      <a:pt x="199" y="85"/>
                    </a:lnTo>
                    <a:lnTo>
                      <a:pt x="228" y="74"/>
                    </a:lnTo>
                    <a:lnTo>
                      <a:pt x="257" y="62"/>
                    </a:lnTo>
                    <a:lnTo>
                      <a:pt x="285" y="48"/>
                    </a:lnTo>
                    <a:lnTo>
                      <a:pt x="309" y="34"/>
                    </a:lnTo>
                    <a:lnTo>
                      <a:pt x="333" y="18"/>
                    </a:lnTo>
                    <a:lnTo>
                      <a:pt x="352" y="0"/>
                    </a:lnTo>
                    <a:lnTo>
                      <a:pt x="1325" y="223"/>
                    </a:lnTo>
                    <a:lnTo>
                      <a:pt x="1323" y="225"/>
                    </a:lnTo>
                    <a:lnTo>
                      <a:pt x="1318" y="230"/>
                    </a:lnTo>
                    <a:lnTo>
                      <a:pt x="1309" y="239"/>
                    </a:lnTo>
                    <a:lnTo>
                      <a:pt x="1297" y="250"/>
                    </a:lnTo>
                    <a:lnTo>
                      <a:pt x="1282" y="263"/>
                    </a:lnTo>
                    <a:lnTo>
                      <a:pt x="1265" y="278"/>
                    </a:lnTo>
                    <a:lnTo>
                      <a:pt x="1247" y="295"/>
                    </a:lnTo>
                    <a:lnTo>
                      <a:pt x="1225" y="312"/>
                    </a:lnTo>
                    <a:lnTo>
                      <a:pt x="1202" y="331"/>
                    </a:lnTo>
                    <a:lnTo>
                      <a:pt x="1179" y="349"/>
                    </a:lnTo>
                    <a:lnTo>
                      <a:pt x="1154" y="367"/>
                    </a:lnTo>
                    <a:lnTo>
                      <a:pt x="1128" y="385"/>
                    </a:lnTo>
                    <a:lnTo>
                      <a:pt x="1102" y="401"/>
                    </a:lnTo>
                    <a:lnTo>
                      <a:pt x="1077" y="415"/>
                    </a:lnTo>
                    <a:lnTo>
                      <a:pt x="1051" y="428"/>
                    </a:lnTo>
                    <a:lnTo>
                      <a:pt x="1026" y="439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7" name="Freeform 77"/>
              <p:cNvSpPr>
                <a:spLocks/>
              </p:cNvSpPr>
              <p:nvPr/>
            </p:nvSpPr>
            <p:spPr bwMode="auto">
              <a:xfrm>
                <a:off x="7292" y="14577"/>
                <a:ext cx="472" cy="209"/>
              </a:xfrm>
              <a:custGeom>
                <a:avLst/>
                <a:gdLst/>
                <a:ahLst/>
                <a:cxnLst>
                  <a:cxn ang="0">
                    <a:pos x="47" y="209"/>
                  </a:cxn>
                  <a:cxn ang="0">
                    <a:pos x="472" y="84"/>
                  </a:cxn>
                  <a:cxn ang="0">
                    <a:pos x="215" y="0"/>
                  </a:cxn>
                  <a:cxn ang="0">
                    <a:pos x="5" y="24"/>
                  </a:cxn>
                  <a:cxn ang="0">
                    <a:pos x="0" y="197"/>
                  </a:cxn>
                  <a:cxn ang="0">
                    <a:pos x="47" y="209"/>
                  </a:cxn>
                </a:cxnLst>
                <a:rect l="0" t="0" r="r" b="b"/>
                <a:pathLst>
                  <a:path w="472" h="209">
                    <a:moveTo>
                      <a:pt x="47" y="209"/>
                    </a:moveTo>
                    <a:lnTo>
                      <a:pt x="472" y="84"/>
                    </a:lnTo>
                    <a:lnTo>
                      <a:pt x="215" y="0"/>
                    </a:lnTo>
                    <a:lnTo>
                      <a:pt x="5" y="24"/>
                    </a:lnTo>
                    <a:lnTo>
                      <a:pt x="0" y="197"/>
                    </a:ln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8" name="Freeform 78"/>
              <p:cNvSpPr>
                <a:spLocks/>
              </p:cNvSpPr>
              <p:nvPr/>
            </p:nvSpPr>
            <p:spPr bwMode="auto">
              <a:xfrm>
                <a:off x="6073" y="13679"/>
                <a:ext cx="251" cy="999"/>
              </a:xfrm>
              <a:custGeom>
                <a:avLst/>
                <a:gdLst/>
                <a:ahLst/>
                <a:cxnLst>
                  <a:cxn ang="0">
                    <a:pos x="251" y="23"/>
                  </a:cxn>
                  <a:cxn ang="0">
                    <a:pos x="250" y="22"/>
                  </a:cxn>
                  <a:cxn ang="0">
                    <a:pos x="246" y="20"/>
                  </a:cxn>
                  <a:cxn ang="0">
                    <a:pos x="239" y="18"/>
                  </a:cxn>
                  <a:cxn ang="0">
                    <a:pos x="230" y="15"/>
                  </a:cxn>
                  <a:cxn ang="0">
                    <a:pos x="218" y="11"/>
                  </a:cxn>
                  <a:cxn ang="0">
                    <a:pos x="205" y="7"/>
                  </a:cxn>
                  <a:cxn ang="0">
                    <a:pos x="190" y="4"/>
                  </a:cxn>
                  <a:cxn ang="0">
                    <a:pos x="173" y="1"/>
                  </a:cxn>
                  <a:cxn ang="0">
                    <a:pos x="155" y="0"/>
                  </a:cxn>
                  <a:cxn ang="0">
                    <a:pos x="134" y="0"/>
                  </a:cxn>
                  <a:cxn ang="0">
                    <a:pos x="114" y="2"/>
                  </a:cxn>
                  <a:cxn ang="0">
                    <a:pos x="92" y="5"/>
                  </a:cxn>
                  <a:cxn ang="0">
                    <a:pos x="70" y="12"/>
                  </a:cxn>
                  <a:cxn ang="0">
                    <a:pos x="47" y="20"/>
                  </a:cxn>
                  <a:cxn ang="0">
                    <a:pos x="23" y="32"/>
                  </a:cxn>
                  <a:cxn ang="0">
                    <a:pos x="0" y="47"/>
                  </a:cxn>
                  <a:cxn ang="0">
                    <a:pos x="0" y="999"/>
                  </a:cxn>
                  <a:cxn ang="0">
                    <a:pos x="1" y="999"/>
                  </a:cxn>
                  <a:cxn ang="0">
                    <a:pos x="6" y="999"/>
                  </a:cxn>
                  <a:cxn ang="0">
                    <a:pos x="14" y="998"/>
                  </a:cxn>
                  <a:cxn ang="0">
                    <a:pos x="23" y="997"/>
                  </a:cxn>
                  <a:cxn ang="0">
                    <a:pos x="35" y="995"/>
                  </a:cxn>
                  <a:cxn ang="0">
                    <a:pos x="49" y="993"/>
                  </a:cxn>
                  <a:cxn ang="0">
                    <a:pos x="65" y="990"/>
                  </a:cxn>
                  <a:cxn ang="0">
                    <a:pos x="83" y="985"/>
                  </a:cxn>
                  <a:cxn ang="0">
                    <a:pos x="102" y="980"/>
                  </a:cxn>
                  <a:cxn ang="0">
                    <a:pos x="121" y="973"/>
                  </a:cxn>
                  <a:cxn ang="0">
                    <a:pos x="143" y="966"/>
                  </a:cxn>
                  <a:cxn ang="0">
                    <a:pos x="164" y="956"/>
                  </a:cxn>
                  <a:cxn ang="0">
                    <a:pos x="186" y="945"/>
                  </a:cxn>
                  <a:cxn ang="0">
                    <a:pos x="208" y="934"/>
                  </a:cxn>
                  <a:cxn ang="0">
                    <a:pos x="230" y="919"/>
                  </a:cxn>
                  <a:cxn ang="0">
                    <a:pos x="251" y="903"/>
                  </a:cxn>
                  <a:cxn ang="0">
                    <a:pos x="251" y="23"/>
                  </a:cxn>
                </a:cxnLst>
                <a:rect l="0" t="0" r="r" b="b"/>
                <a:pathLst>
                  <a:path w="251" h="999">
                    <a:moveTo>
                      <a:pt x="251" y="23"/>
                    </a:moveTo>
                    <a:lnTo>
                      <a:pt x="250" y="22"/>
                    </a:lnTo>
                    <a:lnTo>
                      <a:pt x="246" y="20"/>
                    </a:lnTo>
                    <a:lnTo>
                      <a:pt x="239" y="18"/>
                    </a:lnTo>
                    <a:lnTo>
                      <a:pt x="230" y="15"/>
                    </a:lnTo>
                    <a:lnTo>
                      <a:pt x="218" y="11"/>
                    </a:lnTo>
                    <a:lnTo>
                      <a:pt x="205" y="7"/>
                    </a:lnTo>
                    <a:lnTo>
                      <a:pt x="190" y="4"/>
                    </a:lnTo>
                    <a:lnTo>
                      <a:pt x="173" y="1"/>
                    </a:lnTo>
                    <a:lnTo>
                      <a:pt x="155" y="0"/>
                    </a:lnTo>
                    <a:lnTo>
                      <a:pt x="134" y="0"/>
                    </a:lnTo>
                    <a:lnTo>
                      <a:pt x="114" y="2"/>
                    </a:lnTo>
                    <a:lnTo>
                      <a:pt x="92" y="5"/>
                    </a:lnTo>
                    <a:lnTo>
                      <a:pt x="70" y="12"/>
                    </a:lnTo>
                    <a:lnTo>
                      <a:pt x="47" y="20"/>
                    </a:lnTo>
                    <a:lnTo>
                      <a:pt x="23" y="32"/>
                    </a:lnTo>
                    <a:lnTo>
                      <a:pt x="0" y="47"/>
                    </a:lnTo>
                    <a:lnTo>
                      <a:pt x="0" y="999"/>
                    </a:lnTo>
                    <a:lnTo>
                      <a:pt x="1" y="999"/>
                    </a:lnTo>
                    <a:lnTo>
                      <a:pt x="6" y="999"/>
                    </a:lnTo>
                    <a:lnTo>
                      <a:pt x="14" y="998"/>
                    </a:lnTo>
                    <a:lnTo>
                      <a:pt x="23" y="997"/>
                    </a:lnTo>
                    <a:lnTo>
                      <a:pt x="35" y="995"/>
                    </a:lnTo>
                    <a:lnTo>
                      <a:pt x="49" y="993"/>
                    </a:lnTo>
                    <a:lnTo>
                      <a:pt x="65" y="990"/>
                    </a:lnTo>
                    <a:lnTo>
                      <a:pt x="83" y="985"/>
                    </a:lnTo>
                    <a:lnTo>
                      <a:pt x="102" y="980"/>
                    </a:lnTo>
                    <a:lnTo>
                      <a:pt x="121" y="973"/>
                    </a:lnTo>
                    <a:lnTo>
                      <a:pt x="143" y="966"/>
                    </a:lnTo>
                    <a:lnTo>
                      <a:pt x="164" y="956"/>
                    </a:lnTo>
                    <a:lnTo>
                      <a:pt x="186" y="945"/>
                    </a:lnTo>
                    <a:lnTo>
                      <a:pt x="208" y="934"/>
                    </a:lnTo>
                    <a:lnTo>
                      <a:pt x="230" y="919"/>
                    </a:lnTo>
                    <a:lnTo>
                      <a:pt x="251" y="903"/>
                    </a:lnTo>
                    <a:lnTo>
                      <a:pt x="251" y="2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79" name="Freeform 79"/>
              <p:cNvSpPr>
                <a:spLocks/>
              </p:cNvSpPr>
              <p:nvPr/>
            </p:nvSpPr>
            <p:spPr bwMode="auto">
              <a:xfrm>
                <a:off x="6080" y="13687"/>
                <a:ext cx="215" cy="843"/>
              </a:xfrm>
              <a:custGeom>
                <a:avLst/>
                <a:gdLst/>
                <a:ahLst/>
                <a:cxnLst>
                  <a:cxn ang="0">
                    <a:pos x="215" y="20"/>
                  </a:cxn>
                  <a:cxn ang="0">
                    <a:pos x="214" y="19"/>
                  </a:cxn>
                  <a:cxn ang="0">
                    <a:pos x="211" y="18"/>
                  </a:cxn>
                  <a:cxn ang="0">
                    <a:pos x="205" y="15"/>
                  </a:cxn>
                  <a:cxn ang="0">
                    <a:pos x="197" y="12"/>
                  </a:cxn>
                  <a:cxn ang="0">
                    <a:pos x="187" y="9"/>
                  </a:cxn>
                  <a:cxn ang="0">
                    <a:pos x="176" y="6"/>
                  </a:cxn>
                  <a:cxn ang="0">
                    <a:pos x="163" y="4"/>
                  </a:cxn>
                  <a:cxn ang="0">
                    <a:pos x="149" y="1"/>
                  </a:cxn>
                  <a:cxn ang="0">
                    <a:pos x="133" y="0"/>
                  </a:cxn>
                  <a:cxn ang="0">
                    <a:pos x="115" y="0"/>
                  </a:cxn>
                  <a:cxn ang="0">
                    <a:pos x="98" y="1"/>
                  </a:cxn>
                  <a:cxn ang="0">
                    <a:pos x="79" y="5"/>
                  </a:cxn>
                  <a:cxn ang="0">
                    <a:pos x="60" y="10"/>
                  </a:cxn>
                  <a:cxn ang="0">
                    <a:pos x="40" y="18"/>
                  </a:cxn>
                  <a:cxn ang="0">
                    <a:pos x="21" y="27"/>
                  </a:cxn>
                  <a:cxn ang="0">
                    <a:pos x="0" y="40"/>
                  </a:cxn>
                  <a:cxn ang="0">
                    <a:pos x="0" y="843"/>
                  </a:cxn>
                  <a:cxn ang="0">
                    <a:pos x="1" y="843"/>
                  </a:cxn>
                  <a:cxn ang="0">
                    <a:pos x="6" y="843"/>
                  </a:cxn>
                  <a:cxn ang="0">
                    <a:pos x="12" y="842"/>
                  </a:cxn>
                  <a:cxn ang="0">
                    <a:pos x="21" y="841"/>
                  </a:cxn>
                  <a:cxn ang="0">
                    <a:pos x="30" y="840"/>
                  </a:cxn>
                  <a:cxn ang="0">
                    <a:pos x="43" y="838"/>
                  </a:cxn>
                  <a:cxn ang="0">
                    <a:pos x="56" y="835"/>
                  </a:cxn>
                  <a:cxn ang="0">
                    <a:pos x="71" y="831"/>
                  </a:cxn>
                  <a:cxn ang="0">
                    <a:pos x="87" y="826"/>
                  </a:cxn>
                  <a:cxn ang="0">
                    <a:pos x="105" y="821"/>
                  </a:cxn>
                  <a:cxn ang="0">
                    <a:pos x="123" y="814"/>
                  </a:cxn>
                  <a:cxn ang="0">
                    <a:pos x="141" y="806"/>
                  </a:cxn>
                  <a:cxn ang="0">
                    <a:pos x="159" y="797"/>
                  </a:cxn>
                  <a:cxn ang="0">
                    <a:pos x="179" y="786"/>
                  </a:cxn>
                  <a:cxn ang="0">
                    <a:pos x="197" y="774"/>
                  </a:cxn>
                  <a:cxn ang="0">
                    <a:pos x="215" y="760"/>
                  </a:cxn>
                  <a:cxn ang="0">
                    <a:pos x="215" y="20"/>
                  </a:cxn>
                </a:cxnLst>
                <a:rect l="0" t="0" r="r" b="b"/>
                <a:pathLst>
                  <a:path w="215" h="843">
                    <a:moveTo>
                      <a:pt x="215" y="20"/>
                    </a:moveTo>
                    <a:lnTo>
                      <a:pt x="214" y="19"/>
                    </a:lnTo>
                    <a:lnTo>
                      <a:pt x="211" y="18"/>
                    </a:lnTo>
                    <a:lnTo>
                      <a:pt x="205" y="15"/>
                    </a:lnTo>
                    <a:lnTo>
                      <a:pt x="197" y="12"/>
                    </a:lnTo>
                    <a:lnTo>
                      <a:pt x="187" y="9"/>
                    </a:lnTo>
                    <a:lnTo>
                      <a:pt x="176" y="6"/>
                    </a:lnTo>
                    <a:lnTo>
                      <a:pt x="163" y="4"/>
                    </a:lnTo>
                    <a:lnTo>
                      <a:pt x="149" y="1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8" y="1"/>
                    </a:lnTo>
                    <a:lnTo>
                      <a:pt x="79" y="5"/>
                    </a:lnTo>
                    <a:lnTo>
                      <a:pt x="60" y="10"/>
                    </a:lnTo>
                    <a:lnTo>
                      <a:pt x="40" y="18"/>
                    </a:lnTo>
                    <a:lnTo>
                      <a:pt x="21" y="27"/>
                    </a:lnTo>
                    <a:lnTo>
                      <a:pt x="0" y="40"/>
                    </a:lnTo>
                    <a:lnTo>
                      <a:pt x="0" y="843"/>
                    </a:lnTo>
                    <a:lnTo>
                      <a:pt x="1" y="843"/>
                    </a:lnTo>
                    <a:lnTo>
                      <a:pt x="6" y="843"/>
                    </a:lnTo>
                    <a:lnTo>
                      <a:pt x="12" y="842"/>
                    </a:lnTo>
                    <a:lnTo>
                      <a:pt x="21" y="841"/>
                    </a:lnTo>
                    <a:lnTo>
                      <a:pt x="30" y="840"/>
                    </a:lnTo>
                    <a:lnTo>
                      <a:pt x="43" y="838"/>
                    </a:lnTo>
                    <a:lnTo>
                      <a:pt x="56" y="835"/>
                    </a:lnTo>
                    <a:lnTo>
                      <a:pt x="71" y="831"/>
                    </a:lnTo>
                    <a:lnTo>
                      <a:pt x="87" y="826"/>
                    </a:lnTo>
                    <a:lnTo>
                      <a:pt x="105" y="821"/>
                    </a:lnTo>
                    <a:lnTo>
                      <a:pt x="123" y="814"/>
                    </a:lnTo>
                    <a:lnTo>
                      <a:pt x="141" y="806"/>
                    </a:lnTo>
                    <a:lnTo>
                      <a:pt x="159" y="797"/>
                    </a:lnTo>
                    <a:lnTo>
                      <a:pt x="179" y="786"/>
                    </a:lnTo>
                    <a:lnTo>
                      <a:pt x="197" y="774"/>
                    </a:lnTo>
                    <a:lnTo>
                      <a:pt x="215" y="760"/>
                    </a:lnTo>
                    <a:lnTo>
                      <a:pt x="215" y="2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0" name="Freeform 80"/>
              <p:cNvSpPr>
                <a:spLocks/>
              </p:cNvSpPr>
              <p:nvPr/>
            </p:nvSpPr>
            <p:spPr bwMode="auto">
              <a:xfrm>
                <a:off x="6087" y="13696"/>
                <a:ext cx="180" cy="685"/>
              </a:xfrm>
              <a:custGeom>
                <a:avLst/>
                <a:gdLst/>
                <a:ahLst/>
                <a:cxnLst>
                  <a:cxn ang="0">
                    <a:pos x="180" y="16"/>
                  </a:cxn>
                  <a:cxn ang="0">
                    <a:pos x="179" y="16"/>
                  </a:cxn>
                  <a:cxn ang="0">
                    <a:pos x="176" y="14"/>
                  </a:cxn>
                  <a:cxn ang="0">
                    <a:pos x="172" y="12"/>
                  </a:cxn>
                  <a:cxn ang="0">
                    <a:pos x="165" y="10"/>
                  </a:cxn>
                  <a:cxn ang="0">
                    <a:pos x="157" y="8"/>
                  </a:cxn>
                  <a:cxn ang="0">
                    <a:pos x="147" y="4"/>
                  </a:cxn>
                  <a:cxn ang="0">
                    <a:pos x="136" y="2"/>
                  </a:cxn>
                  <a:cxn ang="0">
                    <a:pos x="125" y="0"/>
                  </a:cxn>
                  <a:cxn ang="0">
                    <a:pos x="111" y="0"/>
                  </a:cxn>
                  <a:cxn ang="0">
                    <a:pos x="97" y="0"/>
                  </a:cxn>
                  <a:cxn ang="0">
                    <a:pos x="81" y="1"/>
                  </a:cxn>
                  <a:cxn ang="0">
                    <a:pos x="66" y="3"/>
                  </a:cxn>
                  <a:cxn ang="0">
                    <a:pos x="50" y="8"/>
                  </a:cxn>
                  <a:cxn ang="0">
                    <a:pos x="33" y="14"/>
                  </a:cxn>
                  <a:cxn ang="0">
                    <a:pos x="17" y="23"/>
                  </a:cxn>
                  <a:cxn ang="0">
                    <a:pos x="0" y="33"/>
                  </a:cxn>
                  <a:cxn ang="0">
                    <a:pos x="0" y="685"/>
                  </a:cxn>
                  <a:cxn ang="0">
                    <a:pos x="1" y="685"/>
                  </a:cxn>
                  <a:cxn ang="0">
                    <a:pos x="4" y="685"/>
                  </a:cxn>
                  <a:cxn ang="0">
                    <a:pos x="9" y="684"/>
                  </a:cxn>
                  <a:cxn ang="0">
                    <a:pos x="17" y="683"/>
                  </a:cxn>
                  <a:cxn ang="0">
                    <a:pos x="26" y="682"/>
                  </a:cxn>
                  <a:cxn ang="0">
                    <a:pos x="35" y="681"/>
                  </a:cxn>
                  <a:cxn ang="0">
                    <a:pos x="47" y="678"/>
                  </a:cxn>
                  <a:cxn ang="0">
                    <a:pos x="60" y="676"/>
                  </a:cxn>
                  <a:cxn ang="0">
                    <a:pos x="73" y="671"/>
                  </a:cxn>
                  <a:cxn ang="0">
                    <a:pos x="87" y="667"/>
                  </a:cxn>
                  <a:cxn ang="0">
                    <a:pos x="102" y="662"/>
                  </a:cxn>
                  <a:cxn ang="0">
                    <a:pos x="118" y="655"/>
                  </a:cxn>
                  <a:cxn ang="0">
                    <a:pos x="133" y="648"/>
                  </a:cxn>
                  <a:cxn ang="0">
                    <a:pos x="149" y="639"/>
                  </a:cxn>
                  <a:cxn ang="0">
                    <a:pos x="165" y="628"/>
                  </a:cxn>
                  <a:cxn ang="0">
                    <a:pos x="180" y="617"/>
                  </a:cxn>
                  <a:cxn ang="0">
                    <a:pos x="180" y="16"/>
                  </a:cxn>
                </a:cxnLst>
                <a:rect l="0" t="0" r="r" b="b"/>
                <a:pathLst>
                  <a:path w="180" h="685">
                    <a:moveTo>
                      <a:pt x="180" y="16"/>
                    </a:moveTo>
                    <a:lnTo>
                      <a:pt x="179" y="16"/>
                    </a:lnTo>
                    <a:lnTo>
                      <a:pt x="176" y="14"/>
                    </a:lnTo>
                    <a:lnTo>
                      <a:pt x="172" y="12"/>
                    </a:lnTo>
                    <a:lnTo>
                      <a:pt x="165" y="10"/>
                    </a:lnTo>
                    <a:lnTo>
                      <a:pt x="157" y="8"/>
                    </a:lnTo>
                    <a:lnTo>
                      <a:pt x="147" y="4"/>
                    </a:lnTo>
                    <a:lnTo>
                      <a:pt x="136" y="2"/>
                    </a:lnTo>
                    <a:lnTo>
                      <a:pt x="125" y="0"/>
                    </a:lnTo>
                    <a:lnTo>
                      <a:pt x="111" y="0"/>
                    </a:lnTo>
                    <a:lnTo>
                      <a:pt x="97" y="0"/>
                    </a:lnTo>
                    <a:lnTo>
                      <a:pt x="81" y="1"/>
                    </a:lnTo>
                    <a:lnTo>
                      <a:pt x="66" y="3"/>
                    </a:lnTo>
                    <a:lnTo>
                      <a:pt x="50" y="8"/>
                    </a:lnTo>
                    <a:lnTo>
                      <a:pt x="33" y="14"/>
                    </a:lnTo>
                    <a:lnTo>
                      <a:pt x="17" y="23"/>
                    </a:lnTo>
                    <a:lnTo>
                      <a:pt x="0" y="33"/>
                    </a:lnTo>
                    <a:lnTo>
                      <a:pt x="0" y="685"/>
                    </a:lnTo>
                    <a:lnTo>
                      <a:pt x="1" y="685"/>
                    </a:lnTo>
                    <a:lnTo>
                      <a:pt x="4" y="685"/>
                    </a:lnTo>
                    <a:lnTo>
                      <a:pt x="9" y="684"/>
                    </a:lnTo>
                    <a:lnTo>
                      <a:pt x="17" y="683"/>
                    </a:lnTo>
                    <a:lnTo>
                      <a:pt x="26" y="682"/>
                    </a:lnTo>
                    <a:lnTo>
                      <a:pt x="35" y="681"/>
                    </a:lnTo>
                    <a:lnTo>
                      <a:pt x="47" y="678"/>
                    </a:lnTo>
                    <a:lnTo>
                      <a:pt x="60" y="676"/>
                    </a:lnTo>
                    <a:lnTo>
                      <a:pt x="73" y="671"/>
                    </a:lnTo>
                    <a:lnTo>
                      <a:pt x="87" y="667"/>
                    </a:lnTo>
                    <a:lnTo>
                      <a:pt x="102" y="662"/>
                    </a:lnTo>
                    <a:lnTo>
                      <a:pt x="118" y="655"/>
                    </a:lnTo>
                    <a:lnTo>
                      <a:pt x="133" y="648"/>
                    </a:lnTo>
                    <a:lnTo>
                      <a:pt x="149" y="639"/>
                    </a:lnTo>
                    <a:lnTo>
                      <a:pt x="165" y="628"/>
                    </a:lnTo>
                    <a:lnTo>
                      <a:pt x="180" y="617"/>
                    </a:lnTo>
                    <a:lnTo>
                      <a:pt x="180" y="1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1" name="Freeform 81"/>
              <p:cNvSpPr>
                <a:spLocks/>
              </p:cNvSpPr>
              <p:nvPr/>
            </p:nvSpPr>
            <p:spPr bwMode="auto">
              <a:xfrm>
                <a:off x="6093" y="13704"/>
                <a:ext cx="146" cy="530"/>
              </a:xfrm>
              <a:custGeom>
                <a:avLst/>
                <a:gdLst/>
                <a:ahLst/>
                <a:cxnLst>
                  <a:cxn ang="0">
                    <a:pos x="146" y="14"/>
                  </a:cxn>
                  <a:cxn ang="0">
                    <a:pos x="143" y="12"/>
                  </a:cxn>
                  <a:cxn ang="0">
                    <a:pos x="134" y="8"/>
                  </a:cxn>
                  <a:cxn ang="0">
                    <a:pos x="120" y="4"/>
                  </a:cxn>
                  <a:cxn ang="0">
                    <a:pos x="101" y="1"/>
                  </a:cxn>
                  <a:cxn ang="0">
                    <a:pos x="79" y="0"/>
                  </a:cxn>
                  <a:cxn ang="0">
                    <a:pos x="54" y="3"/>
                  </a:cxn>
                  <a:cxn ang="0">
                    <a:pos x="27" y="11"/>
                  </a:cxn>
                  <a:cxn ang="0">
                    <a:pos x="0" y="27"/>
                  </a:cxn>
                  <a:cxn ang="0">
                    <a:pos x="0" y="530"/>
                  </a:cxn>
                  <a:cxn ang="0">
                    <a:pos x="3" y="530"/>
                  </a:cxn>
                  <a:cxn ang="0">
                    <a:pos x="14" y="529"/>
                  </a:cxn>
                  <a:cxn ang="0">
                    <a:pos x="29" y="526"/>
                  </a:cxn>
                  <a:cxn ang="0">
                    <a:pos x="49" y="521"/>
                  </a:cxn>
                  <a:cxn ang="0">
                    <a:pos x="71" y="514"/>
                  </a:cxn>
                  <a:cxn ang="0">
                    <a:pos x="96" y="505"/>
                  </a:cxn>
                  <a:cxn ang="0">
                    <a:pos x="121" y="492"/>
                  </a:cxn>
                  <a:cxn ang="0">
                    <a:pos x="146" y="475"/>
                  </a:cxn>
                  <a:cxn ang="0">
                    <a:pos x="146" y="14"/>
                  </a:cxn>
                </a:cxnLst>
                <a:rect l="0" t="0" r="r" b="b"/>
                <a:pathLst>
                  <a:path w="146" h="530">
                    <a:moveTo>
                      <a:pt x="146" y="14"/>
                    </a:moveTo>
                    <a:lnTo>
                      <a:pt x="143" y="12"/>
                    </a:lnTo>
                    <a:lnTo>
                      <a:pt x="134" y="8"/>
                    </a:lnTo>
                    <a:lnTo>
                      <a:pt x="120" y="4"/>
                    </a:lnTo>
                    <a:lnTo>
                      <a:pt x="101" y="1"/>
                    </a:lnTo>
                    <a:lnTo>
                      <a:pt x="79" y="0"/>
                    </a:lnTo>
                    <a:lnTo>
                      <a:pt x="54" y="3"/>
                    </a:lnTo>
                    <a:lnTo>
                      <a:pt x="27" y="11"/>
                    </a:lnTo>
                    <a:lnTo>
                      <a:pt x="0" y="27"/>
                    </a:lnTo>
                    <a:lnTo>
                      <a:pt x="0" y="530"/>
                    </a:lnTo>
                    <a:lnTo>
                      <a:pt x="3" y="530"/>
                    </a:lnTo>
                    <a:lnTo>
                      <a:pt x="14" y="529"/>
                    </a:lnTo>
                    <a:lnTo>
                      <a:pt x="29" y="526"/>
                    </a:lnTo>
                    <a:lnTo>
                      <a:pt x="49" y="521"/>
                    </a:lnTo>
                    <a:lnTo>
                      <a:pt x="71" y="514"/>
                    </a:lnTo>
                    <a:lnTo>
                      <a:pt x="96" y="505"/>
                    </a:lnTo>
                    <a:lnTo>
                      <a:pt x="121" y="492"/>
                    </a:lnTo>
                    <a:lnTo>
                      <a:pt x="146" y="475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2" name="Freeform 82"/>
              <p:cNvSpPr>
                <a:spLocks/>
              </p:cNvSpPr>
              <p:nvPr/>
            </p:nvSpPr>
            <p:spPr bwMode="auto">
              <a:xfrm>
                <a:off x="6101" y="13712"/>
                <a:ext cx="109" cy="373"/>
              </a:xfrm>
              <a:custGeom>
                <a:avLst/>
                <a:gdLst/>
                <a:ahLst/>
                <a:cxnLst>
                  <a:cxn ang="0">
                    <a:pos x="109" y="10"/>
                  </a:cxn>
                  <a:cxn ang="0">
                    <a:pos x="107" y="9"/>
                  </a:cxn>
                  <a:cxn ang="0">
                    <a:pos x="100" y="6"/>
                  </a:cxn>
                  <a:cxn ang="0">
                    <a:pos x="89" y="2"/>
                  </a:cxn>
                  <a:cxn ang="0">
                    <a:pos x="75" y="0"/>
                  </a:cxn>
                  <a:cxn ang="0">
                    <a:pos x="59" y="0"/>
                  </a:cxn>
                  <a:cxn ang="0">
                    <a:pos x="39" y="2"/>
                  </a:cxn>
                  <a:cxn ang="0">
                    <a:pos x="20" y="9"/>
                  </a:cxn>
                  <a:cxn ang="0">
                    <a:pos x="0" y="21"/>
                  </a:cxn>
                  <a:cxn ang="0">
                    <a:pos x="0" y="373"/>
                  </a:cxn>
                  <a:cxn ang="0">
                    <a:pos x="2" y="373"/>
                  </a:cxn>
                  <a:cxn ang="0">
                    <a:pos x="9" y="372"/>
                  </a:cxn>
                  <a:cxn ang="0">
                    <a:pos x="21" y="369"/>
                  </a:cxn>
                  <a:cxn ang="0">
                    <a:pos x="36" y="366"/>
                  </a:cxn>
                  <a:cxn ang="0">
                    <a:pos x="53" y="362"/>
                  </a:cxn>
                  <a:cxn ang="0">
                    <a:pos x="72" y="354"/>
                  </a:cxn>
                  <a:cxn ang="0">
                    <a:pos x="90" y="343"/>
                  </a:cxn>
                  <a:cxn ang="0">
                    <a:pos x="109" y="331"/>
                  </a:cxn>
                  <a:cxn ang="0">
                    <a:pos x="109" y="10"/>
                  </a:cxn>
                </a:cxnLst>
                <a:rect l="0" t="0" r="r" b="b"/>
                <a:pathLst>
                  <a:path w="109" h="373">
                    <a:moveTo>
                      <a:pt x="109" y="10"/>
                    </a:moveTo>
                    <a:lnTo>
                      <a:pt x="107" y="9"/>
                    </a:lnTo>
                    <a:lnTo>
                      <a:pt x="100" y="6"/>
                    </a:lnTo>
                    <a:lnTo>
                      <a:pt x="89" y="2"/>
                    </a:lnTo>
                    <a:lnTo>
                      <a:pt x="75" y="0"/>
                    </a:lnTo>
                    <a:lnTo>
                      <a:pt x="59" y="0"/>
                    </a:lnTo>
                    <a:lnTo>
                      <a:pt x="39" y="2"/>
                    </a:lnTo>
                    <a:lnTo>
                      <a:pt x="20" y="9"/>
                    </a:lnTo>
                    <a:lnTo>
                      <a:pt x="0" y="21"/>
                    </a:lnTo>
                    <a:lnTo>
                      <a:pt x="0" y="373"/>
                    </a:lnTo>
                    <a:lnTo>
                      <a:pt x="2" y="373"/>
                    </a:lnTo>
                    <a:lnTo>
                      <a:pt x="9" y="372"/>
                    </a:lnTo>
                    <a:lnTo>
                      <a:pt x="21" y="369"/>
                    </a:lnTo>
                    <a:lnTo>
                      <a:pt x="36" y="366"/>
                    </a:lnTo>
                    <a:lnTo>
                      <a:pt x="53" y="362"/>
                    </a:lnTo>
                    <a:lnTo>
                      <a:pt x="72" y="354"/>
                    </a:lnTo>
                    <a:lnTo>
                      <a:pt x="90" y="343"/>
                    </a:lnTo>
                    <a:lnTo>
                      <a:pt x="109" y="331"/>
                    </a:lnTo>
                    <a:lnTo>
                      <a:pt x="109" y="1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3" name="Freeform 83"/>
              <p:cNvSpPr>
                <a:spLocks/>
              </p:cNvSpPr>
              <p:nvPr/>
            </p:nvSpPr>
            <p:spPr bwMode="auto">
              <a:xfrm>
                <a:off x="6107" y="13721"/>
                <a:ext cx="75" cy="216"/>
              </a:xfrm>
              <a:custGeom>
                <a:avLst/>
                <a:gdLst/>
                <a:ahLst/>
                <a:cxnLst>
                  <a:cxn ang="0">
                    <a:pos x="75" y="6"/>
                  </a:cxn>
                  <a:cxn ang="0">
                    <a:pos x="73" y="5"/>
                  </a:cxn>
                  <a:cxn ang="0">
                    <a:pos x="69" y="4"/>
                  </a:cxn>
                  <a:cxn ang="0">
                    <a:pos x="61" y="2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28" y="1"/>
                  </a:cxn>
                  <a:cxn ang="0">
                    <a:pos x="14" y="6"/>
                  </a:cxn>
                  <a:cxn ang="0">
                    <a:pos x="0" y="14"/>
                  </a:cxn>
                  <a:cxn ang="0">
                    <a:pos x="0" y="216"/>
                  </a:cxn>
                  <a:cxn ang="0">
                    <a:pos x="2" y="216"/>
                  </a:cxn>
                  <a:cxn ang="0">
                    <a:pos x="7" y="215"/>
                  </a:cxn>
                  <a:cxn ang="0">
                    <a:pos x="15" y="214"/>
                  </a:cxn>
                  <a:cxn ang="0">
                    <a:pos x="25" y="211"/>
                  </a:cxn>
                  <a:cxn ang="0">
                    <a:pos x="37" y="208"/>
                  </a:cxn>
                  <a:cxn ang="0">
                    <a:pos x="50" y="203"/>
                  </a:cxn>
                  <a:cxn ang="0">
                    <a:pos x="63" y="195"/>
                  </a:cxn>
                  <a:cxn ang="0">
                    <a:pos x="75" y="187"/>
                  </a:cxn>
                  <a:cxn ang="0">
                    <a:pos x="75" y="6"/>
                  </a:cxn>
                </a:cxnLst>
                <a:rect l="0" t="0" r="r" b="b"/>
                <a:pathLst>
                  <a:path w="75" h="216">
                    <a:moveTo>
                      <a:pt x="75" y="6"/>
                    </a:moveTo>
                    <a:lnTo>
                      <a:pt x="73" y="5"/>
                    </a:lnTo>
                    <a:lnTo>
                      <a:pt x="69" y="4"/>
                    </a:lnTo>
                    <a:lnTo>
                      <a:pt x="61" y="2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28" y="1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0" y="216"/>
                    </a:lnTo>
                    <a:lnTo>
                      <a:pt x="2" y="216"/>
                    </a:lnTo>
                    <a:lnTo>
                      <a:pt x="7" y="215"/>
                    </a:lnTo>
                    <a:lnTo>
                      <a:pt x="15" y="214"/>
                    </a:lnTo>
                    <a:lnTo>
                      <a:pt x="25" y="211"/>
                    </a:lnTo>
                    <a:lnTo>
                      <a:pt x="37" y="208"/>
                    </a:lnTo>
                    <a:lnTo>
                      <a:pt x="50" y="203"/>
                    </a:lnTo>
                    <a:lnTo>
                      <a:pt x="63" y="195"/>
                    </a:lnTo>
                    <a:lnTo>
                      <a:pt x="75" y="187"/>
                    </a:lnTo>
                    <a:lnTo>
                      <a:pt x="75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4" name="Freeform 84"/>
              <p:cNvSpPr>
                <a:spLocks/>
              </p:cNvSpPr>
              <p:nvPr/>
            </p:nvSpPr>
            <p:spPr bwMode="auto">
              <a:xfrm>
                <a:off x="7013" y="14340"/>
                <a:ext cx="110" cy="111"/>
              </a:xfrm>
              <a:custGeom>
                <a:avLst/>
                <a:gdLst/>
                <a:ahLst/>
                <a:cxnLst>
                  <a:cxn ang="0">
                    <a:pos x="55" y="111"/>
                  </a:cxn>
                  <a:cxn ang="0">
                    <a:pos x="66" y="110"/>
                  </a:cxn>
                  <a:cxn ang="0">
                    <a:pos x="76" y="106"/>
                  </a:cxn>
                  <a:cxn ang="0">
                    <a:pos x="85" y="101"/>
                  </a:cxn>
                  <a:cxn ang="0">
                    <a:pos x="94" y="94"/>
                  </a:cxn>
                  <a:cxn ang="0">
                    <a:pos x="100" y="86"/>
                  </a:cxn>
                  <a:cxn ang="0">
                    <a:pos x="106" y="77"/>
                  </a:cxn>
                  <a:cxn ang="0">
                    <a:pos x="109" y="66"/>
                  </a:cxn>
                  <a:cxn ang="0">
                    <a:pos x="110" y="56"/>
                  </a:cxn>
                  <a:cxn ang="0">
                    <a:pos x="109" y="44"/>
                  </a:cxn>
                  <a:cxn ang="0">
                    <a:pos x="106" y="34"/>
                  </a:cxn>
                  <a:cxn ang="0">
                    <a:pos x="100" y="24"/>
                  </a:cxn>
                  <a:cxn ang="0">
                    <a:pos x="94" y="17"/>
                  </a:cxn>
                  <a:cxn ang="0">
                    <a:pos x="85" y="9"/>
                  </a:cxn>
                  <a:cxn ang="0">
                    <a:pos x="76" y="5"/>
                  </a:cxn>
                  <a:cxn ang="0">
                    <a:pos x="66" y="2"/>
                  </a:cxn>
                  <a:cxn ang="0">
                    <a:pos x="55" y="0"/>
                  </a:cxn>
                  <a:cxn ang="0">
                    <a:pos x="44" y="2"/>
                  </a:cxn>
                  <a:cxn ang="0">
                    <a:pos x="33" y="5"/>
                  </a:cxn>
                  <a:cxn ang="0">
                    <a:pos x="25" y="9"/>
                  </a:cxn>
                  <a:cxn ang="0">
                    <a:pos x="16" y="17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1" y="44"/>
                  </a:cxn>
                  <a:cxn ang="0">
                    <a:pos x="0" y="56"/>
                  </a:cxn>
                  <a:cxn ang="0">
                    <a:pos x="1" y="66"/>
                  </a:cxn>
                  <a:cxn ang="0">
                    <a:pos x="4" y="77"/>
                  </a:cxn>
                  <a:cxn ang="0">
                    <a:pos x="10" y="86"/>
                  </a:cxn>
                  <a:cxn ang="0">
                    <a:pos x="16" y="94"/>
                  </a:cxn>
                  <a:cxn ang="0">
                    <a:pos x="25" y="101"/>
                  </a:cxn>
                  <a:cxn ang="0">
                    <a:pos x="33" y="106"/>
                  </a:cxn>
                  <a:cxn ang="0">
                    <a:pos x="44" y="110"/>
                  </a:cxn>
                  <a:cxn ang="0">
                    <a:pos x="55" y="111"/>
                  </a:cxn>
                </a:cxnLst>
                <a:rect l="0" t="0" r="r" b="b"/>
                <a:pathLst>
                  <a:path w="110" h="111">
                    <a:moveTo>
                      <a:pt x="55" y="111"/>
                    </a:moveTo>
                    <a:lnTo>
                      <a:pt x="66" y="110"/>
                    </a:lnTo>
                    <a:lnTo>
                      <a:pt x="76" y="106"/>
                    </a:lnTo>
                    <a:lnTo>
                      <a:pt x="85" y="101"/>
                    </a:lnTo>
                    <a:lnTo>
                      <a:pt x="94" y="94"/>
                    </a:lnTo>
                    <a:lnTo>
                      <a:pt x="100" y="86"/>
                    </a:lnTo>
                    <a:lnTo>
                      <a:pt x="106" y="77"/>
                    </a:lnTo>
                    <a:lnTo>
                      <a:pt x="109" y="66"/>
                    </a:lnTo>
                    <a:lnTo>
                      <a:pt x="110" y="56"/>
                    </a:lnTo>
                    <a:lnTo>
                      <a:pt x="109" y="44"/>
                    </a:lnTo>
                    <a:lnTo>
                      <a:pt x="106" y="34"/>
                    </a:lnTo>
                    <a:lnTo>
                      <a:pt x="100" y="24"/>
                    </a:lnTo>
                    <a:lnTo>
                      <a:pt x="94" y="17"/>
                    </a:lnTo>
                    <a:lnTo>
                      <a:pt x="85" y="9"/>
                    </a:lnTo>
                    <a:lnTo>
                      <a:pt x="76" y="5"/>
                    </a:lnTo>
                    <a:lnTo>
                      <a:pt x="66" y="2"/>
                    </a:lnTo>
                    <a:lnTo>
                      <a:pt x="55" y="0"/>
                    </a:lnTo>
                    <a:lnTo>
                      <a:pt x="44" y="2"/>
                    </a:lnTo>
                    <a:lnTo>
                      <a:pt x="33" y="5"/>
                    </a:lnTo>
                    <a:lnTo>
                      <a:pt x="25" y="9"/>
                    </a:lnTo>
                    <a:lnTo>
                      <a:pt x="16" y="17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1" y="44"/>
                    </a:lnTo>
                    <a:lnTo>
                      <a:pt x="0" y="56"/>
                    </a:lnTo>
                    <a:lnTo>
                      <a:pt x="1" y="66"/>
                    </a:lnTo>
                    <a:lnTo>
                      <a:pt x="4" y="77"/>
                    </a:lnTo>
                    <a:lnTo>
                      <a:pt x="10" y="86"/>
                    </a:lnTo>
                    <a:lnTo>
                      <a:pt x="16" y="94"/>
                    </a:lnTo>
                    <a:lnTo>
                      <a:pt x="25" y="101"/>
                    </a:lnTo>
                    <a:lnTo>
                      <a:pt x="33" y="106"/>
                    </a:lnTo>
                    <a:lnTo>
                      <a:pt x="44" y="110"/>
                    </a:lnTo>
                    <a:lnTo>
                      <a:pt x="55" y="1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5" name="Freeform 85"/>
              <p:cNvSpPr>
                <a:spLocks/>
              </p:cNvSpPr>
              <p:nvPr/>
            </p:nvSpPr>
            <p:spPr bwMode="auto">
              <a:xfrm>
                <a:off x="6676" y="14343"/>
                <a:ext cx="55" cy="55"/>
              </a:xfrm>
              <a:custGeom>
                <a:avLst/>
                <a:gdLst/>
                <a:ahLst/>
                <a:cxnLst>
                  <a:cxn ang="0">
                    <a:pos x="27" y="55"/>
                  </a:cxn>
                  <a:cxn ang="0">
                    <a:pos x="38" y="53"/>
                  </a:cxn>
                  <a:cxn ang="0">
                    <a:pos x="48" y="46"/>
                  </a:cxn>
                  <a:cxn ang="0">
                    <a:pos x="53" y="37"/>
                  </a:cxn>
                  <a:cxn ang="0">
                    <a:pos x="55" y="27"/>
                  </a:cxn>
                  <a:cxn ang="0">
                    <a:pos x="53" y="16"/>
                  </a:cxn>
                  <a:cxn ang="0">
                    <a:pos x="48" y="7"/>
                  </a:cxn>
                  <a:cxn ang="0">
                    <a:pos x="38" y="2"/>
                  </a:cxn>
                  <a:cxn ang="0">
                    <a:pos x="27" y="0"/>
                  </a:cxn>
                  <a:cxn ang="0">
                    <a:pos x="16" y="2"/>
                  </a:cxn>
                  <a:cxn ang="0">
                    <a:pos x="8" y="7"/>
                  </a:cxn>
                  <a:cxn ang="0">
                    <a:pos x="2" y="16"/>
                  </a:cxn>
                  <a:cxn ang="0">
                    <a:pos x="0" y="27"/>
                  </a:cxn>
                  <a:cxn ang="0">
                    <a:pos x="2" y="37"/>
                  </a:cxn>
                  <a:cxn ang="0">
                    <a:pos x="8" y="46"/>
                  </a:cxn>
                  <a:cxn ang="0">
                    <a:pos x="16" y="53"/>
                  </a:cxn>
                  <a:cxn ang="0">
                    <a:pos x="27" y="55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lnTo>
                      <a:pt x="38" y="53"/>
                    </a:lnTo>
                    <a:lnTo>
                      <a:pt x="48" y="46"/>
                    </a:lnTo>
                    <a:lnTo>
                      <a:pt x="53" y="37"/>
                    </a:lnTo>
                    <a:lnTo>
                      <a:pt x="55" y="27"/>
                    </a:lnTo>
                    <a:lnTo>
                      <a:pt x="53" y="16"/>
                    </a:lnTo>
                    <a:lnTo>
                      <a:pt x="48" y="7"/>
                    </a:lnTo>
                    <a:lnTo>
                      <a:pt x="38" y="2"/>
                    </a:lnTo>
                    <a:lnTo>
                      <a:pt x="27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2" y="16"/>
                    </a:lnTo>
                    <a:lnTo>
                      <a:pt x="0" y="27"/>
                    </a:lnTo>
                    <a:lnTo>
                      <a:pt x="2" y="37"/>
                    </a:lnTo>
                    <a:lnTo>
                      <a:pt x="8" y="46"/>
                    </a:lnTo>
                    <a:lnTo>
                      <a:pt x="16" y="53"/>
                    </a:lnTo>
                    <a:lnTo>
                      <a:pt x="27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6" name="Freeform 86"/>
              <p:cNvSpPr>
                <a:spLocks/>
              </p:cNvSpPr>
              <p:nvPr/>
            </p:nvSpPr>
            <p:spPr bwMode="auto">
              <a:xfrm>
                <a:off x="6770" y="14345"/>
                <a:ext cx="55" cy="55"/>
              </a:xfrm>
              <a:custGeom>
                <a:avLst/>
                <a:gdLst/>
                <a:ahLst/>
                <a:cxnLst>
                  <a:cxn ang="0">
                    <a:pos x="28" y="55"/>
                  </a:cxn>
                  <a:cxn ang="0">
                    <a:pos x="39" y="53"/>
                  </a:cxn>
                  <a:cxn ang="0">
                    <a:pos x="47" y="47"/>
                  </a:cxn>
                  <a:cxn ang="0">
                    <a:pos x="53" y="39"/>
                  </a:cxn>
                  <a:cxn ang="0">
                    <a:pos x="55" y="28"/>
                  </a:cxn>
                  <a:cxn ang="0">
                    <a:pos x="53" y="17"/>
                  </a:cxn>
                  <a:cxn ang="0">
                    <a:pos x="47" y="8"/>
                  </a:cxn>
                  <a:cxn ang="0">
                    <a:pos x="39" y="2"/>
                  </a:cxn>
                  <a:cxn ang="0">
                    <a:pos x="28" y="0"/>
                  </a:cxn>
                  <a:cxn ang="0">
                    <a:pos x="17" y="2"/>
                  </a:cxn>
                  <a:cxn ang="0">
                    <a:pos x="9" y="8"/>
                  </a:cxn>
                  <a:cxn ang="0">
                    <a:pos x="2" y="17"/>
                  </a:cxn>
                  <a:cxn ang="0">
                    <a:pos x="0" y="28"/>
                  </a:cxn>
                  <a:cxn ang="0">
                    <a:pos x="2" y="39"/>
                  </a:cxn>
                  <a:cxn ang="0">
                    <a:pos x="9" y="47"/>
                  </a:cxn>
                  <a:cxn ang="0">
                    <a:pos x="17" y="53"/>
                  </a:cxn>
                  <a:cxn ang="0">
                    <a:pos x="28" y="55"/>
                  </a:cxn>
                </a:cxnLst>
                <a:rect l="0" t="0" r="r" b="b"/>
                <a:pathLst>
                  <a:path w="55" h="55">
                    <a:moveTo>
                      <a:pt x="28" y="55"/>
                    </a:moveTo>
                    <a:lnTo>
                      <a:pt x="39" y="53"/>
                    </a:lnTo>
                    <a:lnTo>
                      <a:pt x="47" y="47"/>
                    </a:lnTo>
                    <a:lnTo>
                      <a:pt x="53" y="39"/>
                    </a:lnTo>
                    <a:lnTo>
                      <a:pt x="55" y="28"/>
                    </a:lnTo>
                    <a:lnTo>
                      <a:pt x="53" y="17"/>
                    </a:lnTo>
                    <a:lnTo>
                      <a:pt x="47" y="8"/>
                    </a:lnTo>
                    <a:lnTo>
                      <a:pt x="39" y="2"/>
                    </a:lnTo>
                    <a:lnTo>
                      <a:pt x="28" y="0"/>
                    </a:lnTo>
                    <a:lnTo>
                      <a:pt x="17" y="2"/>
                    </a:lnTo>
                    <a:lnTo>
                      <a:pt x="9" y="8"/>
                    </a:lnTo>
                    <a:lnTo>
                      <a:pt x="2" y="17"/>
                    </a:lnTo>
                    <a:lnTo>
                      <a:pt x="0" y="28"/>
                    </a:lnTo>
                    <a:lnTo>
                      <a:pt x="2" y="39"/>
                    </a:lnTo>
                    <a:lnTo>
                      <a:pt x="9" y="47"/>
                    </a:lnTo>
                    <a:lnTo>
                      <a:pt x="17" y="53"/>
                    </a:lnTo>
                    <a:lnTo>
                      <a:pt x="28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7" name="Freeform 87"/>
              <p:cNvSpPr>
                <a:spLocks/>
              </p:cNvSpPr>
              <p:nvPr/>
            </p:nvSpPr>
            <p:spPr bwMode="auto">
              <a:xfrm>
                <a:off x="6401" y="13591"/>
                <a:ext cx="156" cy="752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44" y="30"/>
                  </a:cxn>
                  <a:cxn ang="0">
                    <a:pos x="33" y="73"/>
                  </a:cxn>
                  <a:cxn ang="0">
                    <a:pos x="19" y="140"/>
                  </a:cxn>
                  <a:cxn ang="0">
                    <a:pos x="7" y="229"/>
                  </a:cxn>
                  <a:cxn ang="0">
                    <a:pos x="0" y="337"/>
                  </a:cxn>
                  <a:cxn ang="0">
                    <a:pos x="1" y="462"/>
                  </a:cxn>
                  <a:cxn ang="0">
                    <a:pos x="14" y="602"/>
                  </a:cxn>
                  <a:cxn ang="0">
                    <a:pos x="43" y="752"/>
                  </a:cxn>
                  <a:cxn ang="0">
                    <a:pos x="150" y="746"/>
                  </a:cxn>
                  <a:cxn ang="0">
                    <a:pos x="146" y="724"/>
                  </a:cxn>
                  <a:cxn ang="0">
                    <a:pos x="135" y="663"/>
                  </a:cxn>
                  <a:cxn ang="0">
                    <a:pos x="123" y="574"/>
                  </a:cxn>
                  <a:cxn ang="0">
                    <a:pos x="111" y="463"/>
                  </a:cxn>
                  <a:cxn ang="0">
                    <a:pos x="104" y="342"/>
                  </a:cxn>
                  <a:cxn ang="0">
                    <a:pos x="107" y="220"/>
                  </a:cxn>
                  <a:cxn ang="0">
                    <a:pos x="124" y="106"/>
                  </a:cxn>
                  <a:cxn ang="0">
                    <a:pos x="156" y="9"/>
                  </a:cxn>
                  <a:cxn ang="0">
                    <a:pos x="156" y="8"/>
                  </a:cxn>
                  <a:cxn ang="0">
                    <a:pos x="156" y="6"/>
                  </a:cxn>
                  <a:cxn ang="0">
                    <a:pos x="154" y="4"/>
                  </a:cxn>
                  <a:cxn ang="0">
                    <a:pos x="147" y="0"/>
                  </a:cxn>
                  <a:cxn ang="0">
                    <a:pos x="134" y="0"/>
                  </a:cxn>
                  <a:cxn ang="0">
                    <a:pos x="115" y="1"/>
                  </a:cxn>
                  <a:cxn ang="0">
                    <a:pos x="87" y="7"/>
                  </a:cxn>
                  <a:cxn ang="0">
                    <a:pos x="48" y="15"/>
                  </a:cxn>
                </a:cxnLst>
                <a:rect l="0" t="0" r="r" b="b"/>
                <a:pathLst>
                  <a:path w="156" h="752">
                    <a:moveTo>
                      <a:pt x="48" y="15"/>
                    </a:moveTo>
                    <a:lnTo>
                      <a:pt x="44" y="30"/>
                    </a:lnTo>
                    <a:lnTo>
                      <a:pt x="33" y="73"/>
                    </a:lnTo>
                    <a:lnTo>
                      <a:pt x="19" y="140"/>
                    </a:lnTo>
                    <a:lnTo>
                      <a:pt x="7" y="229"/>
                    </a:lnTo>
                    <a:lnTo>
                      <a:pt x="0" y="337"/>
                    </a:lnTo>
                    <a:lnTo>
                      <a:pt x="1" y="462"/>
                    </a:lnTo>
                    <a:lnTo>
                      <a:pt x="14" y="602"/>
                    </a:lnTo>
                    <a:lnTo>
                      <a:pt x="43" y="752"/>
                    </a:lnTo>
                    <a:lnTo>
                      <a:pt x="150" y="746"/>
                    </a:lnTo>
                    <a:lnTo>
                      <a:pt x="146" y="724"/>
                    </a:lnTo>
                    <a:lnTo>
                      <a:pt x="135" y="663"/>
                    </a:lnTo>
                    <a:lnTo>
                      <a:pt x="123" y="574"/>
                    </a:lnTo>
                    <a:lnTo>
                      <a:pt x="111" y="463"/>
                    </a:lnTo>
                    <a:lnTo>
                      <a:pt x="104" y="342"/>
                    </a:lnTo>
                    <a:lnTo>
                      <a:pt x="107" y="220"/>
                    </a:lnTo>
                    <a:lnTo>
                      <a:pt x="124" y="106"/>
                    </a:lnTo>
                    <a:lnTo>
                      <a:pt x="156" y="9"/>
                    </a:lnTo>
                    <a:lnTo>
                      <a:pt x="156" y="8"/>
                    </a:lnTo>
                    <a:lnTo>
                      <a:pt x="156" y="6"/>
                    </a:lnTo>
                    <a:lnTo>
                      <a:pt x="154" y="4"/>
                    </a:lnTo>
                    <a:lnTo>
                      <a:pt x="147" y="0"/>
                    </a:lnTo>
                    <a:lnTo>
                      <a:pt x="134" y="0"/>
                    </a:lnTo>
                    <a:lnTo>
                      <a:pt x="115" y="1"/>
                    </a:lnTo>
                    <a:lnTo>
                      <a:pt x="87" y="7"/>
                    </a:lnTo>
                    <a:lnTo>
                      <a:pt x="48" y="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8" name="Freeform 88"/>
              <p:cNvSpPr>
                <a:spLocks/>
              </p:cNvSpPr>
              <p:nvPr/>
            </p:nvSpPr>
            <p:spPr bwMode="auto">
              <a:xfrm>
                <a:off x="7205" y="13498"/>
                <a:ext cx="212" cy="839"/>
              </a:xfrm>
              <a:custGeom>
                <a:avLst/>
                <a:gdLst/>
                <a:ahLst/>
                <a:cxnLst>
                  <a:cxn ang="0">
                    <a:pos x="212" y="6"/>
                  </a:cxn>
                  <a:cxn ang="0">
                    <a:pos x="206" y="11"/>
                  </a:cxn>
                  <a:cxn ang="0">
                    <a:pos x="192" y="33"/>
                  </a:cxn>
                  <a:cxn ang="0">
                    <a:pos x="174" y="77"/>
                  </a:cxn>
                  <a:cxn ang="0">
                    <a:pos x="156" y="148"/>
                  </a:cxn>
                  <a:cxn ang="0">
                    <a:pos x="141" y="254"/>
                  </a:cxn>
                  <a:cxn ang="0">
                    <a:pos x="133" y="401"/>
                  </a:cxn>
                  <a:cxn ang="0">
                    <a:pos x="137" y="593"/>
                  </a:cxn>
                  <a:cxn ang="0">
                    <a:pos x="158" y="839"/>
                  </a:cxn>
                  <a:cxn ang="0">
                    <a:pos x="38" y="839"/>
                  </a:cxn>
                  <a:cxn ang="0">
                    <a:pos x="34" y="814"/>
                  </a:cxn>
                  <a:cxn ang="0">
                    <a:pos x="24" y="746"/>
                  </a:cxn>
                  <a:cxn ang="0">
                    <a:pos x="12" y="645"/>
                  </a:cxn>
                  <a:cxn ang="0">
                    <a:pos x="3" y="521"/>
                  </a:cxn>
                  <a:cxn ang="0">
                    <a:pos x="0" y="384"/>
                  </a:cxn>
                  <a:cxn ang="0">
                    <a:pos x="6" y="244"/>
                  </a:cxn>
                  <a:cxn ang="0">
                    <a:pos x="29" y="114"/>
                  </a:cxn>
                  <a:cxn ang="0">
                    <a:pos x="68" y="0"/>
                  </a:cxn>
                  <a:cxn ang="0">
                    <a:pos x="212" y="6"/>
                  </a:cxn>
                </a:cxnLst>
                <a:rect l="0" t="0" r="r" b="b"/>
                <a:pathLst>
                  <a:path w="212" h="839">
                    <a:moveTo>
                      <a:pt x="212" y="6"/>
                    </a:moveTo>
                    <a:lnTo>
                      <a:pt x="206" y="11"/>
                    </a:lnTo>
                    <a:lnTo>
                      <a:pt x="192" y="33"/>
                    </a:lnTo>
                    <a:lnTo>
                      <a:pt x="174" y="77"/>
                    </a:lnTo>
                    <a:lnTo>
                      <a:pt x="156" y="148"/>
                    </a:lnTo>
                    <a:lnTo>
                      <a:pt x="141" y="254"/>
                    </a:lnTo>
                    <a:lnTo>
                      <a:pt x="133" y="401"/>
                    </a:lnTo>
                    <a:lnTo>
                      <a:pt x="137" y="593"/>
                    </a:lnTo>
                    <a:lnTo>
                      <a:pt x="158" y="839"/>
                    </a:lnTo>
                    <a:lnTo>
                      <a:pt x="38" y="839"/>
                    </a:lnTo>
                    <a:lnTo>
                      <a:pt x="34" y="814"/>
                    </a:lnTo>
                    <a:lnTo>
                      <a:pt x="24" y="746"/>
                    </a:lnTo>
                    <a:lnTo>
                      <a:pt x="12" y="645"/>
                    </a:lnTo>
                    <a:lnTo>
                      <a:pt x="3" y="521"/>
                    </a:lnTo>
                    <a:lnTo>
                      <a:pt x="0" y="384"/>
                    </a:lnTo>
                    <a:lnTo>
                      <a:pt x="6" y="244"/>
                    </a:lnTo>
                    <a:lnTo>
                      <a:pt x="29" y="114"/>
                    </a:lnTo>
                    <a:lnTo>
                      <a:pt x="68" y="0"/>
                    </a:lnTo>
                    <a:lnTo>
                      <a:pt x="212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89" name="Freeform 89"/>
              <p:cNvSpPr>
                <a:spLocks/>
              </p:cNvSpPr>
              <p:nvPr/>
            </p:nvSpPr>
            <p:spPr bwMode="auto">
              <a:xfrm>
                <a:off x="6406" y="13636"/>
                <a:ext cx="137" cy="656"/>
              </a:xfrm>
              <a:custGeom>
                <a:avLst/>
                <a:gdLst/>
                <a:ahLst/>
                <a:cxnLst>
                  <a:cxn ang="0">
                    <a:pos x="43" y="12"/>
                  </a:cxn>
                  <a:cxn ang="0">
                    <a:pos x="39" y="25"/>
                  </a:cxn>
                  <a:cxn ang="0">
                    <a:pos x="30" y="62"/>
                  </a:cxn>
                  <a:cxn ang="0">
                    <a:pos x="19" y="122"/>
                  </a:cxn>
                  <a:cxn ang="0">
                    <a:pos x="7" y="199"/>
                  </a:cxn>
                  <a:cxn ang="0">
                    <a:pos x="0" y="294"/>
                  </a:cxn>
                  <a:cxn ang="0">
                    <a:pos x="1" y="403"/>
                  </a:cxn>
                  <a:cxn ang="0">
                    <a:pos x="12" y="524"/>
                  </a:cxn>
                  <a:cxn ang="0">
                    <a:pos x="38" y="656"/>
                  </a:cxn>
                  <a:cxn ang="0">
                    <a:pos x="132" y="650"/>
                  </a:cxn>
                  <a:cxn ang="0">
                    <a:pos x="127" y="631"/>
                  </a:cxn>
                  <a:cxn ang="0">
                    <a:pos x="119" y="578"/>
                  </a:cxn>
                  <a:cxn ang="0">
                    <a:pos x="107" y="499"/>
                  </a:cxn>
                  <a:cxn ang="0">
                    <a:pos x="97" y="403"/>
                  </a:cxn>
                  <a:cxn ang="0">
                    <a:pos x="92" y="297"/>
                  </a:cxn>
                  <a:cxn ang="0">
                    <a:pos x="94" y="192"/>
                  </a:cxn>
                  <a:cxn ang="0">
                    <a:pos x="108" y="91"/>
                  </a:cxn>
                  <a:cxn ang="0">
                    <a:pos x="137" y="7"/>
                  </a:cxn>
                  <a:cxn ang="0">
                    <a:pos x="137" y="6"/>
                  </a:cxn>
                  <a:cxn ang="0">
                    <a:pos x="137" y="4"/>
                  </a:cxn>
                  <a:cxn ang="0">
                    <a:pos x="135" y="2"/>
                  </a:cxn>
                  <a:cxn ang="0">
                    <a:pos x="129" y="0"/>
                  </a:cxn>
                  <a:cxn ang="0">
                    <a:pos x="119" y="0"/>
                  </a:cxn>
                  <a:cxn ang="0">
                    <a:pos x="101" y="1"/>
                  </a:cxn>
                  <a:cxn ang="0">
                    <a:pos x="77" y="5"/>
                  </a:cxn>
                  <a:cxn ang="0">
                    <a:pos x="43" y="12"/>
                  </a:cxn>
                </a:cxnLst>
                <a:rect l="0" t="0" r="r" b="b"/>
                <a:pathLst>
                  <a:path w="137" h="656">
                    <a:moveTo>
                      <a:pt x="43" y="12"/>
                    </a:moveTo>
                    <a:lnTo>
                      <a:pt x="39" y="25"/>
                    </a:lnTo>
                    <a:lnTo>
                      <a:pt x="30" y="62"/>
                    </a:lnTo>
                    <a:lnTo>
                      <a:pt x="19" y="122"/>
                    </a:lnTo>
                    <a:lnTo>
                      <a:pt x="7" y="199"/>
                    </a:lnTo>
                    <a:lnTo>
                      <a:pt x="0" y="294"/>
                    </a:lnTo>
                    <a:lnTo>
                      <a:pt x="1" y="403"/>
                    </a:lnTo>
                    <a:lnTo>
                      <a:pt x="12" y="524"/>
                    </a:lnTo>
                    <a:lnTo>
                      <a:pt x="38" y="656"/>
                    </a:lnTo>
                    <a:lnTo>
                      <a:pt x="132" y="650"/>
                    </a:lnTo>
                    <a:lnTo>
                      <a:pt x="127" y="631"/>
                    </a:lnTo>
                    <a:lnTo>
                      <a:pt x="119" y="578"/>
                    </a:lnTo>
                    <a:lnTo>
                      <a:pt x="107" y="499"/>
                    </a:lnTo>
                    <a:lnTo>
                      <a:pt x="97" y="403"/>
                    </a:lnTo>
                    <a:lnTo>
                      <a:pt x="92" y="297"/>
                    </a:lnTo>
                    <a:lnTo>
                      <a:pt x="94" y="192"/>
                    </a:lnTo>
                    <a:lnTo>
                      <a:pt x="108" y="91"/>
                    </a:lnTo>
                    <a:lnTo>
                      <a:pt x="137" y="7"/>
                    </a:lnTo>
                    <a:lnTo>
                      <a:pt x="137" y="6"/>
                    </a:lnTo>
                    <a:lnTo>
                      <a:pt x="137" y="4"/>
                    </a:lnTo>
                    <a:lnTo>
                      <a:pt x="135" y="2"/>
                    </a:lnTo>
                    <a:lnTo>
                      <a:pt x="129" y="0"/>
                    </a:lnTo>
                    <a:lnTo>
                      <a:pt x="119" y="0"/>
                    </a:lnTo>
                    <a:lnTo>
                      <a:pt x="101" y="1"/>
                    </a:lnTo>
                    <a:lnTo>
                      <a:pt x="77" y="5"/>
                    </a:lnTo>
                    <a:lnTo>
                      <a:pt x="43" y="1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0" name="Freeform 90"/>
              <p:cNvSpPr>
                <a:spLocks/>
              </p:cNvSpPr>
              <p:nvPr/>
            </p:nvSpPr>
            <p:spPr bwMode="auto">
              <a:xfrm>
                <a:off x="6412" y="13680"/>
                <a:ext cx="116" cy="560"/>
              </a:xfrm>
              <a:custGeom>
                <a:avLst/>
                <a:gdLst/>
                <a:ahLst/>
                <a:cxnLst>
                  <a:cxn ang="0">
                    <a:pos x="36" y="11"/>
                  </a:cxn>
                  <a:cxn ang="0">
                    <a:pos x="33" y="21"/>
                  </a:cxn>
                  <a:cxn ang="0">
                    <a:pos x="24" y="53"/>
                  </a:cxn>
                  <a:cxn ang="0">
                    <a:pos x="15" y="103"/>
                  </a:cxn>
                  <a:cxn ang="0">
                    <a:pos x="5" y="169"/>
                  </a:cxn>
                  <a:cxn ang="0">
                    <a:pos x="0" y="250"/>
                  </a:cxn>
                  <a:cxn ang="0">
                    <a:pos x="1" y="344"/>
                  </a:cxn>
                  <a:cxn ang="0">
                    <a:pos x="10" y="448"/>
                  </a:cxn>
                  <a:cxn ang="0">
                    <a:pos x="32" y="560"/>
                  </a:cxn>
                  <a:cxn ang="0">
                    <a:pos x="112" y="555"/>
                  </a:cxn>
                  <a:cxn ang="0">
                    <a:pos x="108" y="538"/>
                  </a:cxn>
                  <a:cxn ang="0">
                    <a:pos x="101" y="493"/>
                  </a:cxn>
                  <a:cxn ang="0">
                    <a:pos x="91" y="426"/>
                  </a:cxn>
                  <a:cxn ang="0">
                    <a:pos x="82" y="344"/>
                  </a:cxn>
                  <a:cxn ang="0">
                    <a:pos x="77" y="255"/>
                  </a:cxn>
                  <a:cxn ang="0">
                    <a:pos x="79" y="164"/>
                  </a:cxn>
                  <a:cxn ang="0">
                    <a:pos x="91" y="79"/>
                  </a:cxn>
                  <a:cxn ang="0">
                    <a:pos x="116" y="6"/>
                  </a:cxn>
                  <a:cxn ang="0">
                    <a:pos x="116" y="5"/>
                  </a:cxn>
                  <a:cxn ang="0">
                    <a:pos x="116" y="4"/>
                  </a:cxn>
                  <a:cxn ang="0">
                    <a:pos x="114" y="2"/>
                  </a:cxn>
                  <a:cxn ang="0">
                    <a:pos x="109" y="0"/>
                  </a:cxn>
                  <a:cxn ang="0">
                    <a:pos x="100" y="0"/>
                  </a:cxn>
                  <a:cxn ang="0">
                    <a:pos x="86" y="1"/>
                  </a:cxn>
                  <a:cxn ang="0">
                    <a:pos x="65" y="4"/>
                  </a:cxn>
                  <a:cxn ang="0">
                    <a:pos x="36" y="11"/>
                  </a:cxn>
                </a:cxnLst>
                <a:rect l="0" t="0" r="r" b="b"/>
                <a:pathLst>
                  <a:path w="116" h="560">
                    <a:moveTo>
                      <a:pt x="36" y="11"/>
                    </a:moveTo>
                    <a:lnTo>
                      <a:pt x="33" y="21"/>
                    </a:lnTo>
                    <a:lnTo>
                      <a:pt x="24" y="53"/>
                    </a:lnTo>
                    <a:lnTo>
                      <a:pt x="15" y="103"/>
                    </a:lnTo>
                    <a:lnTo>
                      <a:pt x="5" y="169"/>
                    </a:lnTo>
                    <a:lnTo>
                      <a:pt x="0" y="250"/>
                    </a:lnTo>
                    <a:lnTo>
                      <a:pt x="1" y="344"/>
                    </a:lnTo>
                    <a:lnTo>
                      <a:pt x="10" y="448"/>
                    </a:lnTo>
                    <a:lnTo>
                      <a:pt x="32" y="560"/>
                    </a:lnTo>
                    <a:lnTo>
                      <a:pt x="112" y="555"/>
                    </a:lnTo>
                    <a:lnTo>
                      <a:pt x="108" y="538"/>
                    </a:lnTo>
                    <a:lnTo>
                      <a:pt x="101" y="493"/>
                    </a:lnTo>
                    <a:lnTo>
                      <a:pt x="91" y="426"/>
                    </a:lnTo>
                    <a:lnTo>
                      <a:pt x="82" y="344"/>
                    </a:lnTo>
                    <a:lnTo>
                      <a:pt x="77" y="255"/>
                    </a:lnTo>
                    <a:lnTo>
                      <a:pt x="79" y="164"/>
                    </a:lnTo>
                    <a:lnTo>
                      <a:pt x="91" y="79"/>
                    </a:lnTo>
                    <a:lnTo>
                      <a:pt x="116" y="6"/>
                    </a:lnTo>
                    <a:lnTo>
                      <a:pt x="116" y="5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09" y="0"/>
                    </a:lnTo>
                    <a:lnTo>
                      <a:pt x="100" y="0"/>
                    </a:lnTo>
                    <a:lnTo>
                      <a:pt x="86" y="1"/>
                    </a:lnTo>
                    <a:lnTo>
                      <a:pt x="65" y="4"/>
                    </a:lnTo>
                    <a:lnTo>
                      <a:pt x="36" y="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1" name="Freeform 91"/>
              <p:cNvSpPr>
                <a:spLocks/>
              </p:cNvSpPr>
              <p:nvPr/>
            </p:nvSpPr>
            <p:spPr bwMode="auto">
              <a:xfrm>
                <a:off x="6417" y="13724"/>
                <a:ext cx="97" cy="463"/>
              </a:xfrm>
              <a:custGeom>
                <a:avLst/>
                <a:gdLst/>
                <a:ahLst/>
                <a:cxnLst>
                  <a:cxn ang="0">
                    <a:pos x="30" y="9"/>
                  </a:cxn>
                  <a:cxn ang="0">
                    <a:pos x="27" y="17"/>
                  </a:cxn>
                  <a:cxn ang="0">
                    <a:pos x="20" y="44"/>
                  </a:cxn>
                  <a:cxn ang="0">
                    <a:pos x="12" y="85"/>
                  </a:cxn>
                  <a:cxn ang="0">
                    <a:pos x="4" y="140"/>
                  </a:cxn>
                  <a:cxn ang="0">
                    <a:pos x="0" y="207"/>
                  </a:cxn>
                  <a:cxn ang="0">
                    <a:pos x="0" y="285"/>
                  </a:cxn>
                  <a:cxn ang="0">
                    <a:pos x="9" y="370"/>
                  </a:cxn>
                  <a:cxn ang="0">
                    <a:pos x="26" y="463"/>
                  </a:cxn>
                  <a:cxn ang="0">
                    <a:pos x="93" y="460"/>
                  </a:cxn>
                  <a:cxn ang="0">
                    <a:pos x="89" y="446"/>
                  </a:cxn>
                  <a:cxn ang="0">
                    <a:pos x="83" y="408"/>
                  </a:cxn>
                  <a:cxn ang="0">
                    <a:pos x="75" y="353"/>
                  </a:cxn>
                  <a:cxn ang="0">
                    <a:pos x="68" y="285"/>
                  </a:cxn>
                  <a:cxn ang="0">
                    <a:pos x="65" y="211"/>
                  </a:cxn>
                  <a:cxn ang="0">
                    <a:pos x="67" y="136"/>
                  </a:cxn>
                  <a:cxn ang="0">
                    <a:pos x="76" y="65"/>
                  </a:cxn>
                  <a:cxn ang="0">
                    <a:pos x="97" y="5"/>
                  </a:cxn>
                  <a:cxn ang="0">
                    <a:pos x="97" y="4"/>
                  </a:cxn>
                  <a:cxn ang="0">
                    <a:pos x="97" y="3"/>
                  </a:cxn>
                  <a:cxn ang="0">
                    <a:pos x="95" y="1"/>
                  </a:cxn>
                  <a:cxn ang="0">
                    <a:pos x="91" y="0"/>
                  </a:cxn>
                  <a:cxn ang="0">
                    <a:pos x="84" y="0"/>
                  </a:cxn>
                  <a:cxn ang="0">
                    <a:pos x="71" y="0"/>
                  </a:cxn>
                  <a:cxn ang="0">
                    <a:pos x="54" y="3"/>
                  </a:cxn>
                  <a:cxn ang="0">
                    <a:pos x="30" y="9"/>
                  </a:cxn>
                </a:cxnLst>
                <a:rect l="0" t="0" r="r" b="b"/>
                <a:pathLst>
                  <a:path w="97" h="463">
                    <a:moveTo>
                      <a:pt x="30" y="9"/>
                    </a:moveTo>
                    <a:lnTo>
                      <a:pt x="27" y="17"/>
                    </a:lnTo>
                    <a:lnTo>
                      <a:pt x="20" y="44"/>
                    </a:lnTo>
                    <a:lnTo>
                      <a:pt x="12" y="85"/>
                    </a:lnTo>
                    <a:lnTo>
                      <a:pt x="4" y="140"/>
                    </a:lnTo>
                    <a:lnTo>
                      <a:pt x="0" y="207"/>
                    </a:lnTo>
                    <a:lnTo>
                      <a:pt x="0" y="285"/>
                    </a:lnTo>
                    <a:lnTo>
                      <a:pt x="9" y="370"/>
                    </a:lnTo>
                    <a:lnTo>
                      <a:pt x="26" y="463"/>
                    </a:lnTo>
                    <a:lnTo>
                      <a:pt x="93" y="460"/>
                    </a:lnTo>
                    <a:lnTo>
                      <a:pt x="89" y="446"/>
                    </a:lnTo>
                    <a:lnTo>
                      <a:pt x="83" y="408"/>
                    </a:lnTo>
                    <a:lnTo>
                      <a:pt x="75" y="353"/>
                    </a:lnTo>
                    <a:lnTo>
                      <a:pt x="68" y="285"/>
                    </a:lnTo>
                    <a:lnTo>
                      <a:pt x="65" y="211"/>
                    </a:lnTo>
                    <a:lnTo>
                      <a:pt x="67" y="136"/>
                    </a:lnTo>
                    <a:lnTo>
                      <a:pt x="76" y="65"/>
                    </a:lnTo>
                    <a:lnTo>
                      <a:pt x="97" y="5"/>
                    </a:lnTo>
                    <a:lnTo>
                      <a:pt x="97" y="4"/>
                    </a:lnTo>
                    <a:lnTo>
                      <a:pt x="97" y="3"/>
                    </a:lnTo>
                    <a:lnTo>
                      <a:pt x="95" y="1"/>
                    </a:lnTo>
                    <a:lnTo>
                      <a:pt x="91" y="0"/>
                    </a:lnTo>
                    <a:lnTo>
                      <a:pt x="84" y="0"/>
                    </a:lnTo>
                    <a:lnTo>
                      <a:pt x="71" y="0"/>
                    </a:lnTo>
                    <a:lnTo>
                      <a:pt x="54" y="3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2" name="Freeform 92"/>
              <p:cNvSpPr>
                <a:spLocks/>
              </p:cNvSpPr>
              <p:nvPr/>
            </p:nvSpPr>
            <p:spPr bwMode="auto">
              <a:xfrm>
                <a:off x="6422" y="13768"/>
                <a:ext cx="77" cy="367"/>
              </a:xfrm>
              <a:custGeom>
                <a:avLst/>
                <a:gdLst/>
                <a:ahLst/>
                <a:cxnLst>
                  <a:cxn ang="0">
                    <a:pos x="24" y="8"/>
                  </a:cxn>
                  <a:cxn ang="0">
                    <a:pos x="22" y="15"/>
                  </a:cxn>
                  <a:cxn ang="0">
                    <a:pos x="17" y="36"/>
                  </a:cxn>
                  <a:cxn ang="0">
                    <a:pos x="10" y="68"/>
                  </a:cxn>
                  <a:cxn ang="0">
                    <a:pos x="4" y="112"/>
                  </a:cxn>
                  <a:cxn ang="0">
                    <a:pos x="0" y="164"/>
                  </a:cxn>
                  <a:cxn ang="0">
                    <a:pos x="0" y="226"/>
                  </a:cxn>
                  <a:cxn ang="0">
                    <a:pos x="7" y="294"/>
                  </a:cxn>
                  <a:cxn ang="0">
                    <a:pos x="21" y="367"/>
                  </a:cxn>
                  <a:cxn ang="0">
                    <a:pos x="74" y="364"/>
                  </a:cxn>
                  <a:cxn ang="0">
                    <a:pos x="71" y="353"/>
                  </a:cxn>
                  <a:cxn ang="0">
                    <a:pos x="66" y="323"/>
                  </a:cxn>
                  <a:cxn ang="0">
                    <a:pos x="60" y="280"/>
                  </a:cxn>
                  <a:cxn ang="0">
                    <a:pos x="54" y="226"/>
                  </a:cxn>
                  <a:cxn ang="0">
                    <a:pos x="51" y="168"/>
                  </a:cxn>
                  <a:cxn ang="0">
                    <a:pos x="53" y="107"/>
                  </a:cxn>
                  <a:cxn ang="0">
                    <a:pos x="61" y="52"/>
                  </a:cxn>
                  <a:cxn ang="0">
                    <a:pos x="77" y="5"/>
                  </a:cxn>
                  <a:cxn ang="0">
                    <a:pos x="77" y="5"/>
                  </a:cxn>
                  <a:cxn ang="0">
                    <a:pos x="77" y="2"/>
                  </a:cxn>
                  <a:cxn ang="0">
                    <a:pos x="76" y="1"/>
                  </a:cxn>
                  <a:cxn ang="0">
                    <a:pos x="72" y="0"/>
                  </a:cxn>
                  <a:cxn ang="0">
                    <a:pos x="66" y="0"/>
                  </a:cxn>
                  <a:cxn ang="0">
                    <a:pos x="56" y="1"/>
                  </a:cxn>
                  <a:cxn ang="0">
                    <a:pos x="43" y="4"/>
                  </a:cxn>
                  <a:cxn ang="0">
                    <a:pos x="24" y="8"/>
                  </a:cxn>
                </a:cxnLst>
                <a:rect l="0" t="0" r="r" b="b"/>
                <a:pathLst>
                  <a:path w="77" h="367">
                    <a:moveTo>
                      <a:pt x="24" y="8"/>
                    </a:moveTo>
                    <a:lnTo>
                      <a:pt x="22" y="15"/>
                    </a:lnTo>
                    <a:lnTo>
                      <a:pt x="17" y="36"/>
                    </a:lnTo>
                    <a:lnTo>
                      <a:pt x="10" y="68"/>
                    </a:lnTo>
                    <a:lnTo>
                      <a:pt x="4" y="112"/>
                    </a:lnTo>
                    <a:lnTo>
                      <a:pt x="0" y="164"/>
                    </a:lnTo>
                    <a:lnTo>
                      <a:pt x="0" y="226"/>
                    </a:lnTo>
                    <a:lnTo>
                      <a:pt x="7" y="294"/>
                    </a:lnTo>
                    <a:lnTo>
                      <a:pt x="21" y="367"/>
                    </a:lnTo>
                    <a:lnTo>
                      <a:pt x="74" y="364"/>
                    </a:lnTo>
                    <a:lnTo>
                      <a:pt x="71" y="353"/>
                    </a:lnTo>
                    <a:lnTo>
                      <a:pt x="66" y="323"/>
                    </a:lnTo>
                    <a:lnTo>
                      <a:pt x="60" y="280"/>
                    </a:lnTo>
                    <a:lnTo>
                      <a:pt x="54" y="226"/>
                    </a:lnTo>
                    <a:lnTo>
                      <a:pt x="51" y="168"/>
                    </a:lnTo>
                    <a:lnTo>
                      <a:pt x="53" y="107"/>
                    </a:lnTo>
                    <a:lnTo>
                      <a:pt x="61" y="52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77" y="2"/>
                    </a:lnTo>
                    <a:lnTo>
                      <a:pt x="76" y="1"/>
                    </a:lnTo>
                    <a:lnTo>
                      <a:pt x="72" y="0"/>
                    </a:lnTo>
                    <a:lnTo>
                      <a:pt x="66" y="0"/>
                    </a:lnTo>
                    <a:lnTo>
                      <a:pt x="56" y="1"/>
                    </a:lnTo>
                    <a:lnTo>
                      <a:pt x="43" y="4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3" name="Freeform 93"/>
              <p:cNvSpPr>
                <a:spLocks/>
              </p:cNvSpPr>
              <p:nvPr/>
            </p:nvSpPr>
            <p:spPr bwMode="auto">
              <a:xfrm>
                <a:off x="6428" y="13813"/>
                <a:ext cx="56" cy="271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6" y="10"/>
                  </a:cxn>
                  <a:cxn ang="0">
                    <a:pos x="12" y="25"/>
                  </a:cxn>
                  <a:cxn ang="0">
                    <a:pos x="6" y="49"/>
                  </a:cxn>
                  <a:cxn ang="0">
                    <a:pos x="2" y="82"/>
                  </a:cxn>
                  <a:cxn ang="0">
                    <a:pos x="0" y="122"/>
                  </a:cxn>
                  <a:cxn ang="0">
                    <a:pos x="0" y="166"/>
                  </a:cxn>
                  <a:cxn ang="0">
                    <a:pos x="4" y="217"/>
                  </a:cxn>
                  <a:cxn ang="0">
                    <a:pos x="15" y="271"/>
                  </a:cxn>
                  <a:cxn ang="0">
                    <a:pos x="54" y="268"/>
                  </a:cxn>
                  <a:cxn ang="0">
                    <a:pos x="52" y="261"/>
                  </a:cxn>
                  <a:cxn ang="0">
                    <a:pos x="48" y="238"/>
                  </a:cxn>
                  <a:cxn ang="0">
                    <a:pos x="44" y="206"/>
                  </a:cxn>
                  <a:cxn ang="0">
                    <a:pos x="40" y="166"/>
                  </a:cxn>
                  <a:cxn ang="0">
                    <a:pos x="37" y="123"/>
                  </a:cxn>
                  <a:cxn ang="0">
                    <a:pos x="39" y="78"/>
                  </a:cxn>
                  <a:cxn ang="0">
                    <a:pos x="44" y="37"/>
                  </a:cxn>
                  <a:cxn ang="0">
                    <a:pos x="56" y="3"/>
                  </a:cxn>
                  <a:cxn ang="0">
                    <a:pos x="56" y="3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2" y="0"/>
                  </a:cxn>
                  <a:cxn ang="0">
                    <a:pos x="31" y="2"/>
                  </a:cxn>
                  <a:cxn ang="0">
                    <a:pos x="17" y="5"/>
                  </a:cxn>
                </a:cxnLst>
                <a:rect l="0" t="0" r="r" b="b"/>
                <a:pathLst>
                  <a:path w="56" h="271">
                    <a:moveTo>
                      <a:pt x="17" y="5"/>
                    </a:moveTo>
                    <a:lnTo>
                      <a:pt x="16" y="10"/>
                    </a:lnTo>
                    <a:lnTo>
                      <a:pt x="12" y="25"/>
                    </a:lnTo>
                    <a:lnTo>
                      <a:pt x="6" y="49"/>
                    </a:lnTo>
                    <a:lnTo>
                      <a:pt x="2" y="82"/>
                    </a:lnTo>
                    <a:lnTo>
                      <a:pt x="0" y="122"/>
                    </a:lnTo>
                    <a:lnTo>
                      <a:pt x="0" y="166"/>
                    </a:lnTo>
                    <a:lnTo>
                      <a:pt x="4" y="217"/>
                    </a:lnTo>
                    <a:lnTo>
                      <a:pt x="15" y="271"/>
                    </a:lnTo>
                    <a:lnTo>
                      <a:pt x="54" y="268"/>
                    </a:lnTo>
                    <a:lnTo>
                      <a:pt x="52" y="261"/>
                    </a:lnTo>
                    <a:lnTo>
                      <a:pt x="48" y="238"/>
                    </a:lnTo>
                    <a:lnTo>
                      <a:pt x="44" y="206"/>
                    </a:lnTo>
                    <a:lnTo>
                      <a:pt x="40" y="166"/>
                    </a:lnTo>
                    <a:lnTo>
                      <a:pt x="37" y="123"/>
                    </a:lnTo>
                    <a:lnTo>
                      <a:pt x="39" y="78"/>
                    </a:lnTo>
                    <a:lnTo>
                      <a:pt x="44" y="37"/>
                    </a:lnTo>
                    <a:lnTo>
                      <a:pt x="56" y="3"/>
                    </a:lnTo>
                    <a:lnTo>
                      <a:pt x="56" y="3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1" y="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4" name="Freeform 94"/>
              <p:cNvSpPr>
                <a:spLocks/>
              </p:cNvSpPr>
              <p:nvPr/>
            </p:nvSpPr>
            <p:spPr bwMode="auto">
              <a:xfrm>
                <a:off x="7211" y="13549"/>
                <a:ext cx="186" cy="732"/>
              </a:xfrm>
              <a:custGeom>
                <a:avLst/>
                <a:gdLst/>
                <a:ahLst/>
                <a:cxnLst>
                  <a:cxn ang="0">
                    <a:pos x="186" y="6"/>
                  </a:cxn>
                  <a:cxn ang="0">
                    <a:pos x="182" y="11"/>
                  </a:cxn>
                  <a:cxn ang="0">
                    <a:pos x="169" y="29"/>
                  </a:cxn>
                  <a:cxn ang="0">
                    <a:pos x="153" y="67"/>
                  </a:cxn>
                  <a:cxn ang="0">
                    <a:pos x="137" y="130"/>
                  </a:cxn>
                  <a:cxn ang="0">
                    <a:pos x="124" y="221"/>
                  </a:cxn>
                  <a:cxn ang="0">
                    <a:pos x="117" y="350"/>
                  </a:cxn>
                  <a:cxn ang="0">
                    <a:pos x="122" y="517"/>
                  </a:cxn>
                  <a:cxn ang="0">
                    <a:pos x="139" y="732"/>
                  </a:cxn>
                  <a:cxn ang="0">
                    <a:pos x="34" y="732"/>
                  </a:cxn>
                  <a:cxn ang="0">
                    <a:pos x="31" y="711"/>
                  </a:cxn>
                  <a:cxn ang="0">
                    <a:pos x="22" y="651"/>
                  </a:cxn>
                  <a:cxn ang="0">
                    <a:pos x="12" y="563"/>
                  </a:cxn>
                  <a:cxn ang="0">
                    <a:pos x="3" y="454"/>
                  </a:cxn>
                  <a:cxn ang="0">
                    <a:pos x="0" y="335"/>
                  </a:cxn>
                  <a:cxn ang="0">
                    <a:pos x="6" y="213"/>
                  </a:cxn>
                  <a:cxn ang="0">
                    <a:pos x="25" y="98"/>
                  </a:cxn>
                  <a:cxn ang="0">
                    <a:pos x="60" y="0"/>
                  </a:cxn>
                  <a:cxn ang="0">
                    <a:pos x="186" y="6"/>
                  </a:cxn>
                </a:cxnLst>
                <a:rect l="0" t="0" r="r" b="b"/>
                <a:pathLst>
                  <a:path w="186" h="732">
                    <a:moveTo>
                      <a:pt x="186" y="6"/>
                    </a:moveTo>
                    <a:lnTo>
                      <a:pt x="182" y="11"/>
                    </a:lnTo>
                    <a:lnTo>
                      <a:pt x="169" y="29"/>
                    </a:lnTo>
                    <a:lnTo>
                      <a:pt x="153" y="67"/>
                    </a:lnTo>
                    <a:lnTo>
                      <a:pt x="137" y="130"/>
                    </a:lnTo>
                    <a:lnTo>
                      <a:pt x="124" y="221"/>
                    </a:lnTo>
                    <a:lnTo>
                      <a:pt x="117" y="350"/>
                    </a:lnTo>
                    <a:lnTo>
                      <a:pt x="122" y="517"/>
                    </a:lnTo>
                    <a:lnTo>
                      <a:pt x="139" y="732"/>
                    </a:lnTo>
                    <a:lnTo>
                      <a:pt x="34" y="732"/>
                    </a:lnTo>
                    <a:lnTo>
                      <a:pt x="31" y="711"/>
                    </a:lnTo>
                    <a:lnTo>
                      <a:pt x="22" y="651"/>
                    </a:lnTo>
                    <a:lnTo>
                      <a:pt x="12" y="563"/>
                    </a:lnTo>
                    <a:lnTo>
                      <a:pt x="3" y="454"/>
                    </a:lnTo>
                    <a:lnTo>
                      <a:pt x="0" y="335"/>
                    </a:lnTo>
                    <a:lnTo>
                      <a:pt x="6" y="213"/>
                    </a:lnTo>
                    <a:lnTo>
                      <a:pt x="25" y="98"/>
                    </a:lnTo>
                    <a:lnTo>
                      <a:pt x="60" y="0"/>
                    </a:lnTo>
                    <a:lnTo>
                      <a:pt x="186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5" name="Freeform 95"/>
              <p:cNvSpPr>
                <a:spLocks/>
              </p:cNvSpPr>
              <p:nvPr/>
            </p:nvSpPr>
            <p:spPr bwMode="auto">
              <a:xfrm>
                <a:off x="7219" y="13600"/>
                <a:ext cx="158" cy="625"/>
              </a:xfrm>
              <a:custGeom>
                <a:avLst/>
                <a:gdLst/>
                <a:ahLst/>
                <a:cxnLst>
                  <a:cxn ang="0">
                    <a:pos x="158" y="4"/>
                  </a:cxn>
                  <a:cxn ang="0">
                    <a:pos x="153" y="9"/>
                  </a:cxn>
                  <a:cxn ang="0">
                    <a:pos x="144" y="25"/>
                  </a:cxn>
                  <a:cxn ang="0">
                    <a:pos x="130" y="57"/>
                  </a:cxn>
                  <a:cxn ang="0">
                    <a:pos x="116" y="110"/>
                  </a:cxn>
                  <a:cxn ang="0">
                    <a:pos x="105" y="189"/>
                  </a:cxn>
                  <a:cxn ang="0">
                    <a:pos x="100" y="298"/>
                  </a:cxn>
                  <a:cxn ang="0">
                    <a:pos x="103" y="441"/>
                  </a:cxn>
                  <a:cxn ang="0">
                    <a:pos x="118" y="625"/>
                  </a:cxn>
                  <a:cxn ang="0">
                    <a:pos x="29" y="625"/>
                  </a:cxn>
                  <a:cxn ang="0">
                    <a:pos x="25" y="607"/>
                  </a:cxn>
                  <a:cxn ang="0">
                    <a:pos x="18" y="556"/>
                  </a:cxn>
                  <a:cxn ang="0">
                    <a:pos x="9" y="480"/>
                  </a:cxn>
                  <a:cxn ang="0">
                    <a:pos x="2" y="387"/>
                  </a:cxn>
                  <a:cxn ang="0">
                    <a:pos x="0" y="286"/>
                  </a:cxn>
                  <a:cxn ang="0">
                    <a:pos x="5" y="182"/>
                  </a:cxn>
                  <a:cxn ang="0">
                    <a:pos x="21" y="84"/>
                  </a:cxn>
                  <a:cxn ang="0">
                    <a:pos x="51" y="0"/>
                  </a:cxn>
                  <a:cxn ang="0">
                    <a:pos x="158" y="4"/>
                  </a:cxn>
                </a:cxnLst>
                <a:rect l="0" t="0" r="r" b="b"/>
                <a:pathLst>
                  <a:path w="158" h="625">
                    <a:moveTo>
                      <a:pt x="158" y="4"/>
                    </a:moveTo>
                    <a:lnTo>
                      <a:pt x="153" y="9"/>
                    </a:lnTo>
                    <a:lnTo>
                      <a:pt x="144" y="25"/>
                    </a:lnTo>
                    <a:lnTo>
                      <a:pt x="130" y="57"/>
                    </a:lnTo>
                    <a:lnTo>
                      <a:pt x="116" y="110"/>
                    </a:lnTo>
                    <a:lnTo>
                      <a:pt x="105" y="189"/>
                    </a:lnTo>
                    <a:lnTo>
                      <a:pt x="100" y="298"/>
                    </a:lnTo>
                    <a:lnTo>
                      <a:pt x="103" y="441"/>
                    </a:lnTo>
                    <a:lnTo>
                      <a:pt x="118" y="625"/>
                    </a:lnTo>
                    <a:lnTo>
                      <a:pt x="29" y="625"/>
                    </a:lnTo>
                    <a:lnTo>
                      <a:pt x="25" y="607"/>
                    </a:lnTo>
                    <a:lnTo>
                      <a:pt x="18" y="556"/>
                    </a:lnTo>
                    <a:lnTo>
                      <a:pt x="9" y="480"/>
                    </a:lnTo>
                    <a:lnTo>
                      <a:pt x="2" y="387"/>
                    </a:lnTo>
                    <a:lnTo>
                      <a:pt x="0" y="286"/>
                    </a:lnTo>
                    <a:lnTo>
                      <a:pt x="5" y="182"/>
                    </a:lnTo>
                    <a:lnTo>
                      <a:pt x="21" y="84"/>
                    </a:lnTo>
                    <a:lnTo>
                      <a:pt x="51" y="0"/>
                    </a:lnTo>
                    <a:lnTo>
                      <a:pt x="158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6" name="Freeform 96"/>
              <p:cNvSpPr>
                <a:spLocks/>
              </p:cNvSpPr>
              <p:nvPr/>
            </p:nvSpPr>
            <p:spPr bwMode="auto">
              <a:xfrm>
                <a:off x="7225" y="13651"/>
                <a:ext cx="131" cy="517"/>
              </a:xfrm>
              <a:custGeom>
                <a:avLst/>
                <a:gdLst/>
                <a:ahLst/>
                <a:cxnLst>
                  <a:cxn ang="0">
                    <a:pos x="131" y="4"/>
                  </a:cxn>
                  <a:cxn ang="0">
                    <a:pos x="128" y="7"/>
                  </a:cxn>
                  <a:cxn ang="0">
                    <a:pos x="119" y="21"/>
                  </a:cxn>
                  <a:cxn ang="0">
                    <a:pos x="109" y="47"/>
                  </a:cxn>
                  <a:cxn ang="0">
                    <a:pos x="97" y="91"/>
                  </a:cxn>
                  <a:cxn ang="0">
                    <a:pos x="88" y="156"/>
                  </a:cxn>
                  <a:cxn ang="0">
                    <a:pos x="84" y="247"/>
                  </a:cxn>
                  <a:cxn ang="0">
                    <a:pos x="86" y="366"/>
                  </a:cxn>
                  <a:cxn ang="0">
                    <a:pos x="99" y="517"/>
                  </a:cxn>
                  <a:cxn ang="0">
                    <a:pos x="25" y="517"/>
                  </a:cxn>
                  <a:cxn ang="0">
                    <a:pos x="23" y="502"/>
                  </a:cxn>
                  <a:cxn ang="0">
                    <a:pos x="16" y="460"/>
                  </a:cxn>
                  <a:cxn ang="0">
                    <a:pos x="9" y="397"/>
                  </a:cxn>
                  <a:cxn ang="0">
                    <a:pos x="2" y="320"/>
                  </a:cxn>
                  <a:cxn ang="0">
                    <a:pos x="0" y="236"/>
                  </a:cxn>
                  <a:cxn ang="0">
                    <a:pos x="4" y="151"/>
                  </a:cxn>
                  <a:cxn ang="0">
                    <a:pos x="18" y="70"/>
                  </a:cxn>
                  <a:cxn ang="0">
                    <a:pos x="43" y="0"/>
                  </a:cxn>
                  <a:cxn ang="0">
                    <a:pos x="131" y="4"/>
                  </a:cxn>
                </a:cxnLst>
                <a:rect l="0" t="0" r="r" b="b"/>
                <a:pathLst>
                  <a:path w="131" h="517">
                    <a:moveTo>
                      <a:pt x="131" y="4"/>
                    </a:moveTo>
                    <a:lnTo>
                      <a:pt x="128" y="7"/>
                    </a:lnTo>
                    <a:lnTo>
                      <a:pt x="119" y="21"/>
                    </a:lnTo>
                    <a:lnTo>
                      <a:pt x="109" y="47"/>
                    </a:lnTo>
                    <a:lnTo>
                      <a:pt x="97" y="91"/>
                    </a:lnTo>
                    <a:lnTo>
                      <a:pt x="88" y="156"/>
                    </a:lnTo>
                    <a:lnTo>
                      <a:pt x="84" y="247"/>
                    </a:lnTo>
                    <a:lnTo>
                      <a:pt x="86" y="366"/>
                    </a:lnTo>
                    <a:lnTo>
                      <a:pt x="99" y="517"/>
                    </a:lnTo>
                    <a:lnTo>
                      <a:pt x="25" y="517"/>
                    </a:lnTo>
                    <a:lnTo>
                      <a:pt x="23" y="502"/>
                    </a:lnTo>
                    <a:lnTo>
                      <a:pt x="16" y="460"/>
                    </a:lnTo>
                    <a:lnTo>
                      <a:pt x="9" y="397"/>
                    </a:lnTo>
                    <a:lnTo>
                      <a:pt x="2" y="320"/>
                    </a:lnTo>
                    <a:lnTo>
                      <a:pt x="0" y="236"/>
                    </a:lnTo>
                    <a:lnTo>
                      <a:pt x="4" y="151"/>
                    </a:lnTo>
                    <a:lnTo>
                      <a:pt x="18" y="70"/>
                    </a:lnTo>
                    <a:lnTo>
                      <a:pt x="43" y="0"/>
                    </a:lnTo>
                    <a:lnTo>
                      <a:pt x="131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7" name="Freeform 97"/>
              <p:cNvSpPr>
                <a:spLocks/>
              </p:cNvSpPr>
              <p:nvPr/>
            </p:nvSpPr>
            <p:spPr bwMode="auto">
              <a:xfrm>
                <a:off x="7233" y="13701"/>
                <a:ext cx="104" cy="411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1" y="7"/>
                  </a:cxn>
                  <a:cxn ang="0">
                    <a:pos x="94" y="17"/>
                  </a:cxn>
                  <a:cxn ang="0">
                    <a:pos x="86" y="38"/>
                  </a:cxn>
                  <a:cxn ang="0">
                    <a:pos x="76" y="73"/>
                  </a:cxn>
                  <a:cxn ang="0">
                    <a:pos x="69" y="125"/>
                  </a:cxn>
                  <a:cxn ang="0">
                    <a:pos x="65" y="196"/>
                  </a:cxn>
                  <a:cxn ang="0">
                    <a:pos x="67" y="291"/>
                  </a:cxn>
                  <a:cxn ang="0">
                    <a:pos x="77" y="411"/>
                  </a:cxn>
                  <a:cxn ang="0">
                    <a:pos x="19" y="411"/>
                  </a:cxn>
                  <a:cxn ang="0">
                    <a:pos x="17" y="399"/>
                  </a:cxn>
                  <a:cxn ang="0">
                    <a:pos x="11" y="365"/>
                  </a:cxn>
                  <a:cxn ang="0">
                    <a:pos x="6" y="316"/>
                  </a:cxn>
                  <a:cxn ang="0">
                    <a:pos x="2" y="255"/>
                  </a:cxn>
                  <a:cxn ang="0">
                    <a:pos x="0" y="188"/>
                  </a:cxn>
                  <a:cxn ang="0">
                    <a:pos x="4" y="120"/>
                  </a:cxn>
                  <a:cxn ang="0">
                    <a:pos x="15" y="55"/>
                  </a:cxn>
                  <a:cxn ang="0">
                    <a:pos x="34" y="0"/>
                  </a:cxn>
                  <a:cxn ang="0">
                    <a:pos x="104" y="4"/>
                  </a:cxn>
                </a:cxnLst>
                <a:rect l="0" t="0" r="r" b="b"/>
                <a:pathLst>
                  <a:path w="104" h="411">
                    <a:moveTo>
                      <a:pt x="104" y="4"/>
                    </a:moveTo>
                    <a:lnTo>
                      <a:pt x="101" y="7"/>
                    </a:lnTo>
                    <a:lnTo>
                      <a:pt x="94" y="17"/>
                    </a:lnTo>
                    <a:lnTo>
                      <a:pt x="86" y="38"/>
                    </a:lnTo>
                    <a:lnTo>
                      <a:pt x="76" y="73"/>
                    </a:lnTo>
                    <a:lnTo>
                      <a:pt x="69" y="125"/>
                    </a:lnTo>
                    <a:lnTo>
                      <a:pt x="65" y="196"/>
                    </a:lnTo>
                    <a:lnTo>
                      <a:pt x="67" y="291"/>
                    </a:lnTo>
                    <a:lnTo>
                      <a:pt x="77" y="411"/>
                    </a:lnTo>
                    <a:lnTo>
                      <a:pt x="19" y="411"/>
                    </a:lnTo>
                    <a:lnTo>
                      <a:pt x="17" y="399"/>
                    </a:lnTo>
                    <a:lnTo>
                      <a:pt x="11" y="365"/>
                    </a:lnTo>
                    <a:lnTo>
                      <a:pt x="6" y="316"/>
                    </a:lnTo>
                    <a:lnTo>
                      <a:pt x="2" y="255"/>
                    </a:lnTo>
                    <a:lnTo>
                      <a:pt x="0" y="188"/>
                    </a:lnTo>
                    <a:lnTo>
                      <a:pt x="4" y="120"/>
                    </a:lnTo>
                    <a:lnTo>
                      <a:pt x="15" y="55"/>
                    </a:lnTo>
                    <a:lnTo>
                      <a:pt x="34" y="0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8" name="Freeform 98"/>
              <p:cNvSpPr>
                <a:spLocks/>
              </p:cNvSpPr>
              <p:nvPr/>
            </p:nvSpPr>
            <p:spPr bwMode="auto">
              <a:xfrm>
                <a:off x="7240" y="13752"/>
                <a:ext cx="76" cy="302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4" y="4"/>
                  </a:cxn>
                  <a:cxn ang="0">
                    <a:pos x="70" y="12"/>
                  </a:cxn>
                  <a:cxn ang="0">
                    <a:pos x="62" y="28"/>
                  </a:cxn>
                  <a:cxn ang="0">
                    <a:pos x="56" y="53"/>
                  </a:cxn>
                  <a:cxn ang="0">
                    <a:pos x="51" y="92"/>
                  </a:cxn>
                  <a:cxn ang="0">
                    <a:pos x="49" y="145"/>
                  </a:cxn>
                  <a:cxn ang="0">
                    <a:pos x="50" y="214"/>
                  </a:cxn>
                  <a:cxn ang="0">
                    <a:pos x="57" y="302"/>
                  </a:cxn>
                  <a:cxn ang="0">
                    <a:pos x="14" y="302"/>
                  </a:cxn>
                  <a:cxn ang="0">
                    <a:pos x="13" y="294"/>
                  </a:cxn>
                  <a:cxn ang="0">
                    <a:pos x="9" y="269"/>
                  </a:cxn>
                  <a:cxn ang="0">
                    <a:pos x="4" y="232"/>
                  </a:cxn>
                  <a:cxn ang="0">
                    <a:pos x="1" y="188"/>
                  </a:cxn>
                  <a:cxn ang="0">
                    <a:pos x="0" y="138"/>
                  </a:cxn>
                  <a:cxn ang="0">
                    <a:pos x="2" y="89"/>
                  </a:cxn>
                  <a:cxn ang="0">
                    <a:pos x="10" y="41"/>
                  </a:cxn>
                  <a:cxn ang="0">
                    <a:pos x="25" y="0"/>
                  </a:cxn>
                  <a:cxn ang="0">
                    <a:pos x="76" y="2"/>
                  </a:cxn>
                </a:cxnLst>
                <a:rect l="0" t="0" r="r" b="b"/>
                <a:pathLst>
                  <a:path w="76" h="302">
                    <a:moveTo>
                      <a:pt x="76" y="2"/>
                    </a:moveTo>
                    <a:lnTo>
                      <a:pt x="74" y="4"/>
                    </a:lnTo>
                    <a:lnTo>
                      <a:pt x="70" y="12"/>
                    </a:lnTo>
                    <a:lnTo>
                      <a:pt x="62" y="28"/>
                    </a:lnTo>
                    <a:lnTo>
                      <a:pt x="56" y="53"/>
                    </a:lnTo>
                    <a:lnTo>
                      <a:pt x="51" y="92"/>
                    </a:lnTo>
                    <a:lnTo>
                      <a:pt x="49" y="145"/>
                    </a:lnTo>
                    <a:lnTo>
                      <a:pt x="50" y="214"/>
                    </a:lnTo>
                    <a:lnTo>
                      <a:pt x="57" y="302"/>
                    </a:lnTo>
                    <a:lnTo>
                      <a:pt x="14" y="302"/>
                    </a:lnTo>
                    <a:lnTo>
                      <a:pt x="13" y="294"/>
                    </a:lnTo>
                    <a:lnTo>
                      <a:pt x="9" y="269"/>
                    </a:lnTo>
                    <a:lnTo>
                      <a:pt x="4" y="232"/>
                    </a:lnTo>
                    <a:lnTo>
                      <a:pt x="1" y="188"/>
                    </a:lnTo>
                    <a:lnTo>
                      <a:pt x="0" y="138"/>
                    </a:lnTo>
                    <a:lnTo>
                      <a:pt x="2" y="89"/>
                    </a:lnTo>
                    <a:lnTo>
                      <a:pt x="10" y="41"/>
                    </a:lnTo>
                    <a:lnTo>
                      <a:pt x="25" y="0"/>
                    </a:lnTo>
                    <a:lnTo>
                      <a:pt x="76" y="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99" name="Rectangle 99"/>
              <p:cNvSpPr>
                <a:spLocks noChangeArrowheads="1"/>
              </p:cNvSpPr>
              <p:nvPr/>
            </p:nvSpPr>
            <p:spPr bwMode="auto">
              <a:xfrm>
                <a:off x="6241" y="13678"/>
                <a:ext cx="23" cy="9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0" name="Freeform 100"/>
              <p:cNvSpPr>
                <a:spLocks/>
              </p:cNvSpPr>
              <p:nvPr/>
            </p:nvSpPr>
            <p:spPr bwMode="auto">
              <a:xfrm>
                <a:off x="6579" y="13664"/>
                <a:ext cx="375" cy="440"/>
              </a:xfrm>
              <a:custGeom>
                <a:avLst/>
                <a:gdLst/>
                <a:ahLst/>
                <a:cxnLst>
                  <a:cxn ang="0">
                    <a:pos x="35" y="41"/>
                  </a:cxn>
                  <a:cxn ang="0">
                    <a:pos x="32" y="49"/>
                  </a:cxn>
                  <a:cxn ang="0">
                    <a:pos x="25" y="74"/>
                  </a:cxn>
                  <a:cxn ang="0">
                    <a:pos x="17" y="112"/>
                  </a:cxn>
                  <a:cxn ang="0">
                    <a:pos x="8" y="163"/>
                  </a:cxn>
                  <a:cxn ang="0">
                    <a:pos x="2" y="223"/>
                  </a:cxn>
                  <a:cxn ang="0">
                    <a:pos x="0" y="290"/>
                  </a:cxn>
                  <a:cxn ang="0">
                    <a:pos x="7" y="363"/>
                  </a:cxn>
                  <a:cxn ang="0">
                    <a:pos x="23" y="440"/>
                  </a:cxn>
                  <a:cxn ang="0">
                    <a:pos x="23" y="437"/>
                  </a:cxn>
                  <a:cxn ang="0">
                    <a:pos x="23" y="427"/>
                  </a:cxn>
                  <a:cxn ang="0">
                    <a:pos x="23" y="411"/>
                  </a:cxn>
                  <a:cxn ang="0">
                    <a:pos x="23" y="391"/>
                  </a:cxn>
                  <a:cxn ang="0">
                    <a:pos x="25" y="367"/>
                  </a:cxn>
                  <a:cxn ang="0">
                    <a:pos x="28" y="341"/>
                  </a:cxn>
                  <a:cxn ang="0">
                    <a:pos x="33" y="312"/>
                  </a:cxn>
                  <a:cxn ang="0">
                    <a:pos x="39" y="281"/>
                  </a:cxn>
                  <a:cxn ang="0">
                    <a:pos x="49" y="251"/>
                  </a:cxn>
                  <a:cxn ang="0">
                    <a:pos x="61" y="222"/>
                  </a:cxn>
                  <a:cxn ang="0">
                    <a:pos x="75" y="194"/>
                  </a:cxn>
                  <a:cxn ang="0">
                    <a:pos x="93" y="168"/>
                  </a:cxn>
                  <a:cxn ang="0">
                    <a:pos x="116" y="145"/>
                  </a:cxn>
                  <a:cxn ang="0">
                    <a:pos x="141" y="127"/>
                  </a:cxn>
                  <a:cxn ang="0">
                    <a:pos x="173" y="114"/>
                  </a:cxn>
                  <a:cxn ang="0">
                    <a:pos x="208" y="106"/>
                  </a:cxn>
                  <a:cxn ang="0">
                    <a:pos x="210" y="104"/>
                  </a:cxn>
                  <a:cxn ang="0">
                    <a:pos x="217" y="100"/>
                  </a:cxn>
                  <a:cxn ang="0">
                    <a:pos x="227" y="92"/>
                  </a:cxn>
                  <a:cxn ang="0">
                    <a:pos x="245" y="82"/>
                  </a:cxn>
                  <a:cxn ang="0">
                    <a:pos x="267" y="69"/>
                  </a:cxn>
                  <a:cxn ang="0">
                    <a:pos x="296" y="54"/>
                  </a:cxn>
                  <a:cxn ang="0">
                    <a:pos x="332" y="36"/>
                  </a:cxn>
                  <a:cxn ang="0">
                    <a:pos x="375" y="17"/>
                  </a:cxn>
                  <a:cxn ang="0">
                    <a:pos x="373" y="16"/>
                  </a:cxn>
                  <a:cxn ang="0">
                    <a:pos x="366" y="15"/>
                  </a:cxn>
                  <a:cxn ang="0">
                    <a:pos x="357" y="13"/>
                  </a:cxn>
                  <a:cxn ang="0">
                    <a:pos x="343" y="10"/>
                  </a:cxn>
                  <a:cxn ang="0">
                    <a:pos x="326" y="7"/>
                  </a:cxn>
                  <a:cxn ang="0">
                    <a:pos x="307" y="5"/>
                  </a:cxn>
                  <a:cxn ang="0">
                    <a:pos x="285" y="3"/>
                  </a:cxn>
                  <a:cxn ang="0">
                    <a:pos x="261" y="1"/>
                  </a:cxn>
                  <a:cxn ang="0">
                    <a:pos x="235" y="0"/>
                  </a:cxn>
                  <a:cxn ang="0">
                    <a:pos x="208" y="1"/>
                  </a:cxn>
                  <a:cxn ang="0">
                    <a:pos x="180" y="2"/>
                  </a:cxn>
                  <a:cxn ang="0">
                    <a:pos x="151" y="5"/>
                  </a:cxn>
                  <a:cxn ang="0">
                    <a:pos x="122" y="10"/>
                  </a:cxn>
                  <a:cxn ang="0">
                    <a:pos x="92" y="18"/>
                  </a:cxn>
                  <a:cxn ang="0">
                    <a:pos x="63" y="28"/>
                  </a:cxn>
                  <a:cxn ang="0">
                    <a:pos x="35" y="41"/>
                  </a:cxn>
                </a:cxnLst>
                <a:rect l="0" t="0" r="r" b="b"/>
                <a:pathLst>
                  <a:path w="375" h="440">
                    <a:moveTo>
                      <a:pt x="35" y="41"/>
                    </a:moveTo>
                    <a:lnTo>
                      <a:pt x="32" y="49"/>
                    </a:lnTo>
                    <a:lnTo>
                      <a:pt x="25" y="74"/>
                    </a:lnTo>
                    <a:lnTo>
                      <a:pt x="17" y="112"/>
                    </a:lnTo>
                    <a:lnTo>
                      <a:pt x="8" y="163"/>
                    </a:lnTo>
                    <a:lnTo>
                      <a:pt x="2" y="223"/>
                    </a:lnTo>
                    <a:lnTo>
                      <a:pt x="0" y="290"/>
                    </a:lnTo>
                    <a:lnTo>
                      <a:pt x="7" y="363"/>
                    </a:lnTo>
                    <a:lnTo>
                      <a:pt x="23" y="440"/>
                    </a:lnTo>
                    <a:lnTo>
                      <a:pt x="23" y="437"/>
                    </a:lnTo>
                    <a:lnTo>
                      <a:pt x="23" y="427"/>
                    </a:lnTo>
                    <a:lnTo>
                      <a:pt x="23" y="411"/>
                    </a:lnTo>
                    <a:lnTo>
                      <a:pt x="23" y="391"/>
                    </a:lnTo>
                    <a:lnTo>
                      <a:pt x="25" y="367"/>
                    </a:lnTo>
                    <a:lnTo>
                      <a:pt x="28" y="341"/>
                    </a:lnTo>
                    <a:lnTo>
                      <a:pt x="33" y="312"/>
                    </a:lnTo>
                    <a:lnTo>
                      <a:pt x="39" y="281"/>
                    </a:lnTo>
                    <a:lnTo>
                      <a:pt x="49" y="251"/>
                    </a:lnTo>
                    <a:lnTo>
                      <a:pt x="61" y="222"/>
                    </a:lnTo>
                    <a:lnTo>
                      <a:pt x="75" y="194"/>
                    </a:lnTo>
                    <a:lnTo>
                      <a:pt x="93" y="168"/>
                    </a:lnTo>
                    <a:lnTo>
                      <a:pt x="116" y="145"/>
                    </a:lnTo>
                    <a:lnTo>
                      <a:pt x="141" y="127"/>
                    </a:lnTo>
                    <a:lnTo>
                      <a:pt x="173" y="114"/>
                    </a:lnTo>
                    <a:lnTo>
                      <a:pt x="208" y="106"/>
                    </a:lnTo>
                    <a:lnTo>
                      <a:pt x="210" y="104"/>
                    </a:lnTo>
                    <a:lnTo>
                      <a:pt x="217" y="100"/>
                    </a:lnTo>
                    <a:lnTo>
                      <a:pt x="227" y="92"/>
                    </a:lnTo>
                    <a:lnTo>
                      <a:pt x="245" y="82"/>
                    </a:lnTo>
                    <a:lnTo>
                      <a:pt x="267" y="69"/>
                    </a:lnTo>
                    <a:lnTo>
                      <a:pt x="296" y="54"/>
                    </a:lnTo>
                    <a:lnTo>
                      <a:pt x="332" y="36"/>
                    </a:lnTo>
                    <a:lnTo>
                      <a:pt x="375" y="17"/>
                    </a:lnTo>
                    <a:lnTo>
                      <a:pt x="373" y="16"/>
                    </a:lnTo>
                    <a:lnTo>
                      <a:pt x="366" y="15"/>
                    </a:lnTo>
                    <a:lnTo>
                      <a:pt x="357" y="13"/>
                    </a:lnTo>
                    <a:lnTo>
                      <a:pt x="343" y="10"/>
                    </a:lnTo>
                    <a:lnTo>
                      <a:pt x="326" y="7"/>
                    </a:lnTo>
                    <a:lnTo>
                      <a:pt x="307" y="5"/>
                    </a:lnTo>
                    <a:lnTo>
                      <a:pt x="285" y="3"/>
                    </a:lnTo>
                    <a:lnTo>
                      <a:pt x="261" y="1"/>
                    </a:lnTo>
                    <a:lnTo>
                      <a:pt x="235" y="0"/>
                    </a:lnTo>
                    <a:lnTo>
                      <a:pt x="208" y="1"/>
                    </a:lnTo>
                    <a:lnTo>
                      <a:pt x="180" y="2"/>
                    </a:lnTo>
                    <a:lnTo>
                      <a:pt x="151" y="5"/>
                    </a:lnTo>
                    <a:lnTo>
                      <a:pt x="122" y="10"/>
                    </a:lnTo>
                    <a:lnTo>
                      <a:pt x="92" y="18"/>
                    </a:lnTo>
                    <a:lnTo>
                      <a:pt x="63" y="28"/>
                    </a:lnTo>
                    <a:lnTo>
                      <a:pt x="35" y="4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1" name="Freeform 101"/>
              <p:cNvSpPr>
                <a:spLocks/>
              </p:cNvSpPr>
              <p:nvPr/>
            </p:nvSpPr>
            <p:spPr bwMode="auto">
              <a:xfrm>
                <a:off x="6061" y="13991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8"/>
                  </a:cxn>
                  <a:cxn ang="0">
                    <a:pos x="5" y="44"/>
                  </a:cxn>
                  <a:cxn ang="0">
                    <a:pos x="11" y="37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8"/>
                  </a:cxn>
                  <a:cxn ang="0">
                    <a:pos x="54" y="12"/>
                  </a:cxn>
                  <a:cxn ang="0">
                    <a:pos x="72" y="6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7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6"/>
                  </a:cxn>
                  <a:cxn ang="0">
                    <a:pos x="289" y="44"/>
                  </a:cxn>
                  <a:cxn ang="0">
                    <a:pos x="277" y="41"/>
                  </a:cxn>
                  <a:cxn ang="0">
                    <a:pos x="262" y="36"/>
                  </a:cxn>
                  <a:cxn ang="0">
                    <a:pos x="244" y="32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1"/>
                  </a:cxn>
                  <a:cxn ang="0">
                    <a:pos x="101" y="23"/>
                  </a:cxn>
                  <a:cxn ang="0">
                    <a:pos x="77" y="29"/>
                  </a:cxn>
                  <a:cxn ang="0">
                    <a:pos x="55" y="37"/>
                  </a:cxn>
                  <a:cxn ang="0">
                    <a:pos x="33" y="48"/>
                  </a:cxn>
                  <a:cxn ang="0">
                    <a:pos x="15" y="63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8"/>
                    </a:lnTo>
                    <a:lnTo>
                      <a:pt x="5" y="44"/>
                    </a:lnTo>
                    <a:lnTo>
                      <a:pt x="11" y="37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8"/>
                    </a:lnTo>
                    <a:lnTo>
                      <a:pt x="54" y="12"/>
                    </a:lnTo>
                    <a:lnTo>
                      <a:pt x="72" y="6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7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6"/>
                    </a:lnTo>
                    <a:lnTo>
                      <a:pt x="289" y="44"/>
                    </a:lnTo>
                    <a:lnTo>
                      <a:pt x="277" y="41"/>
                    </a:lnTo>
                    <a:lnTo>
                      <a:pt x="262" y="36"/>
                    </a:lnTo>
                    <a:lnTo>
                      <a:pt x="244" y="32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1"/>
                    </a:lnTo>
                    <a:lnTo>
                      <a:pt x="101" y="23"/>
                    </a:lnTo>
                    <a:lnTo>
                      <a:pt x="77" y="29"/>
                    </a:lnTo>
                    <a:lnTo>
                      <a:pt x="55" y="37"/>
                    </a:lnTo>
                    <a:lnTo>
                      <a:pt x="33" y="48"/>
                    </a:lnTo>
                    <a:lnTo>
                      <a:pt x="15" y="63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2" name="Freeform 102"/>
              <p:cNvSpPr>
                <a:spLocks/>
              </p:cNvSpPr>
              <p:nvPr/>
            </p:nvSpPr>
            <p:spPr bwMode="auto">
              <a:xfrm>
                <a:off x="6061" y="13793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9"/>
                  </a:cxn>
                  <a:cxn ang="0">
                    <a:pos x="5" y="44"/>
                  </a:cxn>
                  <a:cxn ang="0">
                    <a:pos x="11" y="38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7"/>
                  </a:cxn>
                  <a:cxn ang="0">
                    <a:pos x="54" y="12"/>
                  </a:cxn>
                  <a:cxn ang="0">
                    <a:pos x="72" y="7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8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5"/>
                  </a:cxn>
                  <a:cxn ang="0">
                    <a:pos x="289" y="43"/>
                  </a:cxn>
                  <a:cxn ang="0">
                    <a:pos x="277" y="40"/>
                  </a:cxn>
                  <a:cxn ang="0">
                    <a:pos x="262" y="36"/>
                  </a:cxn>
                  <a:cxn ang="0">
                    <a:pos x="244" y="33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2"/>
                  </a:cxn>
                  <a:cxn ang="0">
                    <a:pos x="101" y="24"/>
                  </a:cxn>
                  <a:cxn ang="0">
                    <a:pos x="77" y="29"/>
                  </a:cxn>
                  <a:cxn ang="0">
                    <a:pos x="55" y="38"/>
                  </a:cxn>
                  <a:cxn ang="0">
                    <a:pos x="33" y="49"/>
                  </a:cxn>
                  <a:cxn ang="0">
                    <a:pos x="15" y="64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9"/>
                    </a:lnTo>
                    <a:lnTo>
                      <a:pt x="5" y="44"/>
                    </a:lnTo>
                    <a:lnTo>
                      <a:pt x="11" y="38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7"/>
                    </a:lnTo>
                    <a:lnTo>
                      <a:pt x="54" y="12"/>
                    </a:lnTo>
                    <a:lnTo>
                      <a:pt x="72" y="7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8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5"/>
                    </a:lnTo>
                    <a:lnTo>
                      <a:pt x="289" y="43"/>
                    </a:lnTo>
                    <a:lnTo>
                      <a:pt x="277" y="40"/>
                    </a:lnTo>
                    <a:lnTo>
                      <a:pt x="262" y="36"/>
                    </a:lnTo>
                    <a:lnTo>
                      <a:pt x="244" y="33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2"/>
                    </a:lnTo>
                    <a:lnTo>
                      <a:pt x="101" y="24"/>
                    </a:lnTo>
                    <a:lnTo>
                      <a:pt x="77" y="29"/>
                    </a:lnTo>
                    <a:lnTo>
                      <a:pt x="55" y="38"/>
                    </a:lnTo>
                    <a:lnTo>
                      <a:pt x="33" y="49"/>
                    </a:lnTo>
                    <a:lnTo>
                      <a:pt x="15" y="64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3" name="Freeform 103"/>
              <p:cNvSpPr>
                <a:spLocks/>
              </p:cNvSpPr>
              <p:nvPr/>
            </p:nvSpPr>
            <p:spPr bwMode="auto">
              <a:xfrm>
                <a:off x="6348" y="13696"/>
                <a:ext cx="496" cy="9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86"/>
                  </a:cxn>
                  <a:cxn ang="0">
                    <a:pos x="150" y="917"/>
                  </a:cxn>
                  <a:cxn ang="0">
                    <a:pos x="143" y="797"/>
                  </a:cxn>
                  <a:cxn ang="0">
                    <a:pos x="496" y="851"/>
                  </a:cxn>
                  <a:cxn ang="0">
                    <a:pos x="490" y="803"/>
                  </a:cxn>
                  <a:cxn ang="0">
                    <a:pos x="245" y="773"/>
                  </a:cxn>
                  <a:cxn ang="0">
                    <a:pos x="239" y="670"/>
                  </a:cxn>
                  <a:cxn ang="0">
                    <a:pos x="72" y="670"/>
                  </a:cxn>
                  <a:cxn ang="0">
                    <a:pos x="68" y="657"/>
                  </a:cxn>
                  <a:cxn ang="0">
                    <a:pos x="56" y="620"/>
                  </a:cxn>
                  <a:cxn ang="0">
                    <a:pos x="41" y="559"/>
                  </a:cxn>
                  <a:cxn ang="0">
                    <a:pos x="26" y="480"/>
                  </a:cxn>
                  <a:cxn ang="0">
                    <a:pos x="15" y="385"/>
                  </a:cxn>
                  <a:cxn ang="0">
                    <a:pos x="11" y="276"/>
                  </a:cxn>
                  <a:cxn ang="0">
                    <a:pos x="20" y="158"/>
                  </a:cxn>
                  <a:cxn ang="0">
                    <a:pos x="42" y="30"/>
                  </a:cxn>
                  <a:cxn ang="0">
                    <a:pos x="0" y="0"/>
                  </a:cxn>
                </a:cxnLst>
                <a:rect l="0" t="0" r="r" b="b"/>
                <a:pathLst>
                  <a:path w="496" h="917">
                    <a:moveTo>
                      <a:pt x="0" y="0"/>
                    </a:moveTo>
                    <a:lnTo>
                      <a:pt x="0" y="886"/>
                    </a:lnTo>
                    <a:lnTo>
                      <a:pt x="150" y="917"/>
                    </a:lnTo>
                    <a:lnTo>
                      <a:pt x="143" y="797"/>
                    </a:lnTo>
                    <a:lnTo>
                      <a:pt x="496" y="851"/>
                    </a:lnTo>
                    <a:lnTo>
                      <a:pt x="490" y="803"/>
                    </a:lnTo>
                    <a:lnTo>
                      <a:pt x="245" y="773"/>
                    </a:lnTo>
                    <a:lnTo>
                      <a:pt x="239" y="670"/>
                    </a:lnTo>
                    <a:lnTo>
                      <a:pt x="72" y="670"/>
                    </a:lnTo>
                    <a:lnTo>
                      <a:pt x="68" y="657"/>
                    </a:lnTo>
                    <a:lnTo>
                      <a:pt x="56" y="620"/>
                    </a:lnTo>
                    <a:lnTo>
                      <a:pt x="41" y="559"/>
                    </a:lnTo>
                    <a:lnTo>
                      <a:pt x="26" y="480"/>
                    </a:lnTo>
                    <a:lnTo>
                      <a:pt x="15" y="385"/>
                    </a:lnTo>
                    <a:lnTo>
                      <a:pt x="11" y="276"/>
                    </a:lnTo>
                    <a:lnTo>
                      <a:pt x="20" y="158"/>
                    </a:lnTo>
                    <a:lnTo>
                      <a:pt x="42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4" name="Freeform 104"/>
              <p:cNvSpPr>
                <a:spLocks/>
              </p:cNvSpPr>
              <p:nvPr/>
            </p:nvSpPr>
            <p:spPr bwMode="auto">
              <a:xfrm>
                <a:off x="6593" y="13487"/>
                <a:ext cx="638" cy="125"/>
              </a:xfrm>
              <a:custGeom>
                <a:avLst/>
                <a:gdLst/>
                <a:ahLst/>
                <a:cxnLst>
                  <a:cxn ang="0">
                    <a:pos x="0" y="125"/>
                  </a:cxn>
                  <a:cxn ang="0">
                    <a:pos x="4" y="124"/>
                  </a:cxn>
                  <a:cxn ang="0">
                    <a:pos x="14" y="119"/>
                  </a:cxn>
                  <a:cxn ang="0">
                    <a:pos x="31" y="114"/>
                  </a:cxn>
                  <a:cxn ang="0">
                    <a:pos x="53" y="106"/>
                  </a:cxn>
                  <a:cxn ang="0">
                    <a:pos x="81" y="98"/>
                  </a:cxn>
                  <a:cxn ang="0">
                    <a:pos x="113" y="89"/>
                  </a:cxn>
                  <a:cxn ang="0">
                    <a:pos x="151" y="81"/>
                  </a:cxn>
                  <a:cxn ang="0">
                    <a:pos x="192" y="73"/>
                  </a:cxn>
                  <a:cxn ang="0">
                    <a:pos x="237" y="65"/>
                  </a:cxn>
                  <a:cxn ang="0">
                    <a:pos x="286" y="60"/>
                  </a:cxn>
                  <a:cxn ang="0">
                    <a:pos x="337" y="56"/>
                  </a:cxn>
                  <a:cxn ang="0">
                    <a:pos x="390" y="55"/>
                  </a:cxn>
                  <a:cxn ang="0">
                    <a:pos x="446" y="56"/>
                  </a:cxn>
                  <a:cxn ang="0">
                    <a:pos x="503" y="61"/>
                  </a:cxn>
                  <a:cxn ang="0">
                    <a:pos x="561" y="70"/>
                  </a:cxn>
                  <a:cxn ang="0">
                    <a:pos x="620" y="83"/>
                  </a:cxn>
                  <a:cxn ang="0">
                    <a:pos x="638" y="0"/>
                  </a:cxn>
                  <a:cxn ang="0">
                    <a:pos x="634" y="0"/>
                  </a:cxn>
                  <a:cxn ang="0">
                    <a:pos x="620" y="0"/>
                  </a:cxn>
                  <a:cxn ang="0">
                    <a:pos x="599" y="0"/>
                  </a:cxn>
                  <a:cxn ang="0">
                    <a:pos x="571" y="1"/>
                  </a:cxn>
                  <a:cxn ang="0">
                    <a:pos x="536" y="2"/>
                  </a:cxn>
                  <a:cxn ang="0">
                    <a:pos x="496" y="3"/>
                  </a:cxn>
                  <a:cxn ang="0">
                    <a:pos x="452" y="6"/>
                  </a:cxn>
                  <a:cxn ang="0">
                    <a:pos x="405" y="8"/>
                  </a:cxn>
                  <a:cxn ang="0">
                    <a:pos x="354" y="13"/>
                  </a:cxn>
                  <a:cxn ang="0">
                    <a:pos x="302" y="17"/>
                  </a:cxn>
                  <a:cxn ang="0">
                    <a:pos x="249" y="22"/>
                  </a:cxn>
                  <a:cxn ang="0">
                    <a:pos x="196" y="30"/>
                  </a:cxn>
                  <a:cxn ang="0">
                    <a:pos x="144" y="37"/>
                  </a:cxn>
                  <a:cxn ang="0">
                    <a:pos x="93" y="47"/>
                  </a:cxn>
                  <a:cxn ang="0">
                    <a:pos x="45" y="58"/>
                  </a:cxn>
                  <a:cxn ang="0">
                    <a:pos x="0" y="71"/>
                  </a:cxn>
                  <a:cxn ang="0">
                    <a:pos x="0" y="125"/>
                  </a:cxn>
                </a:cxnLst>
                <a:rect l="0" t="0" r="r" b="b"/>
                <a:pathLst>
                  <a:path w="638" h="125">
                    <a:moveTo>
                      <a:pt x="0" y="125"/>
                    </a:moveTo>
                    <a:lnTo>
                      <a:pt x="4" y="124"/>
                    </a:lnTo>
                    <a:lnTo>
                      <a:pt x="14" y="119"/>
                    </a:lnTo>
                    <a:lnTo>
                      <a:pt x="31" y="114"/>
                    </a:lnTo>
                    <a:lnTo>
                      <a:pt x="53" y="106"/>
                    </a:lnTo>
                    <a:lnTo>
                      <a:pt x="81" y="98"/>
                    </a:lnTo>
                    <a:lnTo>
                      <a:pt x="113" y="89"/>
                    </a:lnTo>
                    <a:lnTo>
                      <a:pt x="151" y="81"/>
                    </a:lnTo>
                    <a:lnTo>
                      <a:pt x="192" y="73"/>
                    </a:lnTo>
                    <a:lnTo>
                      <a:pt x="237" y="65"/>
                    </a:lnTo>
                    <a:lnTo>
                      <a:pt x="286" y="60"/>
                    </a:lnTo>
                    <a:lnTo>
                      <a:pt x="337" y="56"/>
                    </a:lnTo>
                    <a:lnTo>
                      <a:pt x="390" y="55"/>
                    </a:lnTo>
                    <a:lnTo>
                      <a:pt x="446" y="56"/>
                    </a:lnTo>
                    <a:lnTo>
                      <a:pt x="503" y="61"/>
                    </a:lnTo>
                    <a:lnTo>
                      <a:pt x="561" y="70"/>
                    </a:lnTo>
                    <a:lnTo>
                      <a:pt x="620" y="83"/>
                    </a:lnTo>
                    <a:lnTo>
                      <a:pt x="638" y="0"/>
                    </a:lnTo>
                    <a:lnTo>
                      <a:pt x="634" y="0"/>
                    </a:lnTo>
                    <a:lnTo>
                      <a:pt x="620" y="0"/>
                    </a:lnTo>
                    <a:lnTo>
                      <a:pt x="599" y="0"/>
                    </a:lnTo>
                    <a:lnTo>
                      <a:pt x="571" y="1"/>
                    </a:lnTo>
                    <a:lnTo>
                      <a:pt x="536" y="2"/>
                    </a:lnTo>
                    <a:lnTo>
                      <a:pt x="496" y="3"/>
                    </a:lnTo>
                    <a:lnTo>
                      <a:pt x="452" y="6"/>
                    </a:lnTo>
                    <a:lnTo>
                      <a:pt x="405" y="8"/>
                    </a:lnTo>
                    <a:lnTo>
                      <a:pt x="354" y="13"/>
                    </a:lnTo>
                    <a:lnTo>
                      <a:pt x="302" y="17"/>
                    </a:lnTo>
                    <a:lnTo>
                      <a:pt x="249" y="22"/>
                    </a:lnTo>
                    <a:lnTo>
                      <a:pt x="196" y="30"/>
                    </a:lnTo>
                    <a:lnTo>
                      <a:pt x="144" y="37"/>
                    </a:lnTo>
                    <a:lnTo>
                      <a:pt x="93" y="47"/>
                    </a:lnTo>
                    <a:lnTo>
                      <a:pt x="45" y="58"/>
                    </a:lnTo>
                    <a:lnTo>
                      <a:pt x="0" y="71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5" name="Freeform 105"/>
              <p:cNvSpPr>
                <a:spLocks/>
              </p:cNvSpPr>
              <p:nvPr/>
            </p:nvSpPr>
            <p:spPr bwMode="auto">
              <a:xfrm>
                <a:off x="6217" y="14634"/>
                <a:ext cx="1075" cy="356"/>
              </a:xfrm>
              <a:custGeom>
                <a:avLst/>
                <a:gdLst/>
                <a:ahLst/>
                <a:cxnLst>
                  <a:cxn ang="0">
                    <a:pos x="454" y="344"/>
                  </a:cxn>
                  <a:cxn ang="0">
                    <a:pos x="456" y="343"/>
                  </a:cxn>
                  <a:cxn ang="0">
                    <a:pos x="463" y="341"/>
                  </a:cxn>
                  <a:cxn ang="0">
                    <a:pos x="472" y="337"/>
                  </a:cxn>
                  <a:cxn ang="0">
                    <a:pos x="485" y="332"/>
                  </a:cxn>
                  <a:cxn ang="0">
                    <a:pos x="501" y="325"/>
                  </a:cxn>
                  <a:cxn ang="0">
                    <a:pos x="518" y="317"/>
                  </a:cxn>
                  <a:cxn ang="0">
                    <a:pos x="538" y="308"/>
                  </a:cxn>
                  <a:cxn ang="0">
                    <a:pos x="558" y="298"/>
                  </a:cxn>
                  <a:cxn ang="0">
                    <a:pos x="580" y="287"/>
                  </a:cxn>
                  <a:cxn ang="0">
                    <a:pos x="600" y="274"/>
                  </a:cxn>
                  <a:cxn ang="0">
                    <a:pos x="621" y="262"/>
                  </a:cxn>
                  <a:cxn ang="0">
                    <a:pos x="640" y="248"/>
                  </a:cxn>
                  <a:cxn ang="0">
                    <a:pos x="658" y="234"/>
                  </a:cxn>
                  <a:cxn ang="0">
                    <a:pos x="674" y="219"/>
                  </a:cxn>
                  <a:cxn ang="0">
                    <a:pos x="688" y="204"/>
                  </a:cxn>
                  <a:cxn ang="0">
                    <a:pos x="699" y="189"/>
                  </a:cxn>
                  <a:cxn ang="0">
                    <a:pos x="0" y="18"/>
                  </a:cxn>
                  <a:cxn ang="0">
                    <a:pos x="54" y="0"/>
                  </a:cxn>
                  <a:cxn ang="0">
                    <a:pos x="1075" y="251"/>
                  </a:cxn>
                  <a:cxn ang="0">
                    <a:pos x="1033" y="274"/>
                  </a:cxn>
                  <a:cxn ang="0">
                    <a:pos x="738" y="199"/>
                  </a:cxn>
                  <a:cxn ang="0">
                    <a:pos x="737" y="200"/>
                  </a:cxn>
                  <a:cxn ang="0">
                    <a:pos x="735" y="203"/>
                  </a:cxn>
                  <a:cxn ang="0">
                    <a:pos x="730" y="207"/>
                  </a:cxn>
                  <a:cxn ang="0">
                    <a:pos x="724" y="214"/>
                  </a:cxn>
                  <a:cxn ang="0">
                    <a:pos x="716" y="222"/>
                  </a:cxn>
                  <a:cxn ang="0">
                    <a:pos x="706" y="231"/>
                  </a:cxn>
                  <a:cxn ang="0">
                    <a:pos x="694" y="242"/>
                  </a:cxn>
                  <a:cxn ang="0">
                    <a:pos x="679" y="253"/>
                  </a:cxn>
                  <a:cxn ang="0">
                    <a:pos x="662" y="265"/>
                  </a:cxn>
                  <a:cxn ang="0">
                    <a:pos x="643" y="278"/>
                  </a:cxn>
                  <a:cxn ang="0">
                    <a:pos x="621" y="291"/>
                  </a:cxn>
                  <a:cxn ang="0">
                    <a:pos x="597" y="303"/>
                  </a:cxn>
                  <a:cxn ang="0">
                    <a:pos x="570" y="317"/>
                  </a:cxn>
                  <a:cxn ang="0">
                    <a:pos x="540" y="330"/>
                  </a:cxn>
                  <a:cxn ang="0">
                    <a:pos x="508" y="343"/>
                  </a:cxn>
                  <a:cxn ang="0">
                    <a:pos x="472" y="356"/>
                  </a:cxn>
                  <a:cxn ang="0">
                    <a:pos x="454" y="344"/>
                  </a:cxn>
                </a:cxnLst>
                <a:rect l="0" t="0" r="r" b="b"/>
                <a:pathLst>
                  <a:path w="1075" h="356">
                    <a:moveTo>
                      <a:pt x="454" y="344"/>
                    </a:moveTo>
                    <a:lnTo>
                      <a:pt x="456" y="343"/>
                    </a:lnTo>
                    <a:lnTo>
                      <a:pt x="463" y="341"/>
                    </a:lnTo>
                    <a:lnTo>
                      <a:pt x="472" y="337"/>
                    </a:lnTo>
                    <a:lnTo>
                      <a:pt x="485" y="332"/>
                    </a:lnTo>
                    <a:lnTo>
                      <a:pt x="501" y="325"/>
                    </a:lnTo>
                    <a:lnTo>
                      <a:pt x="518" y="317"/>
                    </a:lnTo>
                    <a:lnTo>
                      <a:pt x="538" y="308"/>
                    </a:lnTo>
                    <a:lnTo>
                      <a:pt x="558" y="298"/>
                    </a:lnTo>
                    <a:lnTo>
                      <a:pt x="580" y="287"/>
                    </a:lnTo>
                    <a:lnTo>
                      <a:pt x="600" y="274"/>
                    </a:lnTo>
                    <a:lnTo>
                      <a:pt x="621" y="262"/>
                    </a:lnTo>
                    <a:lnTo>
                      <a:pt x="640" y="248"/>
                    </a:lnTo>
                    <a:lnTo>
                      <a:pt x="658" y="234"/>
                    </a:lnTo>
                    <a:lnTo>
                      <a:pt x="674" y="219"/>
                    </a:lnTo>
                    <a:lnTo>
                      <a:pt x="688" y="204"/>
                    </a:lnTo>
                    <a:lnTo>
                      <a:pt x="699" y="189"/>
                    </a:lnTo>
                    <a:lnTo>
                      <a:pt x="0" y="18"/>
                    </a:lnTo>
                    <a:lnTo>
                      <a:pt x="54" y="0"/>
                    </a:lnTo>
                    <a:lnTo>
                      <a:pt x="1075" y="251"/>
                    </a:lnTo>
                    <a:lnTo>
                      <a:pt x="1033" y="274"/>
                    </a:lnTo>
                    <a:lnTo>
                      <a:pt x="738" y="199"/>
                    </a:lnTo>
                    <a:lnTo>
                      <a:pt x="737" y="200"/>
                    </a:lnTo>
                    <a:lnTo>
                      <a:pt x="735" y="203"/>
                    </a:lnTo>
                    <a:lnTo>
                      <a:pt x="730" y="207"/>
                    </a:lnTo>
                    <a:lnTo>
                      <a:pt x="724" y="214"/>
                    </a:lnTo>
                    <a:lnTo>
                      <a:pt x="716" y="222"/>
                    </a:lnTo>
                    <a:lnTo>
                      <a:pt x="706" y="231"/>
                    </a:lnTo>
                    <a:lnTo>
                      <a:pt x="694" y="242"/>
                    </a:lnTo>
                    <a:lnTo>
                      <a:pt x="679" y="253"/>
                    </a:lnTo>
                    <a:lnTo>
                      <a:pt x="662" y="265"/>
                    </a:lnTo>
                    <a:lnTo>
                      <a:pt x="643" y="278"/>
                    </a:lnTo>
                    <a:lnTo>
                      <a:pt x="621" y="291"/>
                    </a:lnTo>
                    <a:lnTo>
                      <a:pt x="597" y="303"/>
                    </a:lnTo>
                    <a:lnTo>
                      <a:pt x="570" y="317"/>
                    </a:lnTo>
                    <a:lnTo>
                      <a:pt x="540" y="330"/>
                    </a:lnTo>
                    <a:lnTo>
                      <a:pt x="508" y="343"/>
                    </a:lnTo>
                    <a:lnTo>
                      <a:pt x="472" y="356"/>
                    </a:lnTo>
                    <a:lnTo>
                      <a:pt x="454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6" name="Freeform 106"/>
              <p:cNvSpPr>
                <a:spLocks/>
              </p:cNvSpPr>
              <p:nvPr/>
            </p:nvSpPr>
            <p:spPr bwMode="auto">
              <a:xfrm>
                <a:off x="5997" y="14727"/>
                <a:ext cx="1095" cy="3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71" y="319"/>
                  </a:cxn>
                  <a:cxn ang="0">
                    <a:pos x="1095" y="319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1095" h="319">
                    <a:moveTo>
                      <a:pt x="0" y="0"/>
                    </a:moveTo>
                    <a:lnTo>
                      <a:pt x="1071" y="319"/>
                    </a:lnTo>
                    <a:lnTo>
                      <a:pt x="1095" y="319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7" name="Freeform 107"/>
              <p:cNvSpPr>
                <a:spLocks/>
              </p:cNvSpPr>
              <p:nvPr/>
            </p:nvSpPr>
            <p:spPr bwMode="auto">
              <a:xfrm>
                <a:off x="6181" y="14684"/>
                <a:ext cx="1082" cy="28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058" y="285"/>
                  </a:cxn>
                  <a:cxn ang="0">
                    <a:pos x="1082" y="284"/>
                  </a:cxn>
                  <a:cxn ang="0">
                    <a:pos x="33" y="0"/>
                  </a:cxn>
                  <a:cxn ang="0">
                    <a:pos x="0" y="1"/>
                  </a:cxn>
                </a:cxnLst>
                <a:rect l="0" t="0" r="r" b="b"/>
                <a:pathLst>
                  <a:path w="1082" h="285">
                    <a:moveTo>
                      <a:pt x="0" y="1"/>
                    </a:moveTo>
                    <a:lnTo>
                      <a:pt x="1058" y="285"/>
                    </a:lnTo>
                    <a:lnTo>
                      <a:pt x="1082" y="284"/>
                    </a:lnTo>
                    <a:lnTo>
                      <a:pt x="3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08" name="Freeform 108"/>
              <p:cNvSpPr>
                <a:spLocks/>
              </p:cNvSpPr>
              <p:nvPr/>
            </p:nvSpPr>
            <p:spPr bwMode="auto">
              <a:xfrm>
                <a:off x="6093" y="14699"/>
                <a:ext cx="1087" cy="3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6" y="315"/>
                  </a:cxn>
                  <a:cxn ang="0">
                    <a:pos x="1087" y="308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1087" h="315">
                    <a:moveTo>
                      <a:pt x="0" y="0"/>
                    </a:moveTo>
                    <a:lnTo>
                      <a:pt x="1066" y="315"/>
                    </a:lnTo>
                    <a:lnTo>
                      <a:pt x="1087" y="308"/>
                    </a:lnTo>
                    <a:lnTo>
                      <a:pt x="3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4909" name="Group 109"/>
            <p:cNvGrpSpPr>
              <a:grpSpLocks/>
            </p:cNvGrpSpPr>
            <p:nvPr/>
          </p:nvGrpSpPr>
          <p:grpSpPr bwMode="auto">
            <a:xfrm>
              <a:off x="12806" y="10667"/>
              <a:ext cx="983" cy="1369"/>
              <a:chOff x="12762" y="10336"/>
              <a:chExt cx="1027" cy="1700"/>
            </a:xfrm>
          </p:grpSpPr>
          <p:sp>
            <p:nvSpPr>
              <p:cNvPr id="204910" name="Rectangle 110"/>
              <p:cNvSpPr>
                <a:spLocks noChangeArrowheads="1"/>
              </p:cNvSpPr>
              <p:nvPr/>
            </p:nvSpPr>
            <p:spPr bwMode="auto">
              <a:xfrm>
                <a:off x="12824" y="10394"/>
                <a:ext cx="965" cy="1642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1" name="Rectangle 111"/>
              <p:cNvSpPr>
                <a:spLocks noChangeArrowheads="1"/>
              </p:cNvSpPr>
              <p:nvPr/>
            </p:nvSpPr>
            <p:spPr bwMode="auto">
              <a:xfrm>
                <a:off x="12766" y="10336"/>
                <a:ext cx="965" cy="164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2" name="Line 112"/>
              <p:cNvSpPr>
                <a:spLocks noChangeShapeType="1"/>
              </p:cNvSpPr>
              <p:nvPr/>
            </p:nvSpPr>
            <p:spPr bwMode="auto">
              <a:xfrm>
                <a:off x="12766" y="10682"/>
                <a:ext cx="96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3" name="Line 113"/>
              <p:cNvSpPr>
                <a:spLocks noChangeShapeType="1"/>
              </p:cNvSpPr>
              <p:nvPr/>
            </p:nvSpPr>
            <p:spPr bwMode="auto">
              <a:xfrm>
                <a:off x="12780" y="11042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4" name="Line 114"/>
              <p:cNvSpPr>
                <a:spLocks noChangeShapeType="1"/>
              </p:cNvSpPr>
              <p:nvPr/>
            </p:nvSpPr>
            <p:spPr bwMode="auto">
              <a:xfrm>
                <a:off x="12764" y="11374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5" name="Line 115"/>
              <p:cNvSpPr>
                <a:spLocks noChangeShapeType="1"/>
              </p:cNvSpPr>
              <p:nvPr/>
            </p:nvSpPr>
            <p:spPr bwMode="auto">
              <a:xfrm>
                <a:off x="12762" y="11675"/>
                <a:ext cx="967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4916" name="Text Box 116"/>
            <p:cNvSpPr txBox="1">
              <a:spLocks noChangeArrowheads="1"/>
            </p:cNvSpPr>
            <p:nvPr/>
          </p:nvSpPr>
          <p:spPr bwMode="auto">
            <a:xfrm>
              <a:off x="12809" y="10193"/>
              <a:ext cx="95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n-US" altLang="it-IT" sz="1000" b="0">
                  <a:solidFill>
                    <a:schemeClr val="tx2"/>
                  </a:solidFill>
                  <a:latin typeface="Arial" pitchFamily="34" charset="0"/>
                </a:rPr>
                <a:t>Host B</a:t>
              </a:r>
              <a:endParaRPr lang="en-US" altLang="it-IT" sz="2000" b="0">
                <a:solidFill>
                  <a:schemeClr val="tx2"/>
                </a:solidFill>
              </a:endParaRPr>
            </a:p>
          </p:txBody>
        </p:sp>
      </p:grpSp>
      <p:sp>
        <p:nvSpPr>
          <p:cNvPr id="204917" name="Line 117"/>
          <p:cNvSpPr>
            <a:spLocks noChangeShapeType="1"/>
          </p:cNvSpPr>
          <p:nvPr/>
        </p:nvSpPr>
        <p:spPr bwMode="auto">
          <a:xfrm flipH="1">
            <a:off x="3844925" y="4321175"/>
            <a:ext cx="7239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8" name="Line 118"/>
          <p:cNvSpPr>
            <a:spLocks noChangeShapeType="1"/>
          </p:cNvSpPr>
          <p:nvPr/>
        </p:nvSpPr>
        <p:spPr bwMode="auto">
          <a:xfrm flipH="1" flipV="1">
            <a:off x="5626100" y="4340225"/>
            <a:ext cx="779463" cy="9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9" name="Line 119"/>
          <p:cNvSpPr>
            <a:spLocks noChangeShapeType="1"/>
          </p:cNvSpPr>
          <p:nvPr/>
        </p:nvSpPr>
        <p:spPr bwMode="auto">
          <a:xfrm flipH="1">
            <a:off x="5568950" y="3911600"/>
            <a:ext cx="1296988" cy="1295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0" name="Line 120"/>
          <p:cNvSpPr>
            <a:spLocks noChangeShapeType="1"/>
          </p:cNvSpPr>
          <p:nvPr/>
        </p:nvSpPr>
        <p:spPr bwMode="auto">
          <a:xfrm flipH="1">
            <a:off x="6824663" y="3930650"/>
            <a:ext cx="4397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4921" name="Group 121"/>
          <p:cNvGrpSpPr>
            <a:grpSpLocks/>
          </p:cNvGrpSpPr>
          <p:nvPr/>
        </p:nvGrpSpPr>
        <p:grpSpPr bwMode="auto">
          <a:xfrm>
            <a:off x="6910388" y="3294063"/>
            <a:ext cx="981075" cy="901700"/>
            <a:chOff x="5850" y="13487"/>
            <a:chExt cx="2023" cy="1840"/>
          </a:xfrm>
        </p:grpSpPr>
        <p:sp>
          <p:nvSpPr>
            <p:cNvPr id="204922" name="Freeform 122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3" name="Freeform 123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4" name="Freeform 124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5" name="Freeform 125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6" name="Freeform 126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7" name="Freeform 127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8" name="Freeform 128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9" name="Freeform 129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0" name="Freeform 130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1" name="Freeform 131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2" name="Freeform 132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3" name="Freeform 133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4" name="Freeform 134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5" name="Freeform 135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6" name="Freeform 136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7" name="Freeform 137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8" name="Freeform 138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9" name="Freeform 139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0" name="Freeform 140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1" name="Freeform 141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2" name="Freeform 142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3" name="Freeform 143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4" name="Freeform 144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5" name="Freeform 145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6" name="Freeform 146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7" name="Freeform 147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8" name="Freeform 148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9" name="Freeform 149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0" name="Freeform 150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1" name="Rectangle 151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2" name="Freeform 152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3" name="Freeform 153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4" name="Freeform 154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5" name="Freeform 155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6" name="Freeform 156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7" name="Freeform 157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8" name="Freeform 158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59" name="Freeform 159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0" name="Freeform 160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961" name="Group 161"/>
          <p:cNvGrpSpPr>
            <a:grpSpLocks/>
          </p:cNvGrpSpPr>
          <p:nvPr/>
        </p:nvGrpSpPr>
        <p:grpSpPr bwMode="auto">
          <a:xfrm>
            <a:off x="7138988" y="3006725"/>
            <a:ext cx="649287" cy="904875"/>
            <a:chOff x="12762" y="10336"/>
            <a:chExt cx="1027" cy="1700"/>
          </a:xfrm>
        </p:grpSpPr>
        <p:sp>
          <p:nvSpPr>
            <p:cNvPr id="204962" name="Rectangle 162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3" name="Rectangle 163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4" name="Line 164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5" name="Line 165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6" name="Line 166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7" name="Line 167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968" name="Group 168"/>
          <p:cNvGrpSpPr>
            <a:grpSpLocks/>
          </p:cNvGrpSpPr>
          <p:nvPr/>
        </p:nvGrpSpPr>
        <p:grpSpPr bwMode="auto">
          <a:xfrm>
            <a:off x="6196013" y="5273675"/>
            <a:ext cx="981075" cy="901700"/>
            <a:chOff x="5850" y="13487"/>
            <a:chExt cx="2023" cy="1840"/>
          </a:xfrm>
        </p:grpSpPr>
        <p:sp>
          <p:nvSpPr>
            <p:cNvPr id="204969" name="Freeform 169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0" name="Freeform 170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1" name="Freeform 171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2" name="Freeform 172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3" name="Freeform 173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4" name="Freeform 174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5" name="Freeform 175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6" name="Freeform 176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7" name="Freeform 177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8" name="Freeform 178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9" name="Freeform 179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0" name="Freeform 180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1" name="Freeform 181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2" name="Freeform 182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3" name="Freeform 183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4" name="Freeform 184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5" name="Freeform 185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6" name="Freeform 186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7" name="Freeform 187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8" name="Freeform 188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9" name="Freeform 189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0" name="Freeform 190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1" name="Freeform 191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2" name="Freeform 192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3" name="Freeform 193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4" name="Freeform 194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5" name="Freeform 195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6" name="Freeform 196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7" name="Freeform 197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8" name="Rectangle 198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9" name="Freeform 199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0" name="Freeform 200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1" name="Freeform 201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2" name="Freeform 202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3" name="Freeform 203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4" name="Freeform 204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5" name="Freeform 205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6" name="Freeform 206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7" name="Freeform 207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008" name="Group 208"/>
          <p:cNvGrpSpPr>
            <a:grpSpLocks/>
          </p:cNvGrpSpPr>
          <p:nvPr/>
        </p:nvGrpSpPr>
        <p:grpSpPr bwMode="auto">
          <a:xfrm>
            <a:off x="6653213" y="5081588"/>
            <a:ext cx="647700" cy="906462"/>
            <a:chOff x="12762" y="10336"/>
            <a:chExt cx="1027" cy="1700"/>
          </a:xfrm>
        </p:grpSpPr>
        <p:sp>
          <p:nvSpPr>
            <p:cNvPr id="205009" name="Rectangle 209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10" name="Rectangle 210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11" name="Line 211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12" name="Line 212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13" name="Line 213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14" name="Line 214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015" name="Line 215"/>
          <p:cNvSpPr>
            <a:spLocks noChangeShapeType="1"/>
          </p:cNvSpPr>
          <p:nvPr/>
        </p:nvSpPr>
        <p:spPr bwMode="auto">
          <a:xfrm flipH="1">
            <a:off x="3749675" y="2835275"/>
            <a:ext cx="295275" cy="104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016" name="Text Box 216"/>
          <p:cNvSpPr txBox="1">
            <a:spLocks noChangeArrowheads="1"/>
          </p:cNvSpPr>
          <p:nvPr/>
        </p:nvSpPr>
        <p:spPr bwMode="auto">
          <a:xfrm>
            <a:off x="6781800" y="2535238"/>
            <a:ext cx="481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altLang="it-IT" sz="1400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altLang="it-IT" sz="1400" b="0" baseline="-25000">
                <a:solidFill>
                  <a:srgbClr val="FF0000"/>
                </a:solidFill>
                <a:latin typeface="Arial" pitchFamily="34" charset="0"/>
              </a:rPr>
              <a:t>out</a:t>
            </a:r>
            <a:endParaRPr lang="en-US" altLang="it-IT" sz="1400" b="0">
              <a:solidFill>
                <a:schemeClr val="tx2"/>
              </a:solidFill>
            </a:endParaRPr>
          </a:p>
        </p:txBody>
      </p:sp>
      <p:sp>
        <p:nvSpPr>
          <p:cNvPr id="205017" name="Line 217"/>
          <p:cNvSpPr>
            <a:spLocks noChangeShapeType="1"/>
          </p:cNvSpPr>
          <p:nvPr/>
        </p:nvSpPr>
        <p:spPr bwMode="auto">
          <a:xfrm>
            <a:off x="7150100" y="2882900"/>
            <a:ext cx="200025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018" name="Line 218"/>
          <p:cNvSpPr>
            <a:spLocks noChangeShapeType="1"/>
          </p:cNvSpPr>
          <p:nvPr/>
        </p:nvSpPr>
        <p:spPr bwMode="auto">
          <a:xfrm flipH="1">
            <a:off x="5486400" y="3908425"/>
            <a:ext cx="247650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5019" name="Group 219"/>
          <p:cNvGrpSpPr>
            <a:grpSpLocks/>
          </p:cNvGrpSpPr>
          <p:nvPr/>
        </p:nvGrpSpPr>
        <p:grpSpPr bwMode="auto">
          <a:xfrm>
            <a:off x="4541838" y="4089400"/>
            <a:ext cx="1073150" cy="422275"/>
            <a:chOff x="9542" y="11900"/>
            <a:chExt cx="1624" cy="640"/>
          </a:xfrm>
        </p:grpSpPr>
        <p:sp>
          <p:nvSpPr>
            <p:cNvPr id="205020" name="Oval 220"/>
            <p:cNvSpPr>
              <a:spLocks noChangeArrowheads="1"/>
            </p:cNvSpPr>
            <p:nvPr/>
          </p:nvSpPr>
          <p:spPr bwMode="auto">
            <a:xfrm>
              <a:off x="9557" y="12185"/>
              <a:ext cx="1608" cy="355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1" name="Line 221"/>
            <p:cNvSpPr>
              <a:spLocks noChangeShapeType="1"/>
            </p:cNvSpPr>
            <p:nvPr/>
          </p:nvSpPr>
          <p:spPr bwMode="auto">
            <a:xfrm>
              <a:off x="9557" y="12156"/>
              <a:ext cx="1" cy="2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2" name="Line 222"/>
            <p:cNvSpPr>
              <a:spLocks noChangeShapeType="1"/>
            </p:cNvSpPr>
            <p:nvPr/>
          </p:nvSpPr>
          <p:spPr bwMode="auto">
            <a:xfrm>
              <a:off x="11165" y="12156"/>
              <a:ext cx="1" cy="219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3" name="Rectangle 223"/>
            <p:cNvSpPr>
              <a:spLocks noChangeArrowheads="1"/>
            </p:cNvSpPr>
            <p:nvPr/>
          </p:nvSpPr>
          <p:spPr bwMode="auto">
            <a:xfrm>
              <a:off x="9557" y="12156"/>
              <a:ext cx="381" cy="21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1" hangingPunct="1"/>
              <a:endParaRPr lang="it-IT" sz="2000" b="0">
                <a:solidFill>
                  <a:schemeClr val="tx2"/>
                </a:solidFill>
              </a:endParaRPr>
            </a:p>
          </p:txBody>
        </p:sp>
        <p:sp>
          <p:nvSpPr>
            <p:cNvPr id="205024" name="Rectangle 224"/>
            <p:cNvSpPr>
              <a:spLocks noChangeArrowheads="1"/>
            </p:cNvSpPr>
            <p:nvPr/>
          </p:nvSpPr>
          <p:spPr bwMode="auto">
            <a:xfrm>
              <a:off x="10679" y="12141"/>
              <a:ext cx="486" cy="21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1" hangingPunct="1"/>
              <a:endParaRPr lang="it-IT" sz="2000" b="0">
                <a:solidFill>
                  <a:schemeClr val="tx2"/>
                </a:solidFill>
              </a:endParaRPr>
            </a:p>
          </p:txBody>
        </p:sp>
        <p:sp>
          <p:nvSpPr>
            <p:cNvPr id="205025" name="Oval 225"/>
            <p:cNvSpPr>
              <a:spLocks noChangeArrowheads="1"/>
            </p:cNvSpPr>
            <p:nvPr/>
          </p:nvSpPr>
          <p:spPr bwMode="auto">
            <a:xfrm>
              <a:off x="9542" y="11900"/>
              <a:ext cx="1608" cy="414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026" name="Group 226"/>
            <p:cNvGrpSpPr>
              <a:grpSpLocks/>
            </p:cNvGrpSpPr>
            <p:nvPr/>
          </p:nvGrpSpPr>
          <p:grpSpPr bwMode="auto">
            <a:xfrm>
              <a:off x="9930" y="11991"/>
              <a:ext cx="796" cy="242"/>
              <a:chOff x="2848" y="848"/>
              <a:chExt cx="140" cy="98"/>
            </a:xfrm>
          </p:grpSpPr>
          <p:sp>
            <p:nvSpPr>
              <p:cNvPr id="205027" name="Line 22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28" name="Line 22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29" name="Line 22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030" name="Group 230"/>
            <p:cNvGrpSpPr>
              <a:grpSpLocks/>
            </p:cNvGrpSpPr>
            <p:nvPr/>
          </p:nvGrpSpPr>
          <p:grpSpPr bwMode="auto">
            <a:xfrm flipV="1">
              <a:off x="9930" y="11987"/>
              <a:ext cx="796" cy="242"/>
              <a:chOff x="2848" y="848"/>
              <a:chExt cx="140" cy="98"/>
            </a:xfrm>
          </p:grpSpPr>
          <p:sp>
            <p:nvSpPr>
              <p:cNvPr id="205031" name="Line 23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32" name="Line 23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33" name="Line 23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5034" name="Group 234"/>
            <p:cNvGrpSpPr>
              <a:grpSpLocks/>
            </p:cNvGrpSpPr>
            <p:nvPr/>
          </p:nvGrpSpPr>
          <p:grpSpPr bwMode="auto">
            <a:xfrm>
              <a:off x="10534" y="12050"/>
              <a:ext cx="476" cy="374"/>
              <a:chOff x="11283" y="10423"/>
              <a:chExt cx="475" cy="374"/>
            </a:xfrm>
          </p:grpSpPr>
          <p:sp>
            <p:nvSpPr>
              <p:cNvPr id="205035" name="Rectangle 235"/>
              <p:cNvSpPr>
                <a:spLocks noChangeArrowheads="1"/>
              </p:cNvSpPr>
              <p:nvPr/>
            </p:nvSpPr>
            <p:spPr bwMode="auto">
              <a:xfrm>
                <a:off x="11283" y="10423"/>
                <a:ext cx="475" cy="37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36" name="Line 236"/>
              <p:cNvSpPr>
                <a:spLocks noChangeShapeType="1"/>
              </p:cNvSpPr>
              <p:nvPr/>
            </p:nvSpPr>
            <p:spPr bwMode="auto">
              <a:xfrm>
                <a:off x="11686" y="10502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37" name="Line 237"/>
              <p:cNvSpPr>
                <a:spLocks noChangeShapeType="1"/>
              </p:cNvSpPr>
              <p:nvPr/>
            </p:nvSpPr>
            <p:spPr bwMode="auto">
              <a:xfrm>
                <a:off x="11621" y="10502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38" name="Line 238"/>
              <p:cNvSpPr>
                <a:spLocks noChangeShapeType="1"/>
              </p:cNvSpPr>
              <p:nvPr/>
            </p:nvSpPr>
            <p:spPr bwMode="auto">
              <a:xfrm>
                <a:off x="11556" y="10502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39" name="Line 239"/>
              <p:cNvSpPr>
                <a:spLocks noChangeShapeType="1"/>
              </p:cNvSpPr>
              <p:nvPr/>
            </p:nvSpPr>
            <p:spPr bwMode="auto">
              <a:xfrm>
                <a:off x="11491" y="10495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40" name="Line 240"/>
              <p:cNvSpPr>
                <a:spLocks noChangeShapeType="1"/>
              </p:cNvSpPr>
              <p:nvPr/>
            </p:nvSpPr>
            <p:spPr bwMode="auto">
              <a:xfrm>
                <a:off x="11426" y="10495"/>
                <a:ext cx="2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41" name="Line 241"/>
              <p:cNvSpPr>
                <a:spLocks noChangeShapeType="1"/>
              </p:cNvSpPr>
              <p:nvPr/>
            </p:nvSpPr>
            <p:spPr bwMode="auto">
              <a:xfrm>
                <a:off x="11360" y="10495"/>
                <a:ext cx="3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5042" name="Line 242"/>
          <p:cNvSpPr>
            <a:spLocks noChangeShapeType="1"/>
          </p:cNvSpPr>
          <p:nvPr/>
        </p:nvSpPr>
        <p:spPr bwMode="auto">
          <a:xfrm>
            <a:off x="5673725" y="3254375"/>
            <a:ext cx="276225" cy="1588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5043" name="Group 243"/>
          <p:cNvGrpSpPr>
            <a:grpSpLocks/>
          </p:cNvGrpSpPr>
          <p:nvPr/>
        </p:nvGrpSpPr>
        <p:grpSpPr bwMode="auto">
          <a:xfrm>
            <a:off x="3625850" y="2930525"/>
            <a:ext cx="90488" cy="271463"/>
            <a:chOff x="10104" y="10005"/>
            <a:chExt cx="137" cy="411"/>
          </a:xfrm>
        </p:grpSpPr>
        <p:sp>
          <p:nvSpPr>
            <p:cNvPr id="205044" name="Oval 244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45" name="Oval 245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047" name="Line 247"/>
          <p:cNvSpPr>
            <a:spLocks noChangeShapeType="1"/>
          </p:cNvSpPr>
          <p:nvPr/>
        </p:nvSpPr>
        <p:spPr bwMode="auto">
          <a:xfrm flipH="1">
            <a:off x="3759200" y="3101975"/>
            <a:ext cx="30480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048" name="Oval 248"/>
          <p:cNvSpPr>
            <a:spLocks noChangeArrowheads="1"/>
          </p:cNvSpPr>
          <p:nvPr/>
        </p:nvSpPr>
        <p:spPr bwMode="auto">
          <a:xfrm>
            <a:off x="5235575" y="5000625"/>
            <a:ext cx="1065213" cy="234950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49" name="Line 249"/>
          <p:cNvSpPr>
            <a:spLocks noChangeShapeType="1"/>
          </p:cNvSpPr>
          <p:nvPr/>
        </p:nvSpPr>
        <p:spPr bwMode="auto">
          <a:xfrm>
            <a:off x="5235575" y="4981575"/>
            <a:ext cx="1588" cy="146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50" name="Line 250"/>
          <p:cNvSpPr>
            <a:spLocks noChangeShapeType="1"/>
          </p:cNvSpPr>
          <p:nvPr/>
        </p:nvSpPr>
        <p:spPr bwMode="auto">
          <a:xfrm>
            <a:off x="6300788" y="4981575"/>
            <a:ext cx="0" cy="14605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51" name="Rectangle 251"/>
          <p:cNvSpPr>
            <a:spLocks noChangeArrowheads="1"/>
          </p:cNvSpPr>
          <p:nvPr/>
        </p:nvSpPr>
        <p:spPr bwMode="auto">
          <a:xfrm>
            <a:off x="5235575" y="4981575"/>
            <a:ext cx="252413" cy="14287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5052" name="Rectangle 252"/>
          <p:cNvSpPr>
            <a:spLocks noChangeArrowheads="1"/>
          </p:cNvSpPr>
          <p:nvPr/>
        </p:nvSpPr>
        <p:spPr bwMode="auto">
          <a:xfrm>
            <a:off x="5978525" y="4972050"/>
            <a:ext cx="322263" cy="14287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5053" name="Oval 253"/>
          <p:cNvSpPr>
            <a:spLocks noChangeArrowheads="1"/>
          </p:cNvSpPr>
          <p:nvPr/>
        </p:nvSpPr>
        <p:spPr bwMode="auto">
          <a:xfrm>
            <a:off x="5216525" y="4813300"/>
            <a:ext cx="1063625" cy="273050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054" name="Group 254"/>
          <p:cNvGrpSpPr>
            <a:grpSpLocks/>
          </p:cNvGrpSpPr>
          <p:nvPr/>
        </p:nvGrpSpPr>
        <p:grpSpPr bwMode="auto">
          <a:xfrm>
            <a:off x="5483225" y="4873625"/>
            <a:ext cx="527050" cy="158750"/>
            <a:chOff x="2848" y="848"/>
            <a:chExt cx="140" cy="98"/>
          </a:xfrm>
        </p:grpSpPr>
        <p:sp>
          <p:nvSpPr>
            <p:cNvPr id="205055" name="Line 25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56" name="Line 25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57" name="Line 25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058" name="Group 258"/>
          <p:cNvGrpSpPr>
            <a:grpSpLocks/>
          </p:cNvGrpSpPr>
          <p:nvPr/>
        </p:nvGrpSpPr>
        <p:grpSpPr bwMode="auto">
          <a:xfrm flipV="1">
            <a:off x="5483225" y="4870450"/>
            <a:ext cx="527050" cy="160338"/>
            <a:chOff x="2848" y="848"/>
            <a:chExt cx="140" cy="98"/>
          </a:xfrm>
        </p:grpSpPr>
        <p:sp>
          <p:nvSpPr>
            <p:cNvPr id="205059" name="Line 25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60" name="Line 26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61" name="Line 26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062" name="Group 262"/>
          <p:cNvGrpSpPr>
            <a:grpSpLocks/>
          </p:cNvGrpSpPr>
          <p:nvPr/>
        </p:nvGrpSpPr>
        <p:grpSpPr bwMode="auto">
          <a:xfrm rot="7844936">
            <a:off x="5483226" y="5002212"/>
            <a:ext cx="322262" cy="239713"/>
            <a:chOff x="11283" y="10423"/>
            <a:chExt cx="475" cy="374"/>
          </a:xfrm>
        </p:grpSpPr>
        <p:sp>
          <p:nvSpPr>
            <p:cNvPr id="205063" name="Rectangle 263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4" name="Line 264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5" name="Line 265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6" name="Line 266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7" name="Line 267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8" name="Line 268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9" name="Line 269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070" name="Line 270"/>
          <p:cNvSpPr>
            <a:spLocks noChangeShapeType="1"/>
          </p:cNvSpPr>
          <p:nvPr/>
        </p:nvSpPr>
        <p:spPr bwMode="auto">
          <a:xfrm flipH="1" flipV="1">
            <a:off x="4300538" y="5864225"/>
            <a:ext cx="1981200" cy="19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1" name="Line 271"/>
          <p:cNvSpPr>
            <a:spLocks noChangeShapeType="1"/>
          </p:cNvSpPr>
          <p:nvPr/>
        </p:nvSpPr>
        <p:spPr bwMode="auto">
          <a:xfrm flipH="1">
            <a:off x="4919663" y="5216525"/>
            <a:ext cx="620712" cy="6572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2" name="Freeform 272"/>
          <p:cNvSpPr>
            <a:spLocks/>
          </p:cNvSpPr>
          <p:nvPr/>
        </p:nvSpPr>
        <p:spPr bwMode="auto">
          <a:xfrm>
            <a:off x="3671888" y="2968625"/>
            <a:ext cx="3305175" cy="2857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20"/>
              </a:cxn>
              <a:cxn ang="0">
                <a:pos x="1230" y="1350"/>
              </a:cxn>
              <a:cxn ang="0">
                <a:pos x="495" y="2040"/>
              </a:cxn>
              <a:cxn ang="0">
                <a:pos x="4515" y="2115"/>
              </a:cxn>
              <a:cxn ang="0">
                <a:pos x="2220" y="4500"/>
              </a:cxn>
              <a:cxn ang="0">
                <a:pos x="5205" y="4500"/>
              </a:cxn>
              <a:cxn ang="0">
                <a:pos x="5205" y="3405"/>
              </a:cxn>
            </a:cxnLst>
            <a:rect l="0" t="0" r="r" b="b"/>
            <a:pathLst>
              <a:path w="5205" h="4500">
                <a:moveTo>
                  <a:pt x="0" y="0"/>
                </a:moveTo>
                <a:lnTo>
                  <a:pt x="0" y="1320"/>
                </a:lnTo>
                <a:lnTo>
                  <a:pt x="1230" y="1350"/>
                </a:lnTo>
                <a:lnTo>
                  <a:pt x="495" y="2040"/>
                </a:lnTo>
                <a:lnTo>
                  <a:pt x="4515" y="2115"/>
                </a:lnTo>
                <a:lnTo>
                  <a:pt x="2220" y="4500"/>
                </a:lnTo>
                <a:lnTo>
                  <a:pt x="5205" y="4500"/>
                </a:lnTo>
                <a:lnTo>
                  <a:pt x="5205" y="3405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073" name="Oval 273"/>
          <p:cNvSpPr>
            <a:spLocks noChangeArrowheads="1"/>
          </p:cNvSpPr>
          <p:nvPr/>
        </p:nvSpPr>
        <p:spPr bwMode="auto">
          <a:xfrm>
            <a:off x="3475038" y="5800725"/>
            <a:ext cx="1062037" cy="234950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74" name="Line 274"/>
          <p:cNvSpPr>
            <a:spLocks noChangeShapeType="1"/>
          </p:cNvSpPr>
          <p:nvPr/>
        </p:nvSpPr>
        <p:spPr bwMode="auto">
          <a:xfrm>
            <a:off x="3475038" y="5781675"/>
            <a:ext cx="0" cy="144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75" name="Line 275"/>
          <p:cNvSpPr>
            <a:spLocks noChangeShapeType="1"/>
          </p:cNvSpPr>
          <p:nvPr/>
        </p:nvSpPr>
        <p:spPr bwMode="auto">
          <a:xfrm>
            <a:off x="4537075" y="5781675"/>
            <a:ext cx="1588" cy="1444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76" name="Rectangle 276"/>
          <p:cNvSpPr>
            <a:spLocks noChangeArrowheads="1"/>
          </p:cNvSpPr>
          <p:nvPr/>
        </p:nvSpPr>
        <p:spPr bwMode="auto">
          <a:xfrm>
            <a:off x="3475038" y="5781675"/>
            <a:ext cx="250825" cy="14287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5077" name="Rectangle 277"/>
          <p:cNvSpPr>
            <a:spLocks noChangeArrowheads="1"/>
          </p:cNvSpPr>
          <p:nvPr/>
        </p:nvSpPr>
        <p:spPr bwMode="auto">
          <a:xfrm>
            <a:off x="4214813" y="5772150"/>
            <a:ext cx="322262" cy="14287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5078" name="Oval 278"/>
          <p:cNvSpPr>
            <a:spLocks noChangeArrowheads="1"/>
          </p:cNvSpPr>
          <p:nvPr/>
        </p:nvSpPr>
        <p:spPr bwMode="auto">
          <a:xfrm>
            <a:off x="3463925" y="5613400"/>
            <a:ext cx="1063625" cy="273050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079" name="Group 279"/>
          <p:cNvGrpSpPr>
            <a:grpSpLocks/>
          </p:cNvGrpSpPr>
          <p:nvPr/>
        </p:nvGrpSpPr>
        <p:grpSpPr bwMode="auto">
          <a:xfrm>
            <a:off x="3721100" y="5673725"/>
            <a:ext cx="525463" cy="158750"/>
            <a:chOff x="2848" y="848"/>
            <a:chExt cx="140" cy="98"/>
          </a:xfrm>
        </p:grpSpPr>
        <p:sp>
          <p:nvSpPr>
            <p:cNvPr id="205080" name="Line 28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1" name="Line 28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2" name="Line 28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083" name="Group 283"/>
          <p:cNvGrpSpPr>
            <a:grpSpLocks/>
          </p:cNvGrpSpPr>
          <p:nvPr/>
        </p:nvGrpSpPr>
        <p:grpSpPr bwMode="auto">
          <a:xfrm flipV="1">
            <a:off x="3721100" y="5670550"/>
            <a:ext cx="525463" cy="158750"/>
            <a:chOff x="2848" y="848"/>
            <a:chExt cx="140" cy="98"/>
          </a:xfrm>
        </p:grpSpPr>
        <p:sp>
          <p:nvSpPr>
            <p:cNvPr id="205084" name="Line 28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5" name="Line 28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6" name="Line 28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087" name="Group 287"/>
          <p:cNvGrpSpPr>
            <a:grpSpLocks/>
          </p:cNvGrpSpPr>
          <p:nvPr/>
        </p:nvGrpSpPr>
        <p:grpSpPr bwMode="auto">
          <a:xfrm>
            <a:off x="3538538" y="5740400"/>
            <a:ext cx="315912" cy="247650"/>
            <a:chOff x="11283" y="10423"/>
            <a:chExt cx="475" cy="374"/>
          </a:xfrm>
        </p:grpSpPr>
        <p:sp>
          <p:nvSpPr>
            <p:cNvPr id="205088" name="Rectangle 288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89" name="Line 289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0" name="Line 290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1" name="Line 291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2" name="Line 292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3" name="Line 293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4" name="Line 294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095" name="Oval 295"/>
          <p:cNvSpPr>
            <a:spLocks noChangeArrowheads="1"/>
          </p:cNvSpPr>
          <p:nvPr/>
        </p:nvSpPr>
        <p:spPr bwMode="auto">
          <a:xfrm>
            <a:off x="2835275" y="4867275"/>
            <a:ext cx="1063625" cy="233363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96" name="Line 296"/>
          <p:cNvSpPr>
            <a:spLocks noChangeShapeType="1"/>
          </p:cNvSpPr>
          <p:nvPr/>
        </p:nvSpPr>
        <p:spPr bwMode="auto">
          <a:xfrm>
            <a:off x="2835275" y="4848225"/>
            <a:ext cx="1588" cy="144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97" name="Line 297"/>
          <p:cNvSpPr>
            <a:spLocks noChangeShapeType="1"/>
          </p:cNvSpPr>
          <p:nvPr/>
        </p:nvSpPr>
        <p:spPr bwMode="auto">
          <a:xfrm>
            <a:off x="3898900" y="4848225"/>
            <a:ext cx="0" cy="14446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98" name="Rectangle 298"/>
          <p:cNvSpPr>
            <a:spLocks noChangeArrowheads="1"/>
          </p:cNvSpPr>
          <p:nvPr/>
        </p:nvSpPr>
        <p:spPr bwMode="auto">
          <a:xfrm>
            <a:off x="2835275" y="4848225"/>
            <a:ext cx="252413" cy="141288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5099" name="Rectangle 299"/>
          <p:cNvSpPr>
            <a:spLocks noChangeArrowheads="1"/>
          </p:cNvSpPr>
          <p:nvPr/>
        </p:nvSpPr>
        <p:spPr bwMode="auto">
          <a:xfrm>
            <a:off x="3576638" y="4838700"/>
            <a:ext cx="322262" cy="141288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5100" name="Oval 300"/>
          <p:cNvSpPr>
            <a:spLocks noChangeArrowheads="1"/>
          </p:cNvSpPr>
          <p:nvPr/>
        </p:nvSpPr>
        <p:spPr bwMode="auto">
          <a:xfrm>
            <a:off x="2825750" y="4679950"/>
            <a:ext cx="1063625" cy="273050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101" name="Group 301"/>
          <p:cNvGrpSpPr>
            <a:grpSpLocks/>
          </p:cNvGrpSpPr>
          <p:nvPr/>
        </p:nvGrpSpPr>
        <p:grpSpPr bwMode="auto">
          <a:xfrm>
            <a:off x="3082925" y="4740275"/>
            <a:ext cx="525463" cy="158750"/>
            <a:chOff x="2848" y="848"/>
            <a:chExt cx="140" cy="98"/>
          </a:xfrm>
        </p:grpSpPr>
        <p:sp>
          <p:nvSpPr>
            <p:cNvPr id="205102" name="Line 30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3" name="Line 30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4" name="Line 30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105" name="Group 305"/>
          <p:cNvGrpSpPr>
            <a:grpSpLocks/>
          </p:cNvGrpSpPr>
          <p:nvPr/>
        </p:nvGrpSpPr>
        <p:grpSpPr bwMode="auto">
          <a:xfrm flipV="1">
            <a:off x="3082925" y="4737100"/>
            <a:ext cx="525463" cy="158750"/>
            <a:chOff x="2848" y="848"/>
            <a:chExt cx="140" cy="98"/>
          </a:xfrm>
        </p:grpSpPr>
        <p:sp>
          <p:nvSpPr>
            <p:cNvPr id="205106" name="Line 30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7" name="Line 30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8" name="Line 30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109" name="Line 309"/>
          <p:cNvSpPr>
            <a:spLocks noChangeShapeType="1"/>
          </p:cNvSpPr>
          <p:nvPr/>
        </p:nvSpPr>
        <p:spPr bwMode="auto">
          <a:xfrm flipH="1">
            <a:off x="2195513" y="5064125"/>
            <a:ext cx="868362" cy="8112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5110" name="Group 310"/>
          <p:cNvGrpSpPr>
            <a:grpSpLocks/>
          </p:cNvGrpSpPr>
          <p:nvPr/>
        </p:nvGrpSpPr>
        <p:grpSpPr bwMode="auto">
          <a:xfrm rot="8027572">
            <a:off x="3178176" y="4668837"/>
            <a:ext cx="322262" cy="239713"/>
            <a:chOff x="11283" y="10423"/>
            <a:chExt cx="475" cy="374"/>
          </a:xfrm>
        </p:grpSpPr>
        <p:sp>
          <p:nvSpPr>
            <p:cNvPr id="205111" name="Rectangle 311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2" name="Line 312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3" name="Line 313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4" name="Line 314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5" name="Line 315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6" name="Line 316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7" name="Line 317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118" name="Freeform 318"/>
          <p:cNvSpPr>
            <a:spLocks/>
          </p:cNvSpPr>
          <p:nvPr/>
        </p:nvSpPr>
        <p:spPr bwMode="auto">
          <a:xfrm>
            <a:off x="2033588" y="3006725"/>
            <a:ext cx="5067300" cy="2933700"/>
          </a:xfrm>
          <a:custGeom>
            <a:avLst/>
            <a:gdLst/>
            <a:ahLst/>
            <a:cxnLst>
              <a:cxn ang="0">
                <a:pos x="7965" y="3420"/>
              </a:cxn>
              <a:cxn ang="0">
                <a:pos x="7980" y="4620"/>
              </a:cxn>
              <a:cxn ang="0">
                <a:pos x="0" y="4605"/>
              </a:cxn>
              <a:cxn ang="0">
                <a:pos x="3315" y="1485"/>
              </a:cxn>
              <a:cxn ang="0">
                <a:pos x="2355" y="1455"/>
              </a:cxn>
              <a:cxn ang="0">
                <a:pos x="2355" y="0"/>
              </a:cxn>
            </a:cxnLst>
            <a:rect l="0" t="0" r="r" b="b"/>
            <a:pathLst>
              <a:path w="7980" h="4620">
                <a:moveTo>
                  <a:pt x="7965" y="3420"/>
                </a:moveTo>
                <a:lnTo>
                  <a:pt x="7980" y="4620"/>
                </a:lnTo>
                <a:lnTo>
                  <a:pt x="0" y="4605"/>
                </a:lnTo>
                <a:lnTo>
                  <a:pt x="3315" y="1485"/>
                </a:lnTo>
                <a:lnTo>
                  <a:pt x="2355" y="1455"/>
                </a:lnTo>
                <a:lnTo>
                  <a:pt x="2355" y="0"/>
                </a:lnTo>
              </a:path>
            </a:pathLst>
          </a:custGeom>
          <a:noFill/>
          <a:ln w="38100" cmpd="sng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119" name="Freeform 319"/>
          <p:cNvSpPr>
            <a:spLocks/>
          </p:cNvSpPr>
          <p:nvPr/>
        </p:nvSpPr>
        <p:spPr bwMode="auto">
          <a:xfrm>
            <a:off x="1633538" y="3101975"/>
            <a:ext cx="5743575" cy="2886075"/>
          </a:xfrm>
          <a:custGeom>
            <a:avLst/>
            <a:gdLst/>
            <a:ahLst/>
            <a:cxnLst>
              <a:cxn ang="0">
                <a:pos x="0" y="2880"/>
              </a:cxn>
              <a:cxn ang="0">
                <a:pos x="0" y="4530"/>
              </a:cxn>
              <a:cxn ang="0">
                <a:pos x="885" y="4545"/>
              </a:cxn>
              <a:cxn ang="0">
                <a:pos x="3510" y="2010"/>
              </a:cxn>
              <a:cxn ang="0">
                <a:pos x="7140" y="2055"/>
              </a:cxn>
              <a:cxn ang="0">
                <a:pos x="8145" y="1020"/>
              </a:cxn>
              <a:cxn ang="0">
                <a:pos x="9045" y="1020"/>
              </a:cxn>
              <a:cxn ang="0">
                <a:pos x="9015" y="0"/>
              </a:cxn>
            </a:cxnLst>
            <a:rect l="0" t="0" r="r" b="b"/>
            <a:pathLst>
              <a:path w="9045" h="4545">
                <a:moveTo>
                  <a:pt x="0" y="2880"/>
                </a:moveTo>
                <a:lnTo>
                  <a:pt x="0" y="4530"/>
                </a:lnTo>
                <a:lnTo>
                  <a:pt x="885" y="4545"/>
                </a:lnTo>
                <a:lnTo>
                  <a:pt x="3510" y="2010"/>
                </a:lnTo>
                <a:lnTo>
                  <a:pt x="7140" y="2055"/>
                </a:lnTo>
                <a:lnTo>
                  <a:pt x="8145" y="1020"/>
                </a:lnTo>
                <a:lnTo>
                  <a:pt x="9045" y="1020"/>
                </a:lnTo>
                <a:lnTo>
                  <a:pt x="9015" y="0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120" name="Freeform 320"/>
          <p:cNvSpPr>
            <a:spLocks/>
          </p:cNvSpPr>
          <p:nvPr/>
        </p:nvSpPr>
        <p:spPr bwMode="auto">
          <a:xfrm>
            <a:off x="1757363" y="3149600"/>
            <a:ext cx="5791200" cy="2667000"/>
          </a:xfrm>
          <a:custGeom>
            <a:avLst/>
            <a:gdLst/>
            <a:ahLst/>
            <a:cxnLst>
              <a:cxn ang="0">
                <a:pos x="0" y="2821"/>
              </a:cxn>
              <a:cxn ang="0">
                <a:pos x="0" y="4201"/>
              </a:cxn>
              <a:cxn ang="0">
                <a:pos x="4890" y="4201"/>
              </a:cxn>
              <a:cxn ang="0">
                <a:pos x="8055" y="1051"/>
              </a:cxn>
              <a:cxn ang="0">
                <a:pos x="9120" y="1080"/>
              </a:cxn>
              <a:cxn ang="0">
                <a:pos x="9105" y="0"/>
              </a:cxn>
            </a:cxnLst>
            <a:rect l="0" t="0" r="r" b="b"/>
            <a:pathLst>
              <a:path w="9120" h="4201">
                <a:moveTo>
                  <a:pt x="0" y="2821"/>
                </a:moveTo>
                <a:lnTo>
                  <a:pt x="0" y="4201"/>
                </a:lnTo>
                <a:lnTo>
                  <a:pt x="4890" y="4201"/>
                </a:lnTo>
                <a:lnTo>
                  <a:pt x="8055" y="1051"/>
                </a:lnTo>
                <a:lnTo>
                  <a:pt x="9120" y="1080"/>
                </a:lnTo>
                <a:lnTo>
                  <a:pt x="9105" y="0"/>
                </a:lnTo>
              </a:path>
            </a:pathLst>
          </a:custGeom>
          <a:noFill/>
          <a:ln w="38100" cmpd="sng">
            <a:solidFill>
              <a:srgbClr val="00FF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5121" name="Group 321"/>
          <p:cNvGrpSpPr>
            <a:grpSpLocks/>
          </p:cNvGrpSpPr>
          <p:nvPr/>
        </p:nvGrpSpPr>
        <p:grpSpPr bwMode="auto">
          <a:xfrm>
            <a:off x="1587500" y="4902200"/>
            <a:ext cx="90488" cy="271463"/>
            <a:chOff x="10104" y="10005"/>
            <a:chExt cx="137" cy="411"/>
          </a:xfrm>
        </p:grpSpPr>
        <p:sp>
          <p:nvSpPr>
            <p:cNvPr id="205122" name="Oval 322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23" name="Oval 323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24" name="Group 324"/>
          <p:cNvGrpSpPr>
            <a:grpSpLocks/>
          </p:cNvGrpSpPr>
          <p:nvPr/>
        </p:nvGrpSpPr>
        <p:grpSpPr bwMode="auto">
          <a:xfrm>
            <a:off x="7043738" y="5138738"/>
            <a:ext cx="92075" cy="271462"/>
            <a:chOff x="10104" y="10005"/>
            <a:chExt cx="137" cy="411"/>
          </a:xfrm>
        </p:grpSpPr>
        <p:sp>
          <p:nvSpPr>
            <p:cNvPr id="205125" name="Oval 325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26" name="Oval 326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27" name="Group 327"/>
          <p:cNvGrpSpPr>
            <a:grpSpLocks/>
          </p:cNvGrpSpPr>
          <p:nvPr/>
        </p:nvGrpSpPr>
        <p:grpSpPr bwMode="auto">
          <a:xfrm>
            <a:off x="7491413" y="3081338"/>
            <a:ext cx="90487" cy="271462"/>
            <a:chOff x="10104" y="10005"/>
            <a:chExt cx="137" cy="411"/>
          </a:xfrm>
        </p:grpSpPr>
        <p:sp>
          <p:nvSpPr>
            <p:cNvPr id="205128" name="Oval 328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29" name="Oval 329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130" name="Text Box 330"/>
          <p:cNvSpPr txBox="1">
            <a:spLocks noChangeArrowheads="1"/>
          </p:cNvSpPr>
          <p:nvPr/>
        </p:nvSpPr>
        <p:spPr bwMode="auto">
          <a:xfrm>
            <a:off x="4006850" y="2928938"/>
            <a:ext cx="2236788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it-IT" sz="1400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'</a:t>
            </a:r>
            <a:r>
              <a:rPr lang="it-IT" sz="1400" b="0" baseline="-25000">
                <a:solidFill>
                  <a:srgbClr val="FF0000"/>
                </a:solidFill>
                <a:latin typeface="Arial" pitchFamily="34" charset="0"/>
              </a:rPr>
              <a:t>in </a:t>
            </a: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: dati originari</a:t>
            </a:r>
            <a:br>
              <a:rPr lang="it-IT" sz="1400" b="0">
                <a:solidFill>
                  <a:srgbClr val="FF0000"/>
                </a:solidFill>
                <a:latin typeface="Arial" pitchFamily="34" charset="0"/>
              </a:rPr>
            </a:br>
            <a:r>
              <a:rPr lang="it-IT" sz="1400" b="0">
                <a:solidFill>
                  <a:srgbClr val="FF0000"/>
                </a:solidFill>
                <a:latin typeface="Arial" pitchFamily="34" charset="0"/>
              </a:rPr>
              <a:t>più dati ritrasmessi</a:t>
            </a:r>
            <a:endParaRPr lang="it-IT" sz="1400" b="0">
              <a:solidFill>
                <a:schemeClr val="tx2"/>
              </a:solidFill>
            </a:endParaRPr>
          </a:p>
        </p:txBody>
      </p:sp>
      <p:sp>
        <p:nvSpPr>
          <p:cNvPr id="205131" name="Text Box 331"/>
          <p:cNvSpPr txBox="1">
            <a:spLocks noChangeArrowheads="1"/>
          </p:cNvSpPr>
          <p:nvPr/>
        </p:nvSpPr>
        <p:spPr bwMode="auto">
          <a:xfrm>
            <a:off x="4508500" y="3449638"/>
            <a:ext cx="23590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it-IT" sz="1400" b="0">
                <a:solidFill>
                  <a:schemeClr val="tx2"/>
                </a:solidFill>
                <a:latin typeface="Arial" pitchFamily="34" charset="0"/>
              </a:rPr>
              <a:t>Buffer finiti e condivisi per i collegamenti in uscita</a:t>
            </a:r>
            <a:endParaRPr lang="it-IT" sz="14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86A780E5-A546-4040-B1D9-36A944F3A3D2}" type="slidenum">
              <a:rPr lang="en-US" altLang="it-IT"/>
              <a:pPr/>
              <a:t>91</a:t>
            </a:fld>
            <a:endParaRPr lang="en-US" altLang="it-IT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69300" cy="927100"/>
          </a:xfrm>
        </p:spPr>
        <p:txBody>
          <a:bodyPr/>
          <a:lstStyle/>
          <a:p>
            <a:r>
              <a:rPr lang="en-US" altLang="it-IT" sz="3200"/>
              <a:t>Cause/costi della congestione: scenario 3</a:t>
            </a:r>
            <a:r>
              <a:rPr lang="en-US" altLang="it-IT"/>
              <a:t> </a:t>
            </a:r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333375" y="5153025"/>
            <a:ext cx="8267700" cy="409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654050" y="4581525"/>
            <a:ext cx="77819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400" b="0">
                <a:solidFill>
                  <a:srgbClr val="FF0000"/>
                </a:solidFill>
              </a:rPr>
              <a:t>Un altro “costo” della congestione:</a:t>
            </a:r>
            <a:r>
              <a:rPr lang="it-IT" sz="2400" b="0"/>
              <a:t>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400" b="0"/>
              <a:t>Quando il pacchetto viene scartato, la capacità trasmissiva utilizzata sui collegamenti di upstream per instradare il pacchetto risulta sprecata!</a:t>
            </a:r>
          </a:p>
        </p:txBody>
      </p:sp>
      <p:pic>
        <p:nvPicPr>
          <p:cNvPr id="205829" name="Picture 5" descr="congestion_per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925" y="1562100"/>
            <a:ext cx="4421188" cy="2819400"/>
          </a:xfrm>
          <a:prstGeom prst="rect">
            <a:avLst/>
          </a:prstGeom>
          <a:noFill/>
        </p:spPr>
      </p:pic>
      <p:sp>
        <p:nvSpPr>
          <p:cNvPr id="205832" name="Line 8"/>
          <p:cNvSpPr>
            <a:spLocks noChangeShapeType="1"/>
          </p:cNvSpPr>
          <p:nvPr/>
        </p:nvSpPr>
        <p:spPr bwMode="auto">
          <a:xfrm flipH="1">
            <a:off x="6011863" y="2141538"/>
            <a:ext cx="403225" cy="4524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33" name="Line 9"/>
          <p:cNvSpPr>
            <a:spLocks noChangeShapeType="1"/>
          </p:cNvSpPr>
          <p:nvPr/>
        </p:nvSpPr>
        <p:spPr bwMode="auto">
          <a:xfrm flipH="1">
            <a:off x="6223000" y="2141538"/>
            <a:ext cx="1920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5834" name="Group 10"/>
          <p:cNvGrpSpPr>
            <a:grpSpLocks/>
          </p:cNvGrpSpPr>
          <p:nvPr/>
        </p:nvGrpSpPr>
        <p:grpSpPr bwMode="auto">
          <a:xfrm>
            <a:off x="5886450" y="1446213"/>
            <a:ext cx="428625" cy="784225"/>
            <a:chOff x="12464" y="10193"/>
            <a:chExt cx="1481" cy="2272"/>
          </a:xfrm>
        </p:grpSpPr>
        <p:grpSp>
          <p:nvGrpSpPr>
            <p:cNvPr id="205835" name="Group 11"/>
            <p:cNvGrpSpPr>
              <a:grpSpLocks/>
            </p:cNvGrpSpPr>
            <p:nvPr/>
          </p:nvGrpSpPr>
          <p:grpSpPr bwMode="auto">
            <a:xfrm>
              <a:off x="12464" y="11102"/>
              <a:ext cx="1481" cy="1363"/>
              <a:chOff x="5850" y="13487"/>
              <a:chExt cx="2023" cy="1840"/>
            </a:xfrm>
          </p:grpSpPr>
          <p:sp>
            <p:nvSpPr>
              <p:cNvPr id="205836" name="Freeform 12"/>
              <p:cNvSpPr>
                <a:spLocks/>
              </p:cNvSpPr>
              <p:nvPr/>
            </p:nvSpPr>
            <p:spPr bwMode="auto">
              <a:xfrm>
                <a:off x="5850" y="13632"/>
                <a:ext cx="2023" cy="1695"/>
              </a:xfrm>
              <a:custGeom>
                <a:avLst/>
                <a:gdLst/>
                <a:ahLst/>
                <a:cxnLst>
                  <a:cxn ang="0">
                    <a:pos x="570" y="121"/>
                  </a:cxn>
                  <a:cxn ang="0">
                    <a:pos x="575" y="120"/>
                  </a:cxn>
                  <a:cxn ang="0">
                    <a:pos x="586" y="116"/>
                  </a:cxn>
                  <a:cxn ang="0">
                    <a:pos x="607" y="108"/>
                  </a:cxn>
                  <a:cxn ang="0">
                    <a:pos x="636" y="101"/>
                  </a:cxn>
                  <a:cxn ang="0">
                    <a:pos x="672" y="90"/>
                  </a:cxn>
                  <a:cxn ang="0">
                    <a:pos x="718" y="79"/>
                  </a:cxn>
                  <a:cxn ang="0">
                    <a:pos x="771" y="67"/>
                  </a:cxn>
                  <a:cxn ang="0">
                    <a:pos x="834" y="55"/>
                  </a:cxn>
                  <a:cxn ang="0">
                    <a:pos x="904" y="43"/>
                  </a:cxn>
                  <a:cxn ang="0">
                    <a:pos x="982" y="33"/>
                  </a:cxn>
                  <a:cxn ang="0">
                    <a:pos x="1071" y="22"/>
                  </a:cxn>
                  <a:cxn ang="0">
                    <a:pos x="1166" y="13"/>
                  </a:cxn>
                  <a:cxn ang="0">
                    <a:pos x="1271" y="7"/>
                  </a:cxn>
                  <a:cxn ang="0">
                    <a:pos x="1384" y="1"/>
                  </a:cxn>
                  <a:cxn ang="0">
                    <a:pos x="1506" y="0"/>
                  </a:cxn>
                  <a:cxn ang="0">
                    <a:pos x="1636" y="1"/>
                  </a:cxn>
                  <a:cxn ang="0">
                    <a:pos x="1692" y="233"/>
                  </a:cxn>
                  <a:cxn ang="0">
                    <a:pos x="1713" y="243"/>
                  </a:cxn>
                  <a:cxn ang="0">
                    <a:pos x="1758" y="274"/>
                  </a:cxn>
                  <a:cxn ang="0">
                    <a:pos x="1806" y="329"/>
                  </a:cxn>
                  <a:cxn ang="0">
                    <a:pos x="1836" y="409"/>
                  </a:cxn>
                  <a:cxn ang="0">
                    <a:pos x="1955" y="948"/>
                  </a:cxn>
                  <a:cxn ang="0">
                    <a:pos x="2003" y="1171"/>
                  </a:cxn>
                  <a:cxn ang="0">
                    <a:pos x="2011" y="1188"/>
                  </a:cxn>
                  <a:cxn ang="0">
                    <a:pos x="2022" y="1231"/>
                  </a:cxn>
                  <a:cxn ang="0">
                    <a:pos x="2021" y="1297"/>
                  </a:cxn>
                  <a:cxn ang="0">
                    <a:pos x="1992" y="1380"/>
                  </a:cxn>
                  <a:cxn ang="0">
                    <a:pos x="0" y="1328"/>
                  </a:cxn>
                  <a:cxn ang="0">
                    <a:pos x="199" y="1223"/>
                  </a:cxn>
                  <a:cxn ang="0">
                    <a:pos x="200" y="232"/>
                  </a:cxn>
                  <a:cxn ang="0">
                    <a:pos x="210" y="226"/>
                  </a:cxn>
                  <a:cxn ang="0">
                    <a:pos x="230" y="214"/>
                  </a:cxn>
                  <a:cxn ang="0">
                    <a:pos x="259" y="201"/>
                  </a:cxn>
                  <a:cxn ang="0">
                    <a:pos x="297" y="189"/>
                  </a:cxn>
                  <a:cxn ang="0">
                    <a:pos x="344" y="183"/>
                  </a:cxn>
                  <a:cxn ang="0">
                    <a:pos x="399" y="181"/>
                  </a:cxn>
                  <a:cxn ang="0">
                    <a:pos x="464" y="191"/>
                  </a:cxn>
                  <a:cxn ang="0">
                    <a:pos x="548" y="225"/>
                  </a:cxn>
                </a:cxnLst>
                <a:rect l="0" t="0" r="r" b="b"/>
                <a:pathLst>
                  <a:path w="2023" h="1695">
                    <a:moveTo>
                      <a:pt x="548" y="225"/>
                    </a:moveTo>
                    <a:lnTo>
                      <a:pt x="570" y="121"/>
                    </a:lnTo>
                    <a:lnTo>
                      <a:pt x="571" y="121"/>
                    </a:lnTo>
                    <a:lnTo>
                      <a:pt x="575" y="120"/>
                    </a:lnTo>
                    <a:lnTo>
                      <a:pt x="580" y="118"/>
                    </a:lnTo>
                    <a:lnTo>
                      <a:pt x="586" y="116"/>
                    </a:lnTo>
                    <a:lnTo>
                      <a:pt x="596" y="112"/>
                    </a:lnTo>
                    <a:lnTo>
                      <a:pt x="607" y="108"/>
                    </a:lnTo>
                    <a:lnTo>
                      <a:pt x="620" y="105"/>
                    </a:lnTo>
                    <a:lnTo>
                      <a:pt x="636" y="101"/>
                    </a:lnTo>
                    <a:lnTo>
                      <a:pt x="653" y="95"/>
                    </a:lnTo>
                    <a:lnTo>
                      <a:pt x="672" y="90"/>
                    </a:lnTo>
                    <a:lnTo>
                      <a:pt x="694" y="84"/>
                    </a:lnTo>
                    <a:lnTo>
                      <a:pt x="718" y="79"/>
                    </a:lnTo>
                    <a:lnTo>
                      <a:pt x="743" y="74"/>
                    </a:lnTo>
                    <a:lnTo>
                      <a:pt x="771" y="67"/>
                    </a:lnTo>
                    <a:lnTo>
                      <a:pt x="802" y="61"/>
                    </a:lnTo>
                    <a:lnTo>
                      <a:pt x="834" y="55"/>
                    </a:lnTo>
                    <a:lnTo>
                      <a:pt x="867" y="49"/>
                    </a:lnTo>
                    <a:lnTo>
                      <a:pt x="904" y="43"/>
                    </a:lnTo>
                    <a:lnTo>
                      <a:pt x="943" y="38"/>
                    </a:lnTo>
                    <a:lnTo>
                      <a:pt x="982" y="33"/>
                    </a:lnTo>
                    <a:lnTo>
                      <a:pt x="1025" y="27"/>
                    </a:lnTo>
                    <a:lnTo>
                      <a:pt x="1071" y="22"/>
                    </a:lnTo>
                    <a:lnTo>
                      <a:pt x="1117" y="17"/>
                    </a:lnTo>
                    <a:lnTo>
                      <a:pt x="1166" y="13"/>
                    </a:lnTo>
                    <a:lnTo>
                      <a:pt x="1218" y="10"/>
                    </a:lnTo>
                    <a:lnTo>
                      <a:pt x="1271" y="7"/>
                    </a:lnTo>
                    <a:lnTo>
                      <a:pt x="1327" y="3"/>
                    </a:lnTo>
                    <a:lnTo>
                      <a:pt x="1384" y="1"/>
                    </a:lnTo>
                    <a:lnTo>
                      <a:pt x="1444" y="0"/>
                    </a:lnTo>
                    <a:lnTo>
                      <a:pt x="1506" y="0"/>
                    </a:lnTo>
                    <a:lnTo>
                      <a:pt x="1570" y="0"/>
                    </a:lnTo>
                    <a:lnTo>
                      <a:pt x="1636" y="1"/>
                    </a:lnTo>
                    <a:lnTo>
                      <a:pt x="1709" y="41"/>
                    </a:lnTo>
                    <a:lnTo>
                      <a:pt x="1692" y="233"/>
                    </a:lnTo>
                    <a:lnTo>
                      <a:pt x="1698" y="235"/>
                    </a:lnTo>
                    <a:lnTo>
                      <a:pt x="1713" y="243"/>
                    </a:lnTo>
                    <a:lnTo>
                      <a:pt x="1733" y="256"/>
                    </a:lnTo>
                    <a:lnTo>
                      <a:pt x="1758" y="274"/>
                    </a:lnTo>
                    <a:lnTo>
                      <a:pt x="1784" y="299"/>
                    </a:lnTo>
                    <a:lnTo>
                      <a:pt x="1806" y="329"/>
                    </a:lnTo>
                    <a:lnTo>
                      <a:pt x="1825" y="366"/>
                    </a:lnTo>
                    <a:lnTo>
                      <a:pt x="1836" y="409"/>
                    </a:lnTo>
                    <a:lnTo>
                      <a:pt x="1999" y="557"/>
                    </a:lnTo>
                    <a:lnTo>
                      <a:pt x="1955" y="948"/>
                    </a:lnTo>
                    <a:lnTo>
                      <a:pt x="1692" y="1080"/>
                    </a:lnTo>
                    <a:lnTo>
                      <a:pt x="2003" y="1171"/>
                    </a:lnTo>
                    <a:lnTo>
                      <a:pt x="2006" y="1176"/>
                    </a:lnTo>
                    <a:lnTo>
                      <a:pt x="2011" y="1188"/>
                    </a:lnTo>
                    <a:lnTo>
                      <a:pt x="2016" y="1206"/>
                    </a:lnTo>
                    <a:lnTo>
                      <a:pt x="2022" y="1231"/>
                    </a:lnTo>
                    <a:lnTo>
                      <a:pt x="2023" y="1261"/>
                    </a:lnTo>
                    <a:lnTo>
                      <a:pt x="2021" y="1297"/>
                    </a:lnTo>
                    <a:lnTo>
                      <a:pt x="2010" y="1337"/>
                    </a:lnTo>
                    <a:lnTo>
                      <a:pt x="1992" y="1380"/>
                    </a:lnTo>
                    <a:lnTo>
                      <a:pt x="1171" y="1695"/>
                    </a:lnTo>
                    <a:lnTo>
                      <a:pt x="0" y="1328"/>
                    </a:lnTo>
                    <a:lnTo>
                      <a:pt x="20" y="1285"/>
                    </a:lnTo>
                    <a:lnTo>
                      <a:pt x="199" y="1223"/>
                    </a:lnTo>
                    <a:lnTo>
                      <a:pt x="199" y="233"/>
                    </a:lnTo>
                    <a:lnTo>
                      <a:pt x="200" y="232"/>
                    </a:lnTo>
                    <a:lnTo>
                      <a:pt x="204" y="229"/>
                    </a:lnTo>
                    <a:lnTo>
                      <a:pt x="210" y="226"/>
                    </a:lnTo>
                    <a:lnTo>
                      <a:pt x="218" y="220"/>
                    </a:lnTo>
                    <a:lnTo>
                      <a:pt x="230" y="214"/>
                    </a:lnTo>
                    <a:lnTo>
                      <a:pt x="243" y="207"/>
                    </a:lnTo>
                    <a:lnTo>
                      <a:pt x="259" y="201"/>
                    </a:lnTo>
                    <a:lnTo>
                      <a:pt x="277" y="194"/>
                    </a:lnTo>
                    <a:lnTo>
                      <a:pt x="297" y="189"/>
                    </a:lnTo>
                    <a:lnTo>
                      <a:pt x="320" y="185"/>
                    </a:lnTo>
                    <a:lnTo>
                      <a:pt x="344" y="183"/>
                    </a:lnTo>
                    <a:lnTo>
                      <a:pt x="370" y="180"/>
                    </a:lnTo>
                    <a:lnTo>
                      <a:pt x="399" y="181"/>
                    </a:lnTo>
                    <a:lnTo>
                      <a:pt x="430" y="185"/>
                    </a:lnTo>
                    <a:lnTo>
                      <a:pt x="464" y="191"/>
                    </a:lnTo>
                    <a:lnTo>
                      <a:pt x="498" y="201"/>
                    </a:lnTo>
                    <a:lnTo>
                      <a:pt x="548" y="22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37" name="Freeform 13"/>
              <p:cNvSpPr>
                <a:spLocks/>
              </p:cNvSpPr>
              <p:nvPr/>
            </p:nvSpPr>
            <p:spPr bwMode="auto">
              <a:xfrm>
                <a:off x="6551" y="13597"/>
                <a:ext cx="650" cy="735"/>
              </a:xfrm>
              <a:custGeom>
                <a:avLst/>
                <a:gdLst/>
                <a:ahLst/>
                <a:cxnLst>
                  <a:cxn ang="0">
                    <a:pos x="645" y="27"/>
                  </a:cxn>
                  <a:cxn ang="0">
                    <a:pos x="642" y="26"/>
                  </a:cxn>
                  <a:cxn ang="0">
                    <a:pos x="631" y="23"/>
                  </a:cxn>
                  <a:cxn ang="0">
                    <a:pos x="615" y="19"/>
                  </a:cxn>
                  <a:cxn ang="0">
                    <a:pos x="592" y="15"/>
                  </a:cxn>
                  <a:cxn ang="0">
                    <a:pos x="565" y="10"/>
                  </a:cxn>
                  <a:cxn ang="0">
                    <a:pos x="533" y="6"/>
                  </a:cxn>
                  <a:cxn ang="0">
                    <a:pos x="496" y="3"/>
                  </a:cxn>
                  <a:cxn ang="0">
                    <a:pos x="456" y="1"/>
                  </a:cxn>
                  <a:cxn ang="0">
                    <a:pos x="411" y="0"/>
                  </a:cxn>
                  <a:cxn ang="0">
                    <a:pos x="364" y="2"/>
                  </a:cxn>
                  <a:cxn ang="0">
                    <a:pos x="315" y="6"/>
                  </a:cxn>
                  <a:cxn ang="0">
                    <a:pos x="262" y="15"/>
                  </a:cxn>
                  <a:cxn ang="0">
                    <a:pos x="209" y="26"/>
                  </a:cxn>
                  <a:cxn ang="0">
                    <a:pos x="154" y="42"/>
                  </a:cxn>
                  <a:cxn ang="0">
                    <a:pos x="98" y="61"/>
                  </a:cxn>
                  <a:cxn ang="0">
                    <a:pos x="42" y="87"/>
                  </a:cxn>
                  <a:cxn ang="0">
                    <a:pos x="38" y="101"/>
                  </a:cxn>
                  <a:cxn ang="0">
                    <a:pos x="28" y="141"/>
                  </a:cxn>
                  <a:cxn ang="0">
                    <a:pos x="17" y="203"/>
                  </a:cxn>
                  <a:cxn ang="0">
                    <a:pos x="6" y="283"/>
                  </a:cxn>
                  <a:cxn ang="0">
                    <a:pos x="0" y="378"/>
                  </a:cxn>
                  <a:cxn ang="0">
                    <a:pos x="5" y="484"/>
                  </a:cxn>
                  <a:cxn ang="0">
                    <a:pos x="21" y="599"/>
                  </a:cxn>
                  <a:cxn ang="0">
                    <a:pos x="54" y="716"/>
                  </a:cxn>
                  <a:cxn ang="0">
                    <a:pos x="58" y="716"/>
                  </a:cxn>
                  <a:cxn ang="0">
                    <a:pos x="66" y="715"/>
                  </a:cxn>
                  <a:cxn ang="0">
                    <a:pos x="80" y="713"/>
                  </a:cxn>
                  <a:cxn ang="0">
                    <a:pos x="99" y="712"/>
                  </a:cxn>
                  <a:cxn ang="0">
                    <a:pos x="124" y="710"/>
                  </a:cxn>
                  <a:cxn ang="0">
                    <a:pos x="153" y="708"/>
                  </a:cxn>
                  <a:cxn ang="0">
                    <a:pos x="188" y="707"/>
                  </a:cxn>
                  <a:cxn ang="0">
                    <a:pos x="225" y="706"/>
                  </a:cxn>
                  <a:cxn ang="0">
                    <a:pos x="267" y="705"/>
                  </a:cxn>
                  <a:cxn ang="0">
                    <a:pos x="313" y="706"/>
                  </a:cxn>
                  <a:cxn ang="0">
                    <a:pos x="362" y="707"/>
                  </a:cxn>
                  <a:cxn ang="0">
                    <a:pos x="415" y="709"/>
                  </a:cxn>
                  <a:cxn ang="0">
                    <a:pos x="470" y="713"/>
                  </a:cxn>
                  <a:cxn ang="0">
                    <a:pos x="528" y="719"/>
                  </a:cxn>
                  <a:cxn ang="0">
                    <a:pos x="588" y="726"/>
                  </a:cxn>
                  <a:cxn ang="0">
                    <a:pos x="650" y="735"/>
                  </a:cxn>
                  <a:cxn ang="0">
                    <a:pos x="647" y="713"/>
                  </a:cxn>
                  <a:cxn ang="0">
                    <a:pos x="641" y="655"/>
                  </a:cxn>
                  <a:cxn ang="0">
                    <a:pos x="631" y="568"/>
                  </a:cxn>
                  <a:cxn ang="0">
                    <a:pos x="623" y="462"/>
                  </a:cxn>
                  <a:cxn ang="0">
                    <a:pos x="618" y="345"/>
                  </a:cxn>
                  <a:cxn ang="0">
                    <a:pos x="618" y="229"/>
                  </a:cxn>
                  <a:cxn ang="0">
                    <a:pos x="627" y="119"/>
                  </a:cxn>
                  <a:cxn ang="0">
                    <a:pos x="645" y="27"/>
                  </a:cxn>
                </a:cxnLst>
                <a:rect l="0" t="0" r="r" b="b"/>
                <a:pathLst>
                  <a:path w="650" h="735">
                    <a:moveTo>
                      <a:pt x="645" y="27"/>
                    </a:moveTo>
                    <a:lnTo>
                      <a:pt x="642" y="26"/>
                    </a:lnTo>
                    <a:lnTo>
                      <a:pt x="631" y="23"/>
                    </a:lnTo>
                    <a:lnTo>
                      <a:pt x="615" y="19"/>
                    </a:lnTo>
                    <a:lnTo>
                      <a:pt x="592" y="15"/>
                    </a:lnTo>
                    <a:lnTo>
                      <a:pt x="565" y="10"/>
                    </a:lnTo>
                    <a:lnTo>
                      <a:pt x="533" y="6"/>
                    </a:lnTo>
                    <a:lnTo>
                      <a:pt x="496" y="3"/>
                    </a:lnTo>
                    <a:lnTo>
                      <a:pt x="456" y="1"/>
                    </a:lnTo>
                    <a:lnTo>
                      <a:pt x="411" y="0"/>
                    </a:lnTo>
                    <a:lnTo>
                      <a:pt x="364" y="2"/>
                    </a:lnTo>
                    <a:lnTo>
                      <a:pt x="315" y="6"/>
                    </a:lnTo>
                    <a:lnTo>
                      <a:pt x="262" y="15"/>
                    </a:lnTo>
                    <a:lnTo>
                      <a:pt x="209" y="26"/>
                    </a:lnTo>
                    <a:lnTo>
                      <a:pt x="154" y="42"/>
                    </a:lnTo>
                    <a:lnTo>
                      <a:pt x="98" y="61"/>
                    </a:lnTo>
                    <a:lnTo>
                      <a:pt x="42" y="87"/>
                    </a:lnTo>
                    <a:lnTo>
                      <a:pt x="38" y="101"/>
                    </a:lnTo>
                    <a:lnTo>
                      <a:pt x="28" y="141"/>
                    </a:lnTo>
                    <a:lnTo>
                      <a:pt x="17" y="203"/>
                    </a:lnTo>
                    <a:lnTo>
                      <a:pt x="6" y="283"/>
                    </a:lnTo>
                    <a:lnTo>
                      <a:pt x="0" y="378"/>
                    </a:lnTo>
                    <a:lnTo>
                      <a:pt x="5" y="484"/>
                    </a:lnTo>
                    <a:lnTo>
                      <a:pt x="21" y="599"/>
                    </a:lnTo>
                    <a:lnTo>
                      <a:pt x="54" y="716"/>
                    </a:lnTo>
                    <a:lnTo>
                      <a:pt x="58" y="716"/>
                    </a:lnTo>
                    <a:lnTo>
                      <a:pt x="66" y="715"/>
                    </a:lnTo>
                    <a:lnTo>
                      <a:pt x="80" y="713"/>
                    </a:lnTo>
                    <a:lnTo>
                      <a:pt x="99" y="712"/>
                    </a:lnTo>
                    <a:lnTo>
                      <a:pt x="124" y="710"/>
                    </a:lnTo>
                    <a:lnTo>
                      <a:pt x="153" y="708"/>
                    </a:lnTo>
                    <a:lnTo>
                      <a:pt x="188" y="707"/>
                    </a:lnTo>
                    <a:lnTo>
                      <a:pt x="225" y="706"/>
                    </a:lnTo>
                    <a:lnTo>
                      <a:pt x="267" y="705"/>
                    </a:lnTo>
                    <a:lnTo>
                      <a:pt x="313" y="706"/>
                    </a:lnTo>
                    <a:lnTo>
                      <a:pt x="362" y="707"/>
                    </a:lnTo>
                    <a:lnTo>
                      <a:pt x="415" y="709"/>
                    </a:lnTo>
                    <a:lnTo>
                      <a:pt x="470" y="713"/>
                    </a:lnTo>
                    <a:lnTo>
                      <a:pt x="528" y="719"/>
                    </a:lnTo>
                    <a:lnTo>
                      <a:pt x="588" y="726"/>
                    </a:lnTo>
                    <a:lnTo>
                      <a:pt x="650" y="735"/>
                    </a:lnTo>
                    <a:lnTo>
                      <a:pt x="647" y="713"/>
                    </a:lnTo>
                    <a:lnTo>
                      <a:pt x="641" y="655"/>
                    </a:lnTo>
                    <a:lnTo>
                      <a:pt x="631" y="568"/>
                    </a:lnTo>
                    <a:lnTo>
                      <a:pt x="623" y="462"/>
                    </a:lnTo>
                    <a:lnTo>
                      <a:pt x="618" y="345"/>
                    </a:lnTo>
                    <a:lnTo>
                      <a:pt x="618" y="229"/>
                    </a:lnTo>
                    <a:lnTo>
                      <a:pt x="627" y="119"/>
                    </a:lnTo>
                    <a:lnTo>
                      <a:pt x="645" y="2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38" name="Freeform 14"/>
              <p:cNvSpPr>
                <a:spLocks/>
              </p:cNvSpPr>
              <p:nvPr/>
            </p:nvSpPr>
            <p:spPr bwMode="auto">
              <a:xfrm>
                <a:off x="6623" y="13797"/>
                <a:ext cx="1071" cy="731"/>
              </a:xfrm>
              <a:custGeom>
                <a:avLst/>
                <a:gdLst/>
                <a:ahLst/>
                <a:cxnLst>
                  <a:cxn ang="0">
                    <a:pos x="6" y="552"/>
                  </a:cxn>
                  <a:cxn ang="0">
                    <a:pos x="0" y="642"/>
                  </a:cxn>
                  <a:cxn ang="0">
                    <a:pos x="698" y="731"/>
                  </a:cxn>
                  <a:cxn ang="0">
                    <a:pos x="703" y="729"/>
                  </a:cxn>
                  <a:cxn ang="0">
                    <a:pos x="717" y="722"/>
                  </a:cxn>
                  <a:cxn ang="0">
                    <a:pos x="740" y="710"/>
                  </a:cxn>
                  <a:cxn ang="0">
                    <a:pos x="768" y="694"/>
                  </a:cxn>
                  <a:cxn ang="0">
                    <a:pos x="801" y="672"/>
                  </a:cxn>
                  <a:cxn ang="0">
                    <a:pos x="838" y="645"/>
                  </a:cxn>
                  <a:cxn ang="0">
                    <a:pos x="876" y="614"/>
                  </a:cxn>
                  <a:cxn ang="0">
                    <a:pos x="915" y="577"/>
                  </a:cxn>
                  <a:cxn ang="0">
                    <a:pos x="953" y="536"/>
                  </a:cxn>
                  <a:cxn ang="0">
                    <a:pos x="988" y="491"/>
                  </a:cxn>
                  <a:cxn ang="0">
                    <a:pos x="1018" y="439"/>
                  </a:cxn>
                  <a:cxn ang="0">
                    <a:pos x="1043" y="383"/>
                  </a:cxn>
                  <a:cxn ang="0">
                    <a:pos x="1061" y="322"/>
                  </a:cxn>
                  <a:cxn ang="0">
                    <a:pos x="1071" y="255"/>
                  </a:cxn>
                  <a:cxn ang="0">
                    <a:pos x="1070" y="185"/>
                  </a:cxn>
                  <a:cxn ang="0">
                    <a:pos x="1057" y="108"/>
                  </a:cxn>
                  <a:cxn ang="0">
                    <a:pos x="1055" y="104"/>
                  </a:cxn>
                  <a:cxn ang="0">
                    <a:pos x="1049" y="92"/>
                  </a:cxn>
                  <a:cxn ang="0">
                    <a:pos x="1037" y="76"/>
                  </a:cxn>
                  <a:cxn ang="0">
                    <a:pos x="1022" y="57"/>
                  </a:cxn>
                  <a:cxn ang="0">
                    <a:pos x="1002" y="37"/>
                  </a:cxn>
                  <a:cxn ang="0">
                    <a:pos x="979" y="20"/>
                  </a:cxn>
                  <a:cxn ang="0">
                    <a:pos x="951" y="7"/>
                  </a:cxn>
                  <a:cxn ang="0">
                    <a:pos x="919" y="0"/>
                  </a:cxn>
                  <a:cxn ang="0">
                    <a:pos x="924" y="12"/>
                  </a:cxn>
                  <a:cxn ang="0">
                    <a:pos x="934" y="44"/>
                  </a:cxn>
                  <a:cxn ang="0">
                    <a:pos x="947" y="94"/>
                  </a:cxn>
                  <a:cxn ang="0">
                    <a:pos x="958" y="159"/>
                  </a:cxn>
                  <a:cxn ang="0">
                    <a:pos x="961" y="238"/>
                  </a:cxn>
                  <a:cxn ang="0">
                    <a:pos x="953" y="324"/>
                  </a:cxn>
                  <a:cxn ang="0">
                    <a:pos x="928" y="418"/>
                  </a:cxn>
                  <a:cxn ang="0">
                    <a:pos x="884" y="516"/>
                  </a:cxn>
                  <a:cxn ang="0">
                    <a:pos x="883" y="518"/>
                  </a:cxn>
                  <a:cxn ang="0">
                    <a:pos x="879" y="521"/>
                  </a:cxn>
                  <a:cxn ang="0">
                    <a:pos x="872" y="526"/>
                  </a:cxn>
                  <a:cxn ang="0">
                    <a:pos x="862" y="534"/>
                  </a:cxn>
                  <a:cxn ang="0">
                    <a:pos x="851" y="541"/>
                  </a:cxn>
                  <a:cxn ang="0">
                    <a:pos x="837" y="550"/>
                  </a:cxn>
                  <a:cxn ang="0">
                    <a:pos x="819" y="559"/>
                  </a:cxn>
                  <a:cxn ang="0">
                    <a:pos x="800" y="567"/>
                  </a:cxn>
                  <a:cxn ang="0">
                    <a:pos x="778" y="575"/>
                  </a:cxn>
                  <a:cxn ang="0">
                    <a:pos x="754" y="582"/>
                  </a:cxn>
                  <a:cxn ang="0">
                    <a:pos x="727" y="588"/>
                  </a:cxn>
                  <a:cxn ang="0">
                    <a:pos x="697" y="592"/>
                  </a:cxn>
                  <a:cxn ang="0">
                    <a:pos x="666" y="593"/>
                  </a:cxn>
                  <a:cxn ang="0">
                    <a:pos x="631" y="592"/>
                  </a:cxn>
                  <a:cxn ang="0">
                    <a:pos x="593" y="589"/>
                  </a:cxn>
                  <a:cxn ang="0">
                    <a:pos x="555" y="581"/>
                  </a:cxn>
                  <a:cxn ang="0">
                    <a:pos x="555" y="677"/>
                  </a:cxn>
                  <a:cxn ang="0">
                    <a:pos x="24" y="623"/>
                  </a:cxn>
                  <a:cxn ang="0">
                    <a:pos x="6" y="552"/>
                  </a:cxn>
                </a:cxnLst>
                <a:rect l="0" t="0" r="r" b="b"/>
                <a:pathLst>
                  <a:path w="1071" h="731">
                    <a:moveTo>
                      <a:pt x="6" y="552"/>
                    </a:moveTo>
                    <a:lnTo>
                      <a:pt x="0" y="642"/>
                    </a:lnTo>
                    <a:lnTo>
                      <a:pt x="698" y="731"/>
                    </a:lnTo>
                    <a:lnTo>
                      <a:pt x="703" y="729"/>
                    </a:lnTo>
                    <a:lnTo>
                      <a:pt x="717" y="722"/>
                    </a:lnTo>
                    <a:lnTo>
                      <a:pt x="740" y="710"/>
                    </a:lnTo>
                    <a:lnTo>
                      <a:pt x="768" y="694"/>
                    </a:lnTo>
                    <a:lnTo>
                      <a:pt x="801" y="672"/>
                    </a:lnTo>
                    <a:lnTo>
                      <a:pt x="838" y="645"/>
                    </a:lnTo>
                    <a:lnTo>
                      <a:pt x="876" y="614"/>
                    </a:lnTo>
                    <a:lnTo>
                      <a:pt x="915" y="577"/>
                    </a:lnTo>
                    <a:lnTo>
                      <a:pt x="953" y="536"/>
                    </a:lnTo>
                    <a:lnTo>
                      <a:pt x="988" y="491"/>
                    </a:lnTo>
                    <a:lnTo>
                      <a:pt x="1018" y="439"/>
                    </a:lnTo>
                    <a:lnTo>
                      <a:pt x="1043" y="383"/>
                    </a:lnTo>
                    <a:lnTo>
                      <a:pt x="1061" y="322"/>
                    </a:lnTo>
                    <a:lnTo>
                      <a:pt x="1071" y="255"/>
                    </a:lnTo>
                    <a:lnTo>
                      <a:pt x="1070" y="185"/>
                    </a:lnTo>
                    <a:lnTo>
                      <a:pt x="1057" y="108"/>
                    </a:lnTo>
                    <a:lnTo>
                      <a:pt x="1055" y="104"/>
                    </a:lnTo>
                    <a:lnTo>
                      <a:pt x="1049" y="92"/>
                    </a:lnTo>
                    <a:lnTo>
                      <a:pt x="1037" y="76"/>
                    </a:lnTo>
                    <a:lnTo>
                      <a:pt x="1022" y="57"/>
                    </a:lnTo>
                    <a:lnTo>
                      <a:pt x="1002" y="37"/>
                    </a:lnTo>
                    <a:lnTo>
                      <a:pt x="979" y="20"/>
                    </a:lnTo>
                    <a:lnTo>
                      <a:pt x="951" y="7"/>
                    </a:lnTo>
                    <a:lnTo>
                      <a:pt x="919" y="0"/>
                    </a:lnTo>
                    <a:lnTo>
                      <a:pt x="924" y="12"/>
                    </a:lnTo>
                    <a:lnTo>
                      <a:pt x="934" y="44"/>
                    </a:lnTo>
                    <a:lnTo>
                      <a:pt x="947" y="94"/>
                    </a:lnTo>
                    <a:lnTo>
                      <a:pt x="958" y="159"/>
                    </a:lnTo>
                    <a:lnTo>
                      <a:pt x="961" y="238"/>
                    </a:lnTo>
                    <a:lnTo>
                      <a:pt x="953" y="324"/>
                    </a:lnTo>
                    <a:lnTo>
                      <a:pt x="928" y="418"/>
                    </a:lnTo>
                    <a:lnTo>
                      <a:pt x="884" y="516"/>
                    </a:lnTo>
                    <a:lnTo>
                      <a:pt x="883" y="518"/>
                    </a:lnTo>
                    <a:lnTo>
                      <a:pt x="879" y="521"/>
                    </a:lnTo>
                    <a:lnTo>
                      <a:pt x="872" y="526"/>
                    </a:lnTo>
                    <a:lnTo>
                      <a:pt x="862" y="534"/>
                    </a:lnTo>
                    <a:lnTo>
                      <a:pt x="851" y="541"/>
                    </a:lnTo>
                    <a:lnTo>
                      <a:pt x="837" y="550"/>
                    </a:lnTo>
                    <a:lnTo>
                      <a:pt x="819" y="559"/>
                    </a:lnTo>
                    <a:lnTo>
                      <a:pt x="800" y="567"/>
                    </a:lnTo>
                    <a:lnTo>
                      <a:pt x="778" y="575"/>
                    </a:lnTo>
                    <a:lnTo>
                      <a:pt x="754" y="582"/>
                    </a:lnTo>
                    <a:lnTo>
                      <a:pt x="727" y="588"/>
                    </a:lnTo>
                    <a:lnTo>
                      <a:pt x="697" y="592"/>
                    </a:lnTo>
                    <a:lnTo>
                      <a:pt x="666" y="593"/>
                    </a:lnTo>
                    <a:lnTo>
                      <a:pt x="631" y="592"/>
                    </a:lnTo>
                    <a:lnTo>
                      <a:pt x="593" y="589"/>
                    </a:lnTo>
                    <a:lnTo>
                      <a:pt x="555" y="581"/>
                    </a:lnTo>
                    <a:lnTo>
                      <a:pt x="555" y="677"/>
                    </a:lnTo>
                    <a:lnTo>
                      <a:pt x="24" y="623"/>
                    </a:lnTo>
                    <a:lnTo>
                      <a:pt x="6" y="5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39" name="Freeform 15"/>
              <p:cNvSpPr>
                <a:spLocks/>
              </p:cNvSpPr>
              <p:nvPr/>
            </p:nvSpPr>
            <p:spPr bwMode="auto">
              <a:xfrm>
                <a:off x="6486" y="14516"/>
                <a:ext cx="787" cy="253"/>
              </a:xfrm>
              <a:custGeom>
                <a:avLst/>
                <a:gdLst/>
                <a:ahLst/>
                <a:cxnLst>
                  <a:cxn ang="0">
                    <a:pos x="787" y="91"/>
                  </a:cxn>
                  <a:cxn ang="0">
                    <a:pos x="12" y="0"/>
                  </a:cxn>
                  <a:cxn ang="0">
                    <a:pos x="0" y="91"/>
                  </a:cxn>
                  <a:cxn ang="0">
                    <a:pos x="764" y="253"/>
                  </a:cxn>
                  <a:cxn ang="0">
                    <a:pos x="787" y="91"/>
                  </a:cxn>
                </a:cxnLst>
                <a:rect l="0" t="0" r="r" b="b"/>
                <a:pathLst>
                  <a:path w="787" h="253">
                    <a:moveTo>
                      <a:pt x="787" y="91"/>
                    </a:moveTo>
                    <a:lnTo>
                      <a:pt x="12" y="0"/>
                    </a:lnTo>
                    <a:lnTo>
                      <a:pt x="0" y="91"/>
                    </a:lnTo>
                    <a:lnTo>
                      <a:pt x="764" y="253"/>
                    </a:lnTo>
                    <a:lnTo>
                      <a:pt x="787" y="9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0" name="Freeform 16"/>
              <p:cNvSpPr>
                <a:spLocks/>
              </p:cNvSpPr>
              <p:nvPr/>
            </p:nvSpPr>
            <p:spPr bwMode="auto">
              <a:xfrm>
                <a:off x="6879" y="14597"/>
                <a:ext cx="336" cy="115"/>
              </a:xfrm>
              <a:custGeom>
                <a:avLst/>
                <a:gdLst/>
                <a:ahLst/>
                <a:cxnLst>
                  <a:cxn ang="0">
                    <a:pos x="336" y="50"/>
                  </a:cxn>
                  <a:cxn ang="0">
                    <a:pos x="4" y="0"/>
                  </a:cxn>
                  <a:cxn ang="0">
                    <a:pos x="0" y="48"/>
                  </a:cxn>
                  <a:cxn ang="0">
                    <a:pos x="327" y="115"/>
                  </a:cxn>
                  <a:cxn ang="0">
                    <a:pos x="336" y="50"/>
                  </a:cxn>
                </a:cxnLst>
                <a:rect l="0" t="0" r="r" b="b"/>
                <a:pathLst>
                  <a:path w="336" h="115">
                    <a:moveTo>
                      <a:pt x="336" y="50"/>
                    </a:moveTo>
                    <a:lnTo>
                      <a:pt x="4" y="0"/>
                    </a:lnTo>
                    <a:lnTo>
                      <a:pt x="0" y="48"/>
                    </a:lnTo>
                    <a:lnTo>
                      <a:pt x="327" y="115"/>
                    </a:lnTo>
                    <a:lnTo>
                      <a:pt x="336" y="5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1" name="Freeform 17"/>
              <p:cNvSpPr>
                <a:spLocks/>
              </p:cNvSpPr>
              <p:nvPr/>
            </p:nvSpPr>
            <p:spPr bwMode="auto">
              <a:xfrm>
                <a:off x="6536" y="14540"/>
                <a:ext cx="225" cy="85"/>
              </a:xfrm>
              <a:custGeom>
                <a:avLst/>
                <a:gdLst/>
                <a:ahLst/>
                <a:cxnLst>
                  <a:cxn ang="0">
                    <a:pos x="225" y="39"/>
                  </a:cxn>
                  <a:cxn ang="0">
                    <a:pos x="0" y="0"/>
                  </a:cxn>
                  <a:cxn ang="0">
                    <a:pos x="3" y="41"/>
                  </a:cxn>
                  <a:cxn ang="0">
                    <a:pos x="218" y="85"/>
                  </a:cxn>
                  <a:cxn ang="0">
                    <a:pos x="225" y="39"/>
                  </a:cxn>
                </a:cxnLst>
                <a:rect l="0" t="0" r="r" b="b"/>
                <a:pathLst>
                  <a:path w="225" h="85">
                    <a:moveTo>
                      <a:pt x="225" y="39"/>
                    </a:moveTo>
                    <a:lnTo>
                      <a:pt x="0" y="0"/>
                    </a:lnTo>
                    <a:lnTo>
                      <a:pt x="3" y="41"/>
                    </a:lnTo>
                    <a:lnTo>
                      <a:pt x="218" y="85"/>
                    </a:lnTo>
                    <a:lnTo>
                      <a:pt x="225" y="3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2" name="Freeform 18"/>
              <p:cNvSpPr>
                <a:spLocks/>
              </p:cNvSpPr>
              <p:nvPr/>
            </p:nvSpPr>
            <p:spPr bwMode="auto">
              <a:xfrm>
                <a:off x="5972" y="14624"/>
                <a:ext cx="1325" cy="439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3" y="132"/>
                  </a:cxn>
                  <a:cxn ang="0">
                    <a:pos x="10" y="130"/>
                  </a:cxn>
                  <a:cxn ang="0">
                    <a:pos x="24" y="128"/>
                  </a:cxn>
                  <a:cxn ang="0">
                    <a:pos x="42" y="125"/>
                  </a:cxn>
                  <a:cxn ang="0">
                    <a:pos x="62" y="121"/>
                  </a:cxn>
                  <a:cxn ang="0">
                    <a:pos x="86" y="116"/>
                  </a:cxn>
                  <a:cxn ang="0">
                    <a:pos x="113" y="109"/>
                  </a:cxn>
                  <a:cxn ang="0">
                    <a:pos x="141" y="102"/>
                  </a:cxn>
                  <a:cxn ang="0">
                    <a:pos x="170" y="94"/>
                  </a:cxn>
                  <a:cxn ang="0">
                    <a:pos x="199" y="85"/>
                  </a:cxn>
                  <a:cxn ang="0">
                    <a:pos x="228" y="74"/>
                  </a:cxn>
                  <a:cxn ang="0">
                    <a:pos x="257" y="62"/>
                  </a:cxn>
                  <a:cxn ang="0">
                    <a:pos x="285" y="48"/>
                  </a:cxn>
                  <a:cxn ang="0">
                    <a:pos x="309" y="34"/>
                  </a:cxn>
                  <a:cxn ang="0">
                    <a:pos x="333" y="18"/>
                  </a:cxn>
                  <a:cxn ang="0">
                    <a:pos x="352" y="0"/>
                  </a:cxn>
                  <a:cxn ang="0">
                    <a:pos x="1325" y="223"/>
                  </a:cxn>
                  <a:cxn ang="0">
                    <a:pos x="1323" y="225"/>
                  </a:cxn>
                  <a:cxn ang="0">
                    <a:pos x="1318" y="230"/>
                  </a:cxn>
                  <a:cxn ang="0">
                    <a:pos x="1309" y="239"/>
                  </a:cxn>
                  <a:cxn ang="0">
                    <a:pos x="1297" y="250"/>
                  </a:cxn>
                  <a:cxn ang="0">
                    <a:pos x="1282" y="263"/>
                  </a:cxn>
                  <a:cxn ang="0">
                    <a:pos x="1265" y="278"/>
                  </a:cxn>
                  <a:cxn ang="0">
                    <a:pos x="1247" y="295"/>
                  </a:cxn>
                  <a:cxn ang="0">
                    <a:pos x="1225" y="312"/>
                  </a:cxn>
                  <a:cxn ang="0">
                    <a:pos x="1202" y="331"/>
                  </a:cxn>
                  <a:cxn ang="0">
                    <a:pos x="1179" y="349"/>
                  </a:cxn>
                  <a:cxn ang="0">
                    <a:pos x="1154" y="367"/>
                  </a:cxn>
                  <a:cxn ang="0">
                    <a:pos x="1128" y="385"/>
                  </a:cxn>
                  <a:cxn ang="0">
                    <a:pos x="1102" y="401"/>
                  </a:cxn>
                  <a:cxn ang="0">
                    <a:pos x="1077" y="415"/>
                  </a:cxn>
                  <a:cxn ang="0">
                    <a:pos x="1051" y="428"/>
                  </a:cxn>
                  <a:cxn ang="0">
                    <a:pos x="1026" y="439"/>
                  </a:cxn>
                  <a:cxn ang="0">
                    <a:pos x="0" y="132"/>
                  </a:cxn>
                </a:cxnLst>
                <a:rect l="0" t="0" r="r" b="b"/>
                <a:pathLst>
                  <a:path w="1325" h="439">
                    <a:moveTo>
                      <a:pt x="0" y="132"/>
                    </a:moveTo>
                    <a:lnTo>
                      <a:pt x="3" y="132"/>
                    </a:lnTo>
                    <a:lnTo>
                      <a:pt x="10" y="130"/>
                    </a:lnTo>
                    <a:lnTo>
                      <a:pt x="24" y="128"/>
                    </a:lnTo>
                    <a:lnTo>
                      <a:pt x="42" y="125"/>
                    </a:lnTo>
                    <a:lnTo>
                      <a:pt x="62" y="121"/>
                    </a:lnTo>
                    <a:lnTo>
                      <a:pt x="86" y="116"/>
                    </a:lnTo>
                    <a:lnTo>
                      <a:pt x="113" y="109"/>
                    </a:lnTo>
                    <a:lnTo>
                      <a:pt x="141" y="102"/>
                    </a:lnTo>
                    <a:lnTo>
                      <a:pt x="170" y="94"/>
                    </a:lnTo>
                    <a:lnTo>
                      <a:pt x="199" y="85"/>
                    </a:lnTo>
                    <a:lnTo>
                      <a:pt x="228" y="74"/>
                    </a:lnTo>
                    <a:lnTo>
                      <a:pt x="257" y="62"/>
                    </a:lnTo>
                    <a:lnTo>
                      <a:pt x="285" y="48"/>
                    </a:lnTo>
                    <a:lnTo>
                      <a:pt x="309" y="34"/>
                    </a:lnTo>
                    <a:lnTo>
                      <a:pt x="333" y="18"/>
                    </a:lnTo>
                    <a:lnTo>
                      <a:pt x="352" y="0"/>
                    </a:lnTo>
                    <a:lnTo>
                      <a:pt x="1325" y="223"/>
                    </a:lnTo>
                    <a:lnTo>
                      <a:pt x="1323" y="225"/>
                    </a:lnTo>
                    <a:lnTo>
                      <a:pt x="1318" y="230"/>
                    </a:lnTo>
                    <a:lnTo>
                      <a:pt x="1309" y="239"/>
                    </a:lnTo>
                    <a:lnTo>
                      <a:pt x="1297" y="250"/>
                    </a:lnTo>
                    <a:lnTo>
                      <a:pt x="1282" y="263"/>
                    </a:lnTo>
                    <a:lnTo>
                      <a:pt x="1265" y="278"/>
                    </a:lnTo>
                    <a:lnTo>
                      <a:pt x="1247" y="295"/>
                    </a:lnTo>
                    <a:lnTo>
                      <a:pt x="1225" y="312"/>
                    </a:lnTo>
                    <a:lnTo>
                      <a:pt x="1202" y="331"/>
                    </a:lnTo>
                    <a:lnTo>
                      <a:pt x="1179" y="349"/>
                    </a:lnTo>
                    <a:lnTo>
                      <a:pt x="1154" y="367"/>
                    </a:lnTo>
                    <a:lnTo>
                      <a:pt x="1128" y="385"/>
                    </a:lnTo>
                    <a:lnTo>
                      <a:pt x="1102" y="401"/>
                    </a:lnTo>
                    <a:lnTo>
                      <a:pt x="1077" y="415"/>
                    </a:lnTo>
                    <a:lnTo>
                      <a:pt x="1051" y="428"/>
                    </a:lnTo>
                    <a:lnTo>
                      <a:pt x="1026" y="439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3" name="Freeform 19"/>
              <p:cNvSpPr>
                <a:spLocks/>
              </p:cNvSpPr>
              <p:nvPr/>
            </p:nvSpPr>
            <p:spPr bwMode="auto">
              <a:xfrm>
                <a:off x="7292" y="14577"/>
                <a:ext cx="472" cy="209"/>
              </a:xfrm>
              <a:custGeom>
                <a:avLst/>
                <a:gdLst/>
                <a:ahLst/>
                <a:cxnLst>
                  <a:cxn ang="0">
                    <a:pos x="47" y="209"/>
                  </a:cxn>
                  <a:cxn ang="0">
                    <a:pos x="472" y="84"/>
                  </a:cxn>
                  <a:cxn ang="0">
                    <a:pos x="215" y="0"/>
                  </a:cxn>
                  <a:cxn ang="0">
                    <a:pos x="5" y="24"/>
                  </a:cxn>
                  <a:cxn ang="0">
                    <a:pos x="0" y="197"/>
                  </a:cxn>
                  <a:cxn ang="0">
                    <a:pos x="47" y="209"/>
                  </a:cxn>
                </a:cxnLst>
                <a:rect l="0" t="0" r="r" b="b"/>
                <a:pathLst>
                  <a:path w="472" h="209">
                    <a:moveTo>
                      <a:pt x="47" y="209"/>
                    </a:moveTo>
                    <a:lnTo>
                      <a:pt x="472" y="84"/>
                    </a:lnTo>
                    <a:lnTo>
                      <a:pt x="215" y="0"/>
                    </a:lnTo>
                    <a:lnTo>
                      <a:pt x="5" y="24"/>
                    </a:lnTo>
                    <a:lnTo>
                      <a:pt x="0" y="197"/>
                    </a:ln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4" name="Freeform 20"/>
              <p:cNvSpPr>
                <a:spLocks/>
              </p:cNvSpPr>
              <p:nvPr/>
            </p:nvSpPr>
            <p:spPr bwMode="auto">
              <a:xfrm>
                <a:off x="6073" y="13679"/>
                <a:ext cx="251" cy="999"/>
              </a:xfrm>
              <a:custGeom>
                <a:avLst/>
                <a:gdLst/>
                <a:ahLst/>
                <a:cxnLst>
                  <a:cxn ang="0">
                    <a:pos x="251" y="23"/>
                  </a:cxn>
                  <a:cxn ang="0">
                    <a:pos x="250" y="22"/>
                  </a:cxn>
                  <a:cxn ang="0">
                    <a:pos x="246" y="20"/>
                  </a:cxn>
                  <a:cxn ang="0">
                    <a:pos x="239" y="18"/>
                  </a:cxn>
                  <a:cxn ang="0">
                    <a:pos x="230" y="15"/>
                  </a:cxn>
                  <a:cxn ang="0">
                    <a:pos x="218" y="11"/>
                  </a:cxn>
                  <a:cxn ang="0">
                    <a:pos x="205" y="7"/>
                  </a:cxn>
                  <a:cxn ang="0">
                    <a:pos x="190" y="4"/>
                  </a:cxn>
                  <a:cxn ang="0">
                    <a:pos x="173" y="1"/>
                  </a:cxn>
                  <a:cxn ang="0">
                    <a:pos x="155" y="0"/>
                  </a:cxn>
                  <a:cxn ang="0">
                    <a:pos x="134" y="0"/>
                  </a:cxn>
                  <a:cxn ang="0">
                    <a:pos x="114" y="2"/>
                  </a:cxn>
                  <a:cxn ang="0">
                    <a:pos x="92" y="5"/>
                  </a:cxn>
                  <a:cxn ang="0">
                    <a:pos x="70" y="12"/>
                  </a:cxn>
                  <a:cxn ang="0">
                    <a:pos x="47" y="20"/>
                  </a:cxn>
                  <a:cxn ang="0">
                    <a:pos x="23" y="32"/>
                  </a:cxn>
                  <a:cxn ang="0">
                    <a:pos x="0" y="47"/>
                  </a:cxn>
                  <a:cxn ang="0">
                    <a:pos x="0" y="999"/>
                  </a:cxn>
                  <a:cxn ang="0">
                    <a:pos x="1" y="999"/>
                  </a:cxn>
                  <a:cxn ang="0">
                    <a:pos x="6" y="999"/>
                  </a:cxn>
                  <a:cxn ang="0">
                    <a:pos x="14" y="998"/>
                  </a:cxn>
                  <a:cxn ang="0">
                    <a:pos x="23" y="997"/>
                  </a:cxn>
                  <a:cxn ang="0">
                    <a:pos x="35" y="995"/>
                  </a:cxn>
                  <a:cxn ang="0">
                    <a:pos x="49" y="993"/>
                  </a:cxn>
                  <a:cxn ang="0">
                    <a:pos x="65" y="990"/>
                  </a:cxn>
                  <a:cxn ang="0">
                    <a:pos x="83" y="985"/>
                  </a:cxn>
                  <a:cxn ang="0">
                    <a:pos x="102" y="980"/>
                  </a:cxn>
                  <a:cxn ang="0">
                    <a:pos x="121" y="973"/>
                  </a:cxn>
                  <a:cxn ang="0">
                    <a:pos x="143" y="966"/>
                  </a:cxn>
                  <a:cxn ang="0">
                    <a:pos x="164" y="956"/>
                  </a:cxn>
                  <a:cxn ang="0">
                    <a:pos x="186" y="945"/>
                  </a:cxn>
                  <a:cxn ang="0">
                    <a:pos x="208" y="934"/>
                  </a:cxn>
                  <a:cxn ang="0">
                    <a:pos x="230" y="919"/>
                  </a:cxn>
                  <a:cxn ang="0">
                    <a:pos x="251" y="903"/>
                  </a:cxn>
                  <a:cxn ang="0">
                    <a:pos x="251" y="23"/>
                  </a:cxn>
                </a:cxnLst>
                <a:rect l="0" t="0" r="r" b="b"/>
                <a:pathLst>
                  <a:path w="251" h="999">
                    <a:moveTo>
                      <a:pt x="251" y="23"/>
                    </a:moveTo>
                    <a:lnTo>
                      <a:pt x="250" y="22"/>
                    </a:lnTo>
                    <a:lnTo>
                      <a:pt x="246" y="20"/>
                    </a:lnTo>
                    <a:lnTo>
                      <a:pt x="239" y="18"/>
                    </a:lnTo>
                    <a:lnTo>
                      <a:pt x="230" y="15"/>
                    </a:lnTo>
                    <a:lnTo>
                      <a:pt x="218" y="11"/>
                    </a:lnTo>
                    <a:lnTo>
                      <a:pt x="205" y="7"/>
                    </a:lnTo>
                    <a:lnTo>
                      <a:pt x="190" y="4"/>
                    </a:lnTo>
                    <a:lnTo>
                      <a:pt x="173" y="1"/>
                    </a:lnTo>
                    <a:lnTo>
                      <a:pt x="155" y="0"/>
                    </a:lnTo>
                    <a:lnTo>
                      <a:pt x="134" y="0"/>
                    </a:lnTo>
                    <a:lnTo>
                      <a:pt x="114" y="2"/>
                    </a:lnTo>
                    <a:lnTo>
                      <a:pt x="92" y="5"/>
                    </a:lnTo>
                    <a:lnTo>
                      <a:pt x="70" y="12"/>
                    </a:lnTo>
                    <a:lnTo>
                      <a:pt x="47" y="20"/>
                    </a:lnTo>
                    <a:lnTo>
                      <a:pt x="23" y="32"/>
                    </a:lnTo>
                    <a:lnTo>
                      <a:pt x="0" y="47"/>
                    </a:lnTo>
                    <a:lnTo>
                      <a:pt x="0" y="999"/>
                    </a:lnTo>
                    <a:lnTo>
                      <a:pt x="1" y="999"/>
                    </a:lnTo>
                    <a:lnTo>
                      <a:pt x="6" y="999"/>
                    </a:lnTo>
                    <a:lnTo>
                      <a:pt x="14" y="998"/>
                    </a:lnTo>
                    <a:lnTo>
                      <a:pt x="23" y="997"/>
                    </a:lnTo>
                    <a:lnTo>
                      <a:pt x="35" y="995"/>
                    </a:lnTo>
                    <a:lnTo>
                      <a:pt x="49" y="993"/>
                    </a:lnTo>
                    <a:lnTo>
                      <a:pt x="65" y="990"/>
                    </a:lnTo>
                    <a:lnTo>
                      <a:pt x="83" y="985"/>
                    </a:lnTo>
                    <a:lnTo>
                      <a:pt x="102" y="980"/>
                    </a:lnTo>
                    <a:lnTo>
                      <a:pt x="121" y="973"/>
                    </a:lnTo>
                    <a:lnTo>
                      <a:pt x="143" y="966"/>
                    </a:lnTo>
                    <a:lnTo>
                      <a:pt x="164" y="956"/>
                    </a:lnTo>
                    <a:lnTo>
                      <a:pt x="186" y="945"/>
                    </a:lnTo>
                    <a:lnTo>
                      <a:pt x="208" y="934"/>
                    </a:lnTo>
                    <a:lnTo>
                      <a:pt x="230" y="919"/>
                    </a:lnTo>
                    <a:lnTo>
                      <a:pt x="251" y="903"/>
                    </a:lnTo>
                    <a:lnTo>
                      <a:pt x="251" y="2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5" name="Freeform 21"/>
              <p:cNvSpPr>
                <a:spLocks/>
              </p:cNvSpPr>
              <p:nvPr/>
            </p:nvSpPr>
            <p:spPr bwMode="auto">
              <a:xfrm>
                <a:off x="6080" y="13687"/>
                <a:ext cx="215" cy="843"/>
              </a:xfrm>
              <a:custGeom>
                <a:avLst/>
                <a:gdLst/>
                <a:ahLst/>
                <a:cxnLst>
                  <a:cxn ang="0">
                    <a:pos x="215" y="20"/>
                  </a:cxn>
                  <a:cxn ang="0">
                    <a:pos x="214" y="19"/>
                  </a:cxn>
                  <a:cxn ang="0">
                    <a:pos x="211" y="18"/>
                  </a:cxn>
                  <a:cxn ang="0">
                    <a:pos x="205" y="15"/>
                  </a:cxn>
                  <a:cxn ang="0">
                    <a:pos x="197" y="12"/>
                  </a:cxn>
                  <a:cxn ang="0">
                    <a:pos x="187" y="9"/>
                  </a:cxn>
                  <a:cxn ang="0">
                    <a:pos x="176" y="6"/>
                  </a:cxn>
                  <a:cxn ang="0">
                    <a:pos x="163" y="4"/>
                  </a:cxn>
                  <a:cxn ang="0">
                    <a:pos x="149" y="1"/>
                  </a:cxn>
                  <a:cxn ang="0">
                    <a:pos x="133" y="0"/>
                  </a:cxn>
                  <a:cxn ang="0">
                    <a:pos x="115" y="0"/>
                  </a:cxn>
                  <a:cxn ang="0">
                    <a:pos x="98" y="1"/>
                  </a:cxn>
                  <a:cxn ang="0">
                    <a:pos x="79" y="5"/>
                  </a:cxn>
                  <a:cxn ang="0">
                    <a:pos x="60" y="10"/>
                  </a:cxn>
                  <a:cxn ang="0">
                    <a:pos x="40" y="18"/>
                  </a:cxn>
                  <a:cxn ang="0">
                    <a:pos x="21" y="27"/>
                  </a:cxn>
                  <a:cxn ang="0">
                    <a:pos x="0" y="40"/>
                  </a:cxn>
                  <a:cxn ang="0">
                    <a:pos x="0" y="843"/>
                  </a:cxn>
                  <a:cxn ang="0">
                    <a:pos x="1" y="843"/>
                  </a:cxn>
                  <a:cxn ang="0">
                    <a:pos x="6" y="843"/>
                  </a:cxn>
                  <a:cxn ang="0">
                    <a:pos x="12" y="842"/>
                  </a:cxn>
                  <a:cxn ang="0">
                    <a:pos x="21" y="841"/>
                  </a:cxn>
                  <a:cxn ang="0">
                    <a:pos x="30" y="840"/>
                  </a:cxn>
                  <a:cxn ang="0">
                    <a:pos x="43" y="838"/>
                  </a:cxn>
                  <a:cxn ang="0">
                    <a:pos x="56" y="835"/>
                  </a:cxn>
                  <a:cxn ang="0">
                    <a:pos x="71" y="831"/>
                  </a:cxn>
                  <a:cxn ang="0">
                    <a:pos x="87" y="826"/>
                  </a:cxn>
                  <a:cxn ang="0">
                    <a:pos x="105" y="821"/>
                  </a:cxn>
                  <a:cxn ang="0">
                    <a:pos x="123" y="814"/>
                  </a:cxn>
                  <a:cxn ang="0">
                    <a:pos x="141" y="806"/>
                  </a:cxn>
                  <a:cxn ang="0">
                    <a:pos x="159" y="797"/>
                  </a:cxn>
                  <a:cxn ang="0">
                    <a:pos x="179" y="786"/>
                  </a:cxn>
                  <a:cxn ang="0">
                    <a:pos x="197" y="774"/>
                  </a:cxn>
                  <a:cxn ang="0">
                    <a:pos x="215" y="760"/>
                  </a:cxn>
                  <a:cxn ang="0">
                    <a:pos x="215" y="20"/>
                  </a:cxn>
                </a:cxnLst>
                <a:rect l="0" t="0" r="r" b="b"/>
                <a:pathLst>
                  <a:path w="215" h="843">
                    <a:moveTo>
                      <a:pt x="215" y="20"/>
                    </a:moveTo>
                    <a:lnTo>
                      <a:pt x="214" y="19"/>
                    </a:lnTo>
                    <a:lnTo>
                      <a:pt x="211" y="18"/>
                    </a:lnTo>
                    <a:lnTo>
                      <a:pt x="205" y="15"/>
                    </a:lnTo>
                    <a:lnTo>
                      <a:pt x="197" y="12"/>
                    </a:lnTo>
                    <a:lnTo>
                      <a:pt x="187" y="9"/>
                    </a:lnTo>
                    <a:lnTo>
                      <a:pt x="176" y="6"/>
                    </a:lnTo>
                    <a:lnTo>
                      <a:pt x="163" y="4"/>
                    </a:lnTo>
                    <a:lnTo>
                      <a:pt x="149" y="1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8" y="1"/>
                    </a:lnTo>
                    <a:lnTo>
                      <a:pt x="79" y="5"/>
                    </a:lnTo>
                    <a:lnTo>
                      <a:pt x="60" y="10"/>
                    </a:lnTo>
                    <a:lnTo>
                      <a:pt x="40" y="18"/>
                    </a:lnTo>
                    <a:lnTo>
                      <a:pt x="21" y="27"/>
                    </a:lnTo>
                    <a:lnTo>
                      <a:pt x="0" y="40"/>
                    </a:lnTo>
                    <a:lnTo>
                      <a:pt x="0" y="843"/>
                    </a:lnTo>
                    <a:lnTo>
                      <a:pt x="1" y="843"/>
                    </a:lnTo>
                    <a:lnTo>
                      <a:pt x="6" y="843"/>
                    </a:lnTo>
                    <a:lnTo>
                      <a:pt x="12" y="842"/>
                    </a:lnTo>
                    <a:lnTo>
                      <a:pt x="21" y="841"/>
                    </a:lnTo>
                    <a:lnTo>
                      <a:pt x="30" y="840"/>
                    </a:lnTo>
                    <a:lnTo>
                      <a:pt x="43" y="838"/>
                    </a:lnTo>
                    <a:lnTo>
                      <a:pt x="56" y="835"/>
                    </a:lnTo>
                    <a:lnTo>
                      <a:pt x="71" y="831"/>
                    </a:lnTo>
                    <a:lnTo>
                      <a:pt x="87" y="826"/>
                    </a:lnTo>
                    <a:lnTo>
                      <a:pt x="105" y="821"/>
                    </a:lnTo>
                    <a:lnTo>
                      <a:pt x="123" y="814"/>
                    </a:lnTo>
                    <a:lnTo>
                      <a:pt x="141" y="806"/>
                    </a:lnTo>
                    <a:lnTo>
                      <a:pt x="159" y="797"/>
                    </a:lnTo>
                    <a:lnTo>
                      <a:pt x="179" y="786"/>
                    </a:lnTo>
                    <a:lnTo>
                      <a:pt x="197" y="774"/>
                    </a:lnTo>
                    <a:lnTo>
                      <a:pt x="215" y="760"/>
                    </a:lnTo>
                    <a:lnTo>
                      <a:pt x="215" y="2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6" name="Freeform 22"/>
              <p:cNvSpPr>
                <a:spLocks/>
              </p:cNvSpPr>
              <p:nvPr/>
            </p:nvSpPr>
            <p:spPr bwMode="auto">
              <a:xfrm>
                <a:off x="6087" y="13696"/>
                <a:ext cx="180" cy="685"/>
              </a:xfrm>
              <a:custGeom>
                <a:avLst/>
                <a:gdLst/>
                <a:ahLst/>
                <a:cxnLst>
                  <a:cxn ang="0">
                    <a:pos x="180" y="16"/>
                  </a:cxn>
                  <a:cxn ang="0">
                    <a:pos x="179" y="16"/>
                  </a:cxn>
                  <a:cxn ang="0">
                    <a:pos x="176" y="14"/>
                  </a:cxn>
                  <a:cxn ang="0">
                    <a:pos x="172" y="12"/>
                  </a:cxn>
                  <a:cxn ang="0">
                    <a:pos x="165" y="10"/>
                  </a:cxn>
                  <a:cxn ang="0">
                    <a:pos x="157" y="8"/>
                  </a:cxn>
                  <a:cxn ang="0">
                    <a:pos x="147" y="4"/>
                  </a:cxn>
                  <a:cxn ang="0">
                    <a:pos x="136" y="2"/>
                  </a:cxn>
                  <a:cxn ang="0">
                    <a:pos x="125" y="0"/>
                  </a:cxn>
                  <a:cxn ang="0">
                    <a:pos x="111" y="0"/>
                  </a:cxn>
                  <a:cxn ang="0">
                    <a:pos x="97" y="0"/>
                  </a:cxn>
                  <a:cxn ang="0">
                    <a:pos x="81" y="1"/>
                  </a:cxn>
                  <a:cxn ang="0">
                    <a:pos x="66" y="3"/>
                  </a:cxn>
                  <a:cxn ang="0">
                    <a:pos x="50" y="8"/>
                  </a:cxn>
                  <a:cxn ang="0">
                    <a:pos x="33" y="14"/>
                  </a:cxn>
                  <a:cxn ang="0">
                    <a:pos x="17" y="23"/>
                  </a:cxn>
                  <a:cxn ang="0">
                    <a:pos x="0" y="33"/>
                  </a:cxn>
                  <a:cxn ang="0">
                    <a:pos x="0" y="685"/>
                  </a:cxn>
                  <a:cxn ang="0">
                    <a:pos x="1" y="685"/>
                  </a:cxn>
                  <a:cxn ang="0">
                    <a:pos x="4" y="685"/>
                  </a:cxn>
                  <a:cxn ang="0">
                    <a:pos x="9" y="684"/>
                  </a:cxn>
                  <a:cxn ang="0">
                    <a:pos x="17" y="683"/>
                  </a:cxn>
                  <a:cxn ang="0">
                    <a:pos x="26" y="682"/>
                  </a:cxn>
                  <a:cxn ang="0">
                    <a:pos x="35" y="681"/>
                  </a:cxn>
                  <a:cxn ang="0">
                    <a:pos x="47" y="678"/>
                  </a:cxn>
                  <a:cxn ang="0">
                    <a:pos x="60" y="676"/>
                  </a:cxn>
                  <a:cxn ang="0">
                    <a:pos x="73" y="671"/>
                  </a:cxn>
                  <a:cxn ang="0">
                    <a:pos x="87" y="667"/>
                  </a:cxn>
                  <a:cxn ang="0">
                    <a:pos x="102" y="662"/>
                  </a:cxn>
                  <a:cxn ang="0">
                    <a:pos x="118" y="655"/>
                  </a:cxn>
                  <a:cxn ang="0">
                    <a:pos x="133" y="648"/>
                  </a:cxn>
                  <a:cxn ang="0">
                    <a:pos x="149" y="639"/>
                  </a:cxn>
                  <a:cxn ang="0">
                    <a:pos x="165" y="628"/>
                  </a:cxn>
                  <a:cxn ang="0">
                    <a:pos x="180" y="617"/>
                  </a:cxn>
                  <a:cxn ang="0">
                    <a:pos x="180" y="16"/>
                  </a:cxn>
                </a:cxnLst>
                <a:rect l="0" t="0" r="r" b="b"/>
                <a:pathLst>
                  <a:path w="180" h="685">
                    <a:moveTo>
                      <a:pt x="180" y="16"/>
                    </a:moveTo>
                    <a:lnTo>
                      <a:pt x="179" y="16"/>
                    </a:lnTo>
                    <a:lnTo>
                      <a:pt x="176" y="14"/>
                    </a:lnTo>
                    <a:lnTo>
                      <a:pt x="172" y="12"/>
                    </a:lnTo>
                    <a:lnTo>
                      <a:pt x="165" y="10"/>
                    </a:lnTo>
                    <a:lnTo>
                      <a:pt x="157" y="8"/>
                    </a:lnTo>
                    <a:lnTo>
                      <a:pt x="147" y="4"/>
                    </a:lnTo>
                    <a:lnTo>
                      <a:pt x="136" y="2"/>
                    </a:lnTo>
                    <a:lnTo>
                      <a:pt x="125" y="0"/>
                    </a:lnTo>
                    <a:lnTo>
                      <a:pt x="111" y="0"/>
                    </a:lnTo>
                    <a:lnTo>
                      <a:pt x="97" y="0"/>
                    </a:lnTo>
                    <a:lnTo>
                      <a:pt x="81" y="1"/>
                    </a:lnTo>
                    <a:lnTo>
                      <a:pt x="66" y="3"/>
                    </a:lnTo>
                    <a:lnTo>
                      <a:pt x="50" y="8"/>
                    </a:lnTo>
                    <a:lnTo>
                      <a:pt x="33" y="14"/>
                    </a:lnTo>
                    <a:lnTo>
                      <a:pt x="17" y="23"/>
                    </a:lnTo>
                    <a:lnTo>
                      <a:pt x="0" y="33"/>
                    </a:lnTo>
                    <a:lnTo>
                      <a:pt x="0" y="685"/>
                    </a:lnTo>
                    <a:lnTo>
                      <a:pt x="1" y="685"/>
                    </a:lnTo>
                    <a:lnTo>
                      <a:pt x="4" y="685"/>
                    </a:lnTo>
                    <a:lnTo>
                      <a:pt x="9" y="684"/>
                    </a:lnTo>
                    <a:lnTo>
                      <a:pt x="17" y="683"/>
                    </a:lnTo>
                    <a:lnTo>
                      <a:pt x="26" y="682"/>
                    </a:lnTo>
                    <a:lnTo>
                      <a:pt x="35" y="681"/>
                    </a:lnTo>
                    <a:lnTo>
                      <a:pt x="47" y="678"/>
                    </a:lnTo>
                    <a:lnTo>
                      <a:pt x="60" y="676"/>
                    </a:lnTo>
                    <a:lnTo>
                      <a:pt x="73" y="671"/>
                    </a:lnTo>
                    <a:lnTo>
                      <a:pt x="87" y="667"/>
                    </a:lnTo>
                    <a:lnTo>
                      <a:pt x="102" y="662"/>
                    </a:lnTo>
                    <a:lnTo>
                      <a:pt x="118" y="655"/>
                    </a:lnTo>
                    <a:lnTo>
                      <a:pt x="133" y="648"/>
                    </a:lnTo>
                    <a:lnTo>
                      <a:pt x="149" y="639"/>
                    </a:lnTo>
                    <a:lnTo>
                      <a:pt x="165" y="628"/>
                    </a:lnTo>
                    <a:lnTo>
                      <a:pt x="180" y="617"/>
                    </a:lnTo>
                    <a:lnTo>
                      <a:pt x="180" y="1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7" name="Freeform 23"/>
              <p:cNvSpPr>
                <a:spLocks/>
              </p:cNvSpPr>
              <p:nvPr/>
            </p:nvSpPr>
            <p:spPr bwMode="auto">
              <a:xfrm>
                <a:off x="6093" y="13704"/>
                <a:ext cx="146" cy="530"/>
              </a:xfrm>
              <a:custGeom>
                <a:avLst/>
                <a:gdLst/>
                <a:ahLst/>
                <a:cxnLst>
                  <a:cxn ang="0">
                    <a:pos x="146" y="14"/>
                  </a:cxn>
                  <a:cxn ang="0">
                    <a:pos x="143" y="12"/>
                  </a:cxn>
                  <a:cxn ang="0">
                    <a:pos x="134" y="8"/>
                  </a:cxn>
                  <a:cxn ang="0">
                    <a:pos x="120" y="4"/>
                  </a:cxn>
                  <a:cxn ang="0">
                    <a:pos x="101" y="1"/>
                  </a:cxn>
                  <a:cxn ang="0">
                    <a:pos x="79" y="0"/>
                  </a:cxn>
                  <a:cxn ang="0">
                    <a:pos x="54" y="3"/>
                  </a:cxn>
                  <a:cxn ang="0">
                    <a:pos x="27" y="11"/>
                  </a:cxn>
                  <a:cxn ang="0">
                    <a:pos x="0" y="27"/>
                  </a:cxn>
                  <a:cxn ang="0">
                    <a:pos x="0" y="530"/>
                  </a:cxn>
                  <a:cxn ang="0">
                    <a:pos x="3" y="530"/>
                  </a:cxn>
                  <a:cxn ang="0">
                    <a:pos x="14" y="529"/>
                  </a:cxn>
                  <a:cxn ang="0">
                    <a:pos x="29" y="526"/>
                  </a:cxn>
                  <a:cxn ang="0">
                    <a:pos x="49" y="521"/>
                  </a:cxn>
                  <a:cxn ang="0">
                    <a:pos x="71" y="514"/>
                  </a:cxn>
                  <a:cxn ang="0">
                    <a:pos x="96" y="505"/>
                  </a:cxn>
                  <a:cxn ang="0">
                    <a:pos x="121" y="492"/>
                  </a:cxn>
                  <a:cxn ang="0">
                    <a:pos x="146" y="475"/>
                  </a:cxn>
                  <a:cxn ang="0">
                    <a:pos x="146" y="14"/>
                  </a:cxn>
                </a:cxnLst>
                <a:rect l="0" t="0" r="r" b="b"/>
                <a:pathLst>
                  <a:path w="146" h="530">
                    <a:moveTo>
                      <a:pt x="146" y="14"/>
                    </a:moveTo>
                    <a:lnTo>
                      <a:pt x="143" y="12"/>
                    </a:lnTo>
                    <a:lnTo>
                      <a:pt x="134" y="8"/>
                    </a:lnTo>
                    <a:lnTo>
                      <a:pt x="120" y="4"/>
                    </a:lnTo>
                    <a:lnTo>
                      <a:pt x="101" y="1"/>
                    </a:lnTo>
                    <a:lnTo>
                      <a:pt x="79" y="0"/>
                    </a:lnTo>
                    <a:lnTo>
                      <a:pt x="54" y="3"/>
                    </a:lnTo>
                    <a:lnTo>
                      <a:pt x="27" y="11"/>
                    </a:lnTo>
                    <a:lnTo>
                      <a:pt x="0" y="27"/>
                    </a:lnTo>
                    <a:lnTo>
                      <a:pt x="0" y="530"/>
                    </a:lnTo>
                    <a:lnTo>
                      <a:pt x="3" y="530"/>
                    </a:lnTo>
                    <a:lnTo>
                      <a:pt x="14" y="529"/>
                    </a:lnTo>
                    <a:lnTo>
                      <a:pt x="29" y="526"/>
                    </a:lnTo>
                    <a:lnTo>
                      <a:pt x="49" y="521"/>
                    </a:lnTo>
                    <a:lnTo>
                      <a:pt x="71" y="514"/>
                    </a:lnTo>
                    <a:lnTo>
                      <a:pt x="96" y="505"/>
                    </a:lnTo>
                    <a:lnTo>
                      <a:pt x="121" y="492"/>
                    </a:lnTo>
                    <a:lnTo>
                      <a:pt x="146" y="475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8" name="Freeform 24"/>
              <p:cNvSpPr>
                <a:spLocks/>
              </p:cNvSpPr>
              <p:nvPr/>
            </p:nvSpPr>
            <p:spPr bwMode="auto">
              <a:xfrm>
                <a:off x="6101" y="13712"/>
                <a:ext cx="109" cy="373"/>
              </a:xfrm>
              <a:custGeom>
                <a:avLst/>
                <a:gdLst/>
                <a:ahLst/>
                <a:cxnLst>
                  <a:cxn ang="0">
                    <a:pos x="109" y="10"/>
                  </a:cxn>
                  <a:cxn ang="0">
                    <a:pos x="107" y="9"/>
                  </a:cxn>
                  <a:cxn ang="0">
                    <a:pos x="100" y="6"/>
                  </a:cxn>
                  <a:cxn ang="0">
                    <a:pos x="89" y="2"/>
                  </a:cxn>
                  <a:cxn ang="0">
                    <a:pos x="75" y="0"/>
                  </a:cxn>
                  <a:cxn ang="0">
                    <a:pos x="59" y="0"/>
                  </a:cxn>
                  <a:cxn ang="0">
                    <a:pos x="39" y="2"/>
                  </a:cxn>
                  <a:cxn ang="0">
                    <a:pos x="20" y="9"/>
                  </a:cxn>
                  <a:cxn ang="0">
                    <a:pos x="0" y="21"/>
                  </a:cxn>
                  <a:cxn ang="0">
                    <a:pos x="0" y="373"/>
                  </a:cxn>
                  <a:cxn ang="0">
                    <a:pos x="2" y="373"/>
                  </a:cxn>
                  <a:cxn ang="0">
                    <a:pos x="9" y="372"/>
                  </a:cxn>
                  <a:cxn ang="0">
                    <a:pos x="21" y="369"/>
                  </a:cxn>
                  <a:cxn ang="0">
                    <a:pos x="36" y="366"/>
                  </a:cxn>
                  <a:cxn ang="0">
                    <a:pos x="53" y="362"/>
                  </a:cxn>
                  <a:cxn ang="0">
                    <a:pos x="72" y="354"/>
                  </a:cxn>
                  <a:cxn ang="0">
                    <a:pos x="90" y="343"/>
                  </a:cxn>
                  <a:cxn ang="0">
                    <a:pos x="109" y="331"/>
                  </a:cxn>
                  <a:cxn ang="0">
                    <a:pos x="109" y="10"/>
                  </a:cxn>
                </a:cxnLst>
                <a:rect l="0" t="0" r="r" b="b"/>
                <a:pathLst>
                  <a:path w="109" h="373">
                    <a:moveTo>
                      <a:pt x="109" y="10"/>
                    </a:moveTo>
                    <a:lnTo>
                      <a:pt x="107" y="9"/>
                    </a:lnTo>
                    <a:lnTo>
                      <a:pt x="100" y="6"/>
                    </a:lnTo>
                    <a:lnTo>
                      <a:pt x="89" y="2"/>
                    </a:lnTo>
                    <a:lnTo>
                      <a:pt x="75" y="0"/>
                    </a:lnTo>
                    <a:lnTo>
                      <a:pt x="59" y="0"/>
                    </a:lnTo>
                    <a:lnTo>
                      <a:pt x="39" y="2"/>
                    </a:lnTo>
                    <a:lnTo>
                      <a:pt x="20" y="9"/>
                    </a:lnTo>
                    <a:lnTo>
                      <a:pt x="0" y="21"/>
                    </a:lnTo>
                    <a:lnTo>
                      <a:pt x="0" y="373"/>
                    </a:lnTo>
                    <a:lnTo>
                      <a:pt x="2" y="373"/>
                    </a:lnTo>
                    <a:lnTo>
                      <a:pt x="9" y="372"/>
                    </a:lnTo>
                    <a:lnTo>
                      <a:pt x="21" y="369"/>
                    </a:lnTo>
                    <a:lnTo>
                      <a:pt x="36" y="366"/>
                    </a:lnTo>
                    <a:lnTo>
                      <a:pt x="53" y="362"/>
                    </a:lnTo>
                    <a:lnTo>
                      <a:pt x="72" y="354"/>
                    </a:lnTo>
                    <a:lnTo>
                      <a:pt x="90" y="343"/>
                    </a:lnTo>
                    <a:lnTo>
                      <a:pt x="109" y="331"/>
                    </a:lnTo>
                    <a:lnTo>
                      <a:pt x="109" y="1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49" name="Freeform 25"/>
              <p:cNvSpPr>
                <a:spLocks/>
              </p:cNvSpPr>
              <p:nvPr/>
            </p:nvSpPr>
            <p:spPr bwMode="auto">
              <a:xfrm>
                <a:off x="6107" y="13721"/>
                <a:ext cx="75" cy="216"/>
              </a:xfrm>
              <a:custGeom>
                <a:avLst/>
                <a:gdLst/>
                <a:ahLst/>
                <a:cxnLst>
                  <a:cxn ang="0">
                    <a:pos x="75" y="6"/>
                  </a:cxn>
                  <a:cxn ang="0">
                    <a:pos x="73" y="5"/>
                  </a:cxn>
                  <a:cxn ang="0">
                    <a:pos x="69" y="4"/>
                  </a:cxn>
                  <a:cxn ang="0">
                    <a:pos x="61" y="2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28" y="1"/>
                  </a:cxn>
                  <a:cxn ang="0">
                    <a:pos x="14" y="6"/>
                  </a:cxn>
                  <a:cxn ang="0">
                    <a:pos x="0" y="14"/>
                  </a:cxn>
                  <a:cxn ang="0">
                    <a:pos x="0" y="216"/>
                  </a:cxn>
                  <a:cxn ang="0">
                    <a:pos x="2" y="216"/>
                  </a:cxn>
                  <a:cxn ang="0">
                    <a:pos x="7" y="215"/>
                  </a:cxn>
                  <a:cxn ang="0">
                    <a:pos x="15" y="214"/>
                  </a:cxn>
                  <a:cxn ang="0">
                    <a:pos x="25" y="211"/>
                  </a:cxn>
                  <a:cxn ang="0">
                    <a:pos x="37" y="208"/>
                  </a:cxn>
                  <a:cxn ang="0">
                    <a:pos x="50" y="203"/>
                  </a:cxn>
                  <a:cxn ang="0">
                    <a:pos x="63" y="195"/>
                  </a:cxn>
                  <a:cxn ang="0">
                    <a:pos x="75" y="187"/>
                  </a:cxn>
                  <a:cxn ang="0">
                    <a:pos x="75" y="6"/>
                  </a:cxn>
                </a:cxnLst>
                <a:rect l="0" t="0" r="r" b="b"/>
                <a:pathLst>
                  <a:path w="75" h="216">
                    <a:moveTo>
                      <a:pt x="75" y="6"/>
                    </a:moveTo>
                    <a:lnTo>
                      <a:pt x="73" y="5"/>
                    </a:lnTo>
                    <a:lnTo>
                      <a:pt x="69" y="4"/>
                    </a:lnTo>
                    <a:lnTo>
                      <a:pt x="61" y="2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28" y="1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0" y="216"/>
                    </a:lnTo>
                    <a:lnTo>
                      <a:pt x="2" y="216"/>
                    </a:lnTo>
                    <a:lnTo>
                      <a:pt x="7" y="215"/>
                    </a:lnTo>
                    <a:lnTo>
                      <a:pt x="15" y="214"/>
                    </a:lnTo>
                    <a:lnTo>
                      <a:pt x="25" y="211"/>
                    </a:lnTo>
                    <a:lnTo>
                      <a:pt x="37" y="208"/>
                    </a:lnTo>
                    <a:lnTo>
                      <a:pt x="50" y="203"/>
                    </a:lnTo>
                    <a:lnTo>
                      <a:pt x="63" y="195"/>
                    </a:lnTo>
                    <a:lnTo>
                      <a:pt x="75" y="187"/>
                    </a:lnTo>
                    <a:lnTo>
                      <a:pt x="75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0" name="Freeform 26"/>
              <p:cNvSpPr>
                <a:spLocks/>
              </p:cNvSpPr>
              <p:nvPr/>
            </p:nvSpPr>
            <p:spPr bwMode="auto">
              <a:xfrm>
                <a:off x="7013" y="14340"/>
                <a:ext cx="110" cy="111"/>
              </a:xfrm>
              <a:custGeom>
                <a:avLst/>
                <a:gdLst/>
                <a:ahLst/>
                <a:cxnLst>
                  <a:cxn ang="0">
                    <a:pos x="55" y="111"/>
                  </a:cxn>
                  <a:cxn ang="0">
                    <a:pos x="66" y="110"/>
                  </a:cxn>
                  <a:cxn ang="0">
                    <a:pos x="76" y="106"/>
                  </a:cxn>
                  <a:cxn ang="0">
                    <a:pos x="85" y="101"/>
                  </a:cxn>
                  <a:cxn ang="0">
                    <a:pos x="94" y="94"/>
                  </a:cxn>
                  <a:cxn ang="0">
                    <a:pos x="100" y="86"/>
                  </a:cxn>
                  <a:cxn ang="0">
                    <a:pos x="106" y="77"/>
                  </a:cxn>
                  <a:cxn ang="0">
                    <a:pos x="109" y="66"/>
                  </a:cxn>
                  <a:cxn ang="0">
                    <a:pos x="110" y="56"/>
                  </a:cxn>
                  <a:cxn ang="0">
                    <a:pos x="109" y="44"/>
                  </a:cxn>
                  <a:cxn ang="0">
                    <a:pos x="106" y="34"/>
                  </a:cxn>
                  <a:cxn ang="0">
                    <a:pos x="100" y="24"/>
                  </a:cxn>
                  <a:cxn ang="0">
                    <a:pos x="94" y="17"/>
                  </a:cxn>
                  <a:cxn ang="0">
                    <a:pos x="85" y="9"/>
                  </a:cxn>
                  <a:cxn ang="0">
                    <a:pos x="76" y="5"/>
                  </a:cxn>
                  <a:cxn ang="0">
                    <a:pos x="66" y="2"/>
                  </a:cxn>
                  <a:cxn ang="0">
                    <a:pos x="55" y="0"/>
                  </a:cxn>
                  <a:cxn ang="0">
                    <a:pos x="44" y="2"/>
                  </a:cxn>
                  <a:cxn ang="0">
                    <a:pos x="33" y="5"/>
                  </a:cxn>
                  <a:cxn ang="0">
                    <a:pos x="25" y="9"/>
                  </a:cxn>
                  <a:cxn ang="0">
                    <a:pos x="16" y="17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1" y="44"/>
                  </a:cxn>
                  <a:cxn ang="0">
                    <a:pos x="0" y="56"/>
                  </a:cxn>
                  <a:cxn ang="0">
                    <a:pos x="1" y="66"/>
                  </a:cxn>
                  <a:cxn ang="0">
                    <a:pos x="4" y="77"/>
                  </a:cxn>
                  <a:cxn ang="0">
                    <a:pos x="10" y="86"/>
                  </a:cxn>
                  <a:cxn ang="0">
                    <a:pos x="16" y="94"/>
                  </a:cxn>
                  <a:cxn ang="0">
                    <a:pos x="25" y="101"/>
                  </a:cxn>
                  <a:cxn ang="0">
                    <a:pos x="33" y="106"/>
                  </a:cxn>
                  <a:cxn ang="0">
                    <a:pos x="44" y="110"/>
                  </a:cxn>
                  <a:cxn ang="0">
                    <a:pos x="55" y="111"/>
                  </a:cxn>
                </a:cxnLst>
                <a:rect l="0" t="0" r="r" b="b"/>
                <a:pathLst>
                  <a:path w="110" h="111">
                    <a:moveTo>
                      <a:pt x="55" y="111"/>
                    </a:moveTo>
                    <a:lnTo>
                      <a:pt x="66" y="110"/>
                    </a:lnTo>
                    <a:lnTo>
                      <a:pt x="76" y="106"/>
                    </a:lnTo>
                    <a:lnTo>
                      <a:pt x="85" y="101"/>
                    </a:lnTo>
                    <a:lnTo>
                      <a:pt x="94" y="94"/>
                    </a:lnTo>
                    <a:lnTo>
                      <a:pt x="100" y="86"/>
                    </a:lnTo>
                    <a:lnTo>
                      <a:pt x="106" y="77"/>
                    </a:lnTo>
                    <a:lnTo>
                      <a:pt x="109" y="66"/>
                    </a:lnTo>
                    <a:lnTo>
                      <a:pt x="110" y="56"/>
                    </a:lnTo>
                    <a:lnTo>
                      <a:pt x="109" y="44"/>
                    </a:lnTo>
                    <a:lnTo>
                      <a:pt x="106" y="34"/>
                    </a:lnTo>
                    <a:lnTo>
                      <a:pt x="100" y="24"/>
                    </a:lnTo>
                    <a:lnTo>
                      <a:pt x="94" y="17"/>
                    </a:lnTo>
                    <a:lnTo>
                      <a:pt x="85" y="9"/>
                    </a:lnTo>
                    <a:lnTo>
                      <a:pt x="76" y="5"/>
                    </a:lnTo>
                    <a:lnTo>
                      <a:pt x="66" y="2"/>
                    </a:lnTo>
                    <a:lnTo>
                      <a:pt x="55" y="0"/>
                    </a:lnTo>
                    <a:lnTo>
                      <a:pt x="44" y="2"/>
                    </a:lnTo>
                    <a:lnTo>
                      <a:pt x="33" y="5"/>
                    </a:lnTo>
                    <a:lnTo>
                      <a:pt x="25" y="9"/>
                    </a:lnTo>
                    <a:lnTo>
                      <a:pt x="16" y="17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1" y="44"/>
                    </a:lnTo>
                    <a:lnTo>
                      <a:pt x="0" y="56"/>
                    </a:lnTo>
                    <a:lnTo>
                      <a:pt x="1" y="66"/>
                    </a:lnTo>
                    <a:lnTo>
                      <a:pt x="4" y="77"/>
                    </a:lnTo>
                    <a:lnTo>
                      <a:pt x="10" y="86"/>
                    </a:lnTo>
                    <a:lnTo>
                      <a:pt x="16" y="94"/>
                    </a:lnTo>
                    <a:lnTo>
                      <a:pt x="25" y="101"/>
                    </a:lnTo>
                    <a:lnTo>
                      <a:pt x="33" y="106"/>
                    </a:lnTo>
                    <a:lnTo>
                      <a:pt x="44" y="110"/>
                    </a:lnTo>
                    <a:lnTo>
                      <a:pt x="55" y="1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1" name="Freeform 27"/>
              <p:cNvSpPr>
                <a:spLocks/>
              </p:cNvSpPr>
              <p:nvPr/>
            </p:nvSpPr>
            <p:spPr bwMode="auto">
              <a:xfrm>
                <a:off x="6676" y="14343"/>
                <a:ext cx="55" cy="55"/>
              </a:xfrm>
              <a:custGeom>
                <a:avLst/>
                <a:gdLst/>
                <a:ahLst/>
                <a:cxnLst>
                  <a:cxn ang="0">
                    <a:pos x="27" y="55"/>
                  </a:cxn>
                  <a:cxn ang="0">
                    <a:pos x="38" y="53"/>
                  </a:cxn>
                  <a:cxn ang="0">
                    <a:pos x="48" y="46"/>
                  </a:cxn>
                  <a:cxn ang="0">
                    <a:pos x="53" y="37"/>
                  </a:cxn>
                  <a:cxn ang="0">
                    <a:pos x="55" y="27"/>
                  </a:cxn>
                  <a:cxn ang="0">
                    <a:pos x="53" y="16"/>
                  </a:cxn>
                  <a:cxn ang="0">
                    <a:pos x="48" y="7"/>
                  </a:cxn>
                  <a:cxn ang="0">
                    <a:pos x="38" y="2"/>
                  </a:cxn>
                  <a:cxn ang="0">
                    <a:pos x="27" y="0"/>
                  </a:cxn>
                  <a:cxn ang="0">
                    <a:pos x="16" y="2"/>
                  </a:cxn>
                  <a:cxn ang="0">
                    <a:pos x="8" y="7"/>
                  </a:cxn>
                  <a:cxn ang="0">
                    <a:pos x="2" y="16"/>
                  </a:cxn>
                  <a:cxn ang="0">
                    <a:pos x="0" y="27"/>
                  </a:cxn>
                  <a:cxn ang="0">
                    <a:pos x="2" y="37"/>
                  </a:cxn>
                  <a:cxn ang="0">
                    <a:pos x="8" y="46"/>
                  </a:cxn>
                  <a:cxn ang="0">
                    <a:pos x="16" y="53"/>
                  </a:cxn>
                  <a:cxn ang="0">
                    <a:pos x="27" y="55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lnTo>
                      <a:pt x="38" y="53"/>
                    </a:lnTo>
                    <a:lnTo>
                      <a:pt x="48" y="46"/>
                    </a:lnTo>
                    <a:lnTo>
                      <a:pt x="53" y="37"/>
                    </a:lnTo>
                    <a:lnTo>
                      <a:pt x="55" y="27"/>
                    </a:lnTo>
                    <a:lnTo>
                      <a:pt x="53" y="16"/>
                    </a:lnTo>
                    <a:lnTo>
                      <a:pt x="48" y="7"/>
                    </a:lnTo>
                    <a:lnTo>
                      <a:pt x="38" y="2"/>
                    </a:lnTo>
                    <a:lnTo>
                      <a:pt x="27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2" y="16"/>
                    </a:lnTo>
                    <a:lnTo>
                      <a:pt x="0" y="27"/>
                    </a:lnTo>
                    <a:lnTo>
                      <a:pt x="2" y="37"/>
                    </a:lnTo>
                    <a:lnTo>
                      <a:pt x="8" y="46"/>
                    </a:lnTo>
                    <a:lnTo>
                      <a:pt x="16" y="53"/>
                    </a:lnTo>
                    <a:lnTo>
                      <a:pt x="27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2" name="Freeform 28"/>
              <p:cNvSpPr>
                <a:spLocks/>
              </p:cNvSpPr>
              <p:nvPr/>
            </p:nvSpPr>
            <p:spPr bwMode="auto">
              <a:xfrm>
                <a:off x="6770" y="14345"/>
                <a:ext cx="55" cy="55"/>
              </a:xfrm>
              <a:custGeom>
                <a:avLst/>
                <a:gdLst/>
                <a:ahLst/>
                <a:cxnLst>
                  <a:cxn ang="0">
                    <a:pos x="28" y="55"/>
                  </a:cxn>
                  <a:cxn ang="0">
                    <a:pos x="39" y="53"/>
                  </a:cxn>
                  <a:cxn ang="0">
                    <a:pos x="47" y="47"/>
                  </a:cxn>
                  <a:cxn ang="0">
                    <a:pos x="53" y="39"/>
                  </a:cxn>
                  <a:cxn ang="0">
                    <a:pos x="55" y="28"/>
                  </a:cxn>
                  <a:cxn ang="0">
                    <a:pos x="53" y="17"/>
                  </a:cxn>
                  <a:cxn ang="0">
                    <a:pos x="47" y="8"/>
                  </a:cxn>
                  <a:cxn ang="0">
                    <a:pos x="39" y="2"/>
                  </a:cxn>
                  <a:cxn ang="0">
                    <a:pos x="28" y="0"/>
                  </a:cxn>
                  <a:cxn ang="0">
                    <a:pos x="17" y="2"/>
                  </a:cxn>
                  <a:cxn ang="0">
                    <a:pos x="9" y="8"/>
                  </a:cxn>
                  <a:cxn ang="0">
                    <a:pos x="2" y="17"/>
                  </a:cxn>
                  <a:cxn ang="0">
                    <a:pos x="0" y="28"/>
                  </a:cxn>
                  <a:cxn ang="0">
                    <a:pos x="2" y="39"/>
                  </a:cxn>
                  <a:cxn ang="0">
                    <a:pos x="9" y="47"/>
                  </a:cxn>
                  <a:cxn ang="0">
                    <a:pos x="17" y="53"/>
                  </a:cxn>
                  <a:cxn ang="0">
                    <a:pos x="28" y="55"/>
                  </a:cxn>
                </a:cxnLst>
                <a:rect l="0" t="0" r="r" b="b"/>
                <a:pathLst>
                  <a:path w="55" h="55">
                    <a:moveTo>
                      <a:pt x="28" y="55"/>
                    </a:moveTo>
                    <a:lnTo>
                      <a:pt x="39" y="53"/>
                    </a:lnTo>
                    <a:lnTo>
                      <a:pt x="47" y="47"/>
                    </a:lnTo>
                    <a:lnTo>
                      <a:pt x="53" y="39"/>
                    </a:lnTo>
                    <a:lnTo>
                      <a:pt x="55" y="28"/>
                    </a:lnTo>
                    <a:lnTo>
                      <a:pt x="53" y="17"/>
                    </a:lnTo>
                    <a:lnTo>
                      <a:pt x="47" y="8"/>
                    </a:lnTo>
                    <a:lnTo>
                      <a:pt x="39" y="2"/>
                    </a:lnTo>
                    <a:lnTo>
                      <a:pt x="28" y="0"/>
                    </a:lnTo>
                    <a:lnTo>
                      <a:pt x="17" y="2"/>
                    </a:lnTo>
                    <a:lnTo>
                      <a:pt x="9" y="8"/>
                    </a:lnTo>
                    <a:lnTo>
                      <a:pt x="2" y="17"/>
                    </a:lnTo>
                    <a:lnTo>
                      <a:pt x="0" y="28"/>
                    </a:lnTo>
                    <a:lnTo>
                      <a:pt x="2" y="39"/>
                    </a:lnTo>
                    <a:lnTo>
                      <a:pt x="9" y="47"/>
                    </a:lnTo>
                    <a:lnTo>
                      <a:pt x="17" y="53"/>
                    </a:lnTo>
                    <a:lnTo>
                      <a:pt x="28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3" name="Freeform 29"/>
              <p:cNvSpPr>
                <a:spLocks/>
              </p:cNvSpPr>
              <p:nvPr/>
            </p:nvSpPr>
            <p:spPr bwMode="auto">
              <a:xfrm>
                <a:off x="6401" y="13591"/>
                <a:ext cx="156" cy="752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44" y="30"/>
                  </a:cxn>
                  <a:cxn ang="0">
                    <a:pos x="33" y="73"/>
                  </a:cxn>
                  <a:cxn ang="0">
                    <a:pos x="19" y="140"/>
                  </a:cxn>
                  <a:cxn ang="0">
                    <a:pos x="7" y="229"/>
                  </a:cxn>
                  <a:cxn ang="0">
                    <a:pos x="0" y="337"/>
                  </a:cxn>
                  <a:cxn ang="0">
                    <a:pos x="1" y="462"/>
                  </a:cxn>
                  <a:cxn ang="0">
                    <a:pos x="14" y="602"/>
                  </a:cxn>
                  <a:cxn ang="0">
                    <a:pos x="43" y="752"/>
                  </a:cxn>
                  <a:cxn ang="0">
                    <a:pos x="150" y="746"/>
                  </a:cxn>
                  <a:cxn ang="0">
                    <a:pos x="146" y="724"/>
                  </a:cxn>
                  <a:cxn ang="0">
                    <a:pos x="135" y="663"/>
                  </a:cxn>
                  <a:cxn ang="0">
                    <a:pos x="123" y="574"/>
                  </a:cxn>
                  <a:cxn ang="0">
                    <a:pos x="111" y="463"/>
                  </a:cxn>
                  <a:cxn ang="0">
                    <a:pos x="104" y="342"/>
                  </a:cxn>
                  <a:cxn ang="0">
                    <a:pos x="107" y="220"/>
                  </a:cxn>
                  <a:cxn ang="0">
                    <a:pos x="124" y="106"/>
                  </a:cxn>
                  <a:cxn ang="0">
                    <a:pos x="156" y="9"/>
                  </a:cxn>
                  <a:cxn ang="0">
                    <a:pos x="156" y="8"/>
                  </a:cxn>
                  <a:cxn ang="0">
                    <a:pos x="156" y="6"/>
                  </a:cxn>
                  <a:cxn ang="0">
                    <a:pos x="154" y="4"/>
                  </a:cxn>
                  <a:cxn ang="0">
                    <a:pos x="147" y="0"/>
                  </a:cxn>
                  <a:cxn ang="0">
                    <a:pos x="134" y="0"/>
                  </a:cxn>
                  <a:cxn ang="0">
                    <a:pos x="115" y="1"/>
                  </a:cxn>
                  <a:cxn ang="0">
                    <a:pos x="87" y="7"/>
                  </a:cxn>
                  <a:cxn ang="0">
                    <a:pos x="48" y="15"/>
                  </a:cxn>
                </a:cxnLst>
                <a:rect l="0" t="0" r="r" b="b"/>
                <a:pathLst>
                  <a:path w="156" h="752">
                    <a:moveTo>
                      <a:pt x="48" y="15"/>
                    </a:moveTo>
                    <a:lnTo>
                      <a:pt x="44" y="30"/>
                    </a:lnTo>
                    <a:lnTo>
                      <a:pt x="33" y="73"/>
                    </a:lnTo>
                    <a:lnTo>
                      <a:pt x="19" y="140"/>
                    </a:lnTo>
                    <a:lnTo>
                      <a:pt x="7" y="229"/>
                    </a:lnTo>
                    <a:lnTo>
                      <a:pt x="0" y="337"/>
                    </a:lnTo>
                    <a:lnTo>
                      <a:pt x="1" y="462"/>
                    </a:lnTo>
                    <a:lnTo>
                      <a:pt x="14" y="602"/>
                    </a:lnTo>
                    <a:lnTo>
                      <a:pt x="43" y="752"/>
                    </a:lnTo>
                    <a:lnTo>
                      <a:pt x="150" y="746"/>
                    </a:lnTo>
                    <a:lnTo>
                      <a:pt x="146" y="724"/>
                    </a:lnTo>
                    <a:lnTo>
                      <a:pt x="135" y="663"/>
                    </a:lnTo>
                    <a:lnTo>
                      <a:pt x="123" y="574"/>
                    </a:lnTo>
                    <a:lnTo>
                      <a:pt x="111" y="463"/>
                    </a:lnTo>
                    <a:lnTo>
                      <a:pt x="104" y="342"/>
                    </a:lnTo>
                    <a:lnTo>
                      <a:pt x="107" y="220"/>
                    </a:lnTo>
                    <a:lnTo>
                      <a:pt x="124" y="106"/>
                    </a:lnTo>
                    <a:lnTo>
                      <a:pt x="156" y="9"/>
                    </a:lnTo>
                    <a:lnTo>
                      <a:pt x="156" y="8"/>
                    </a:lnTo>
                    <a:lnTo>
                      <a:pt x="156" y="6"/>
                    </a:lnTo>
                    <a:lnTo>
                      <a:pt x="154" y="4"/>
                    </a:lnTo>
                    <a:lnTo>
                      <a:pt x="147" y="0"/>
                    </a:lnTo>
                    <a:lnTo>
                      <a:pt x="134" y="0"/>
                    </a:lnTo>
                    <a:lnTo>
                      <a:pt x="115" y="1"/>
                    </a:lnTo>
                    <a:lnTo>
                      <a:pt x="87" y="7"/>
                    </a:lnTo>
                    <a:lnTo>
                      <a:pt x="48" y="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4" name="Freeform 30"/>
              <p:cNvSpPr>
                <a:spLocks/>
              </p:cNvSpPr>
              <p:nvPr/>
            </p:nvSpPr>
            <p:spPr bwMode="auto">
              <a:xfrm>
                <a:off x="7205" y="13498"/>
                <a:ext cx="212" cy="839"/>
              </a:xfrm>
              <a:custGeom>
                <a:avLst/>
                <a:gdLst/>
                <a:ahLst/>
                <a:cxnLst>
                  <a:cxn ang="0">
                    <a:pos x="212" y="6"/>
                  </a:cxn>
                  <a:cxn ang="0">
                    <a:pos x="206" y="11"/>
                  </a:cxn>
                  <a:cxn ang="0">
                    <a:pos x="192" y="33"/>
                  </a:cxn>
                  <a:cxn ang="0">
                    <a:pos x="174" y="77"/>
                  </a:cxn>
                  <a:cxn ang="0">
                    <a:pos x="156" y="148"/>
                  </a:cxn>
                  <a:cxn ang="0">
                    <a:pos x="141" y="254"/>
                  </a:cxn>
                  <a:cxn ang="0">
                    <a:pos x="133" y="401"/>
                  </a:cxn>
                  <a:cxn ang="0">
                    <a:pos x="137" y="593"/>
                  </a:cxn>
                  <a:cxn ang="0">
                    <a:pos x="158" y="839"/>
                  </a:cxn>
                  <a:cxn ang="0">
                    <a:pos x="38" y="839"/>
                  </a:cxn>
                  <a:cxn ang="0">
                    <a:pos x="34" y="814"/>
                  </a:cxn>
                  <a:cxn ang="0">
                    <a:pos x="24" y="746"/>
                  </a:cxn>
                  <a:cxn ang="0">
                    <a:pos x="12" y="645"/>
                  </a:cxn>
                  <a:cxn ang="0">
                    <a:pos x="3" y="521"/>
                  </a:cxn>
                  <a:cxn ang="0">
                    <a:pos x="0" y="384"/>
                  </a:cxn>
                  <a:cxn ang="0">
                    <a:pos x="6" y="244"/>
                  </a:cxn>
                  <a:cxn ang="0">
                    <a:pos x="29" y="114"/>
                  </a:cxn>
                  <a:cxn ang="0">
                    <a:pos x="68" y="0"/>
                  </a:cxn>
                  <a:cxn ang="0">
                    <a:pos x="212" y="6"/>
                  </a:cxn>
                </a:cxnLst>
                <a:rect l="0" t="0" r="r" b="b"/>
                <a:pathLst>
                  <a:path w="212" h="839">
                    <a:moveTo>
                      <a:pt x="212" y="6"/>
                    </a:moveTo>
                    <a:lnTo>
                      <a:pt x="206" y="11"/>
                    </a:lnTo>
                    <a:lnTo>
                      <a:pt x="192" y="33"/>
                    </a:lnTo>
                    <a:lnTo>
                      <a:pt x="174" y="77"/>
                    </a:lnTo>
                    <a:lnTo>
                      <a:pt x="156" y="148"/>
                    </a:lnTo>
                    <a:lnTo>
                      <a:pt x="141" y="254"/>
                    </a:lnTo>
                    <a:lnTo>
                      <a:pt x="133" y="401"/>
                    </a:lnTo>
                    <a:lnTo>
                      <a:pt x="137" y="593"/>
                    </a:lnTo>
                    <a:lnTo>
                      <a:pt x="158" y="839"/>
                    </a:lnTo>
                    <a:lnTo>
                      <a:pt x="38" y="839"/>
                    </a:lnTo>
                    <a:lnTo>
                      <a:pt x="34" y="814"/>
                    </a:lnTo>
                    <a:lnTo>
                      <a:pt x="24" y="746"/>
                    </a:lnTo>
                    <a:lnTo>
                      <a:pt x="12" y="645"/>
                    </a:lnTo>
                    <a:lnTo>
                      <a:pt x="3" y="521"/>
                    </a:lnTo>
                    <a:lnTo>
                      <a:pt x="0" y="384"/>
                    </a:lnTo>
                    <a:lnTo>
                      <a:pt x="6" y="244"/>
                    </a:lnTo>
                    <a:lnTo>
                      <a:pt x="29" y="114"/>
                    </a:lnTo>
                    <a:lnTo>
                      <a:pt x="68" y="0"/>
                    </a:lnTo>
                    <a:lnTo>
                      <a:pt x="212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5" name="Freeform 31"/>
              <p:cNvSpPr>
                <a:spLocks/>
              </p:cNvSpPr>
              <p:nvPr/>
            </p:nvSpPr>
            <p:spPr bwMode="auto">
              <a:xfrm>
                <a:off x="6406" y="13636"/>
                <a:ext cx="137" cy="656"/>
              </a:xfrm>
              <a:custGeom>
                <a:avLst/>
                <a:gdLst/>
                <a:ahLst/>
                <a:cxnLst>
                  <a:cxn ang="0">
                    <a:pos x="43" y="12"/>
                  </a:cxn>
                  <a:cxn ang="0">
                    <a:pos x="39" y="25"/>
                  </a:cxn>
                  <a:cxn ang="0">
                    <a:pos x="30" y="62"/>
                  </a:cxn>
                  <a:cxn ang="0">
                    <a:pos x="19" y="122"/>
                  </a:cxn>
                  <a:cxn ang="0">
                    <a:pos x="7" y="199"/>
                  </a:cxn>
                  <a:cxn ang="0">
                    <a:pos x="0" y="294"/>
                  </a:cxn>
                  <a:cxn ang="0">
                    <a:pos x="1" y="403"/>
                  </a:cxn>
                  <a:cxn ang="0">
                    <a:pos x="12" y="524"/>
                  </a:cxn>
                  <a:cxn ang="0">
                    <a:pos x="38" y="656"/>
                  </a:cxn>
                  <a:cxn ang="0">
                    <a:pos x="132" y="650"/>
                  </a:cxn>
                  <a:cxn ang="0">
                    <a:pos x="127" y="631"/>
                  </a:cxn>
                  <a:cxn ang="0">
                    <a:pos x="119" y="578"/>
                  </a:cxn>
                  <a:cxn ang="0">
                    <a:pos x="107" y="499"/>
                  </a:cxn>
                  <a:cxn ang="0">
                    <a:pos x="97" y="403"/>
                  </a:cxn>
                  <a:cxn ang="0">
                    <a:pos x="92" y="297"/>
                  </a:cxn>
                  <a:cxn ang="0">
                    <a:pos x="94" y="192"/>
                  </a:cxn>
                  <a:cxn ang="0">
                    <a:pos x="108" y="91"/>
                  </a:cxn>
                  <a:cxn ang="0">
                    <a:pos x="137" y="7"/>
                  </a:cxn>
                  <a:cxn ang="0">
                    <a:pos x="137" y="6"/>
                  </a:cxn>
                  <a:cxn ang="0">
                    <a:pos x="137" y="4"/>
                  </a:cxn>
                  <a:cxn ang="0">
                    <a:pos x="135" y="2"/>
                  </a:cxn>
                  <a:cxn ang="0">
                    <a:pos x="129" y="0"/>
                  </a:cxn>
                  <a:cxn ang="0">
                    <a:pos x="119" y="0"/>
                  </a:cxn>
                  <a:cxn ang="0">
                    <a:pos x="101" y="1"/>
                  </a:cxn>
                  <a:cxn ang="0">
                    <a:pos x="77" y="5"/>
                  </a:cxn>
                  <a:cxn ang="0">
                    <a:pos x="43" y="12"/>
                  </a:cxn>
                </a:cxnLst>
                <a:rect l="0" t="0" r="r" b="b"/>
                <a:pathLst>
                  <a:path w="137" h="656">
                    <a:moveTo>
                      <a:pt x="43" y="12"/>
                    </a:moveTo>
                    <a:lnTo>
                      <a:pt x="39" y="25"/>
                    </a:lnTo>
                    <a:lnTo>
                      <a:pt x="30" y="62"/>
                    </a:lnTo>
                    <a:lnTo>
                      <a:pt x="19" y="122"/>
                    </a:lnTo>
                    <a:lnTo>
                      <a:pt x="7" y="199"/>
                    </a:lnTo>
                    <a:lnTo>
                      <a:pt x="0" y="294"/>
                    </a:lnTo>
                    <a:lnTo>
                      <a:pt x="1" y="403"/>
                    </a:lnTo>
                    <a:lnTo>
                      <a:pt x="12" y="524"/>
                    </a:lnTo>
                    <a:lnTo>
                      <a:pt x="38" y="656"/>
                    </a:lnTo>
                    <a:lnTo>
                      <a:pt x="132" y="650"/>
                    </a:lnTo>
                    <a:lnTo>
                      <a:pt x="127" y="631"/>
                    </a:lnTo>
                    <a:lnTo>
                      <a:pt x="119" y="578"/>
                    </a:lnTo>
                    <a:lnTo>
                      <a:pt x="107" y="499"/>
                    </a:lnTo>
                    <a:lnTo>
                      <a:pt x="97" y="403"/>
                    </a:lnTo>
                    <a:lnTo>
                      <a:pt x="92" y="297"/>
                    </a:lnTo>
                    <a:lnTo>
                      <a:pt x="94" y="192"/>
                    </a:lnTo>
                    <a:lnTo>
                      <a:pt x="108" y="91"/>
                    </a:lnTo>
                    <a:lnTo>
                      <a:pt x="137" y="7"/>
                    </a:lnTo>
                    <a:lnTo>
                      <a:pt x="137" y="6"/>
                    </a:lnTo>
                    <a:lnTo>
                      <a:pt x="137" y="4"/>
                    </a:lnTo>
                    <a:lnTo>
                      <a:pt x="135" y="2"/>
                    </a:lnTo>
                    <a:lnTo>
                      <a:pt x="129" y="0"/>
                    </a:lnTo>
                    <a:lnTo>
                      <a:pt x="119" y="0"/>
                    </a:lnTo>
                    <a:lnTo>
                      <a:pt x="101" y="1"/>
                    </a:lnTo>
                    <a:lnTo>
                      <a:pt x="77" y="5"/>
                    </a:lnTo>
                    <a:lnTo>
                      <a:pt x="43" y="1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6" name="Freeform 32"/>
              <p:cNvSpPr>
                <a:spLocks/>
              </p:cNvSpPr>
              <p:nvPr/>
            </p:nvSpPr>
            <p:spPr bwMode="auto">
              <a:xfrm>
                <a:off x="6412" y="13680"/>
                <a:ext cx="116" cy="560"/>
              </a:xfrm>
              <a:custGeom>
                <a:avLst/>
                <a:gdLst/>
                <a:ahLst/>
                <a:cxnLst>
                  <a:cxn ang="0">
                    <a:pos x="36" y="11"/>
                  </a:cxn>
                  <a:cxn ang="0">
                    <a:pos x="33" y="21"/>
                  </a:cxn>
                  <a:cxn ang="0">
                    <a:pos x="24" y="53"/>
                  </a:cxn>
                  <a:cxn ang="0">
                    <a:pos x="15" y="103"/>
                  </a:cxn>
                  <a:cxn ang="0">
                    <a:pos x="5" y="169"/>
                  </a:cxn>
                  <a:cxn ang="0">
                    <a:pos x="0" y="250"/>
                  </a:cxn>
                  <a:cxn ang="0">
                    <a:pos x="1" y="344"/>
                  </a:cxn>
                  <a:cxn ang="0">
                    <a:pos x="10" y="448"/>
                  </a:cxn>
                  <a:cxn ang="0">
                    <a:pos x="32" y="560"/>
                  </a:cxn>
                  <a:cxn ang="0">
                    <a:pos x="112" y="555"/>
                  </a:cxn>
                  <a:cxn ang="0">
                    <a:pos x="108" y="538"/>
                  </a:cxn>
                  <a:cxn ang="0">
                    <a:pos x="101" y="493"/>
                  </a:cxn>
                  <a:cxn ang="0">
                    <a:pos x="91" y="426"/>
                  </a:cxn>
                  <a:cxn ang="0">
                    <a:pos x="82" y="344"/>
                  </a:cxn>
                  <a:cxn ang="0">
                    <a:pos x="77" y="255"/>
                  </a:cxn>
                  <a:cxn ang="0">
                    <a:pos x="79" y="164"/>
                  </a:cxn>
                  <a:cxn ang="0">
                    <a:pos x="91" y="79"/>
                  </a:cxn>
                  <a:cxn ang="0">
                    <a:pos x="116" y="6"/>
                  </a:cxn>
                  <a:cxn ang="0">
                    <a:pos x="116" y="5"/>
                  </a:cxn>
                  <a:cxn ang="0">
                    <a:pos x="116" y="4"/>
                  </a:cxn>
                  <a:cxn ang="0">
                    <a:pos x="114" y="2"/>
                  </a:cxn>
                  <a:cxn ang="0">
                    <a:pos x="109" y="0"/>
                  </a:cxn>
                  <a:cxn ang="0">
                    <a:pos x="100" y="0"/>
                  </a:cxn>
                  <a:cxn ang="0">
                    <a:pos x="86" y="1"/>
                  </a:cxn>
                  <a:cxn ang="0">
                    <a:pos x="65" y="4"/>
                  </a:cxn>
                  <a:cxn ang="0">
                    <a:pos x="36" y="11"/>
                  </a:cxn>
                </a:cxnLst>
                <a:rect l="0" t="0" r="r" b="b"/>
                <a:pathLst>
                  <a:path w="116" h="560">
                    <a:moveTo>
                      <a:pt x="36" y="11"/>
                    </a:moveTo>
                    <a:lnTo>
                      <a:pt x="33" y="21"/>
                    </a:lnTo>
                    <a:lnTo>
                      <a:pt x="24" y="53"/>
                    </a:lnTo>
                    <a:lnTo>
                      <a:pt x="15" y="103"/>
                    </a:lnTo>
                    <a:lnTo>
                      <a:pt x="5" y="169"/>
                    </a:lnTo>
                    <a:lnTo>
                      <a:pt x="0" y="250"/>
                    </a:lnTo>
                    <a:lnTo>
                      <a:pt x="1" y="344"/>
                    </a:lnTo>
                    <a:lnTo>
                      <a:pt x="10" y="448"/>
                    </a:lnTo>
                    <a:lnTo>
                      <a:pt x="32" y="560"/>
                    </a:lnTo>
                    <a:lnTo>
                      <a:pt x="112" y="555"/>
                    </a:lnTo>
                    <a:lnTo>
                      <a:pt x="108" y="538"/>
                    </a:lnTo>
                    <a:lnTo>
                      <a:pt x="101" y="493"/>
                    </a:lnTo>
                    <a:lnTo>
                      <a:pt x="91" y="426"/>
                    </a:lnTo>
                    <a:lnTo>
                      <a:pt x="82" y="344"/>
                    </a:lnTo>
                    <a:lnTo>
                      <a:pt x="77" y="255"/>
                    </a:lnTo>
                    <a:lnTo>
                      <a:pt x="79" y="164"/>
                    </a:lnTo>
                    <a:lnTo>
                      <a:pt x="91" y="79"/>
                    </a:lnTo>
                    <a:lnTo>
                      <a:pt x="116" y="6"/>
                    </a:lnTo>
                    <a:lnTo>
                      <a:pt x="116" y="5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09" y="0"/>
                    </a:lnTo>
                    <a:lnTo>
                      <a:pt x="100" y="0"/>
                    </a:lnTo>
                    <a:lnTo>
                      <a:pt x="86" y="1"/>
                    </a:lnTo>
                    <a:lnTo>
                      <a:pt x="65" y="4"/>
                    </a:lnTo>
                    <a:lnTo>
                      <a:pt x="36" y="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7" name="Freeform 33"/>
              <p:cNvSpPr>
                <a:spLocks/>
              </p:cNvSpPr>
              <p:nvPr/>
            </p:nvSpPr>
            <p:spPr bwMode="auto">
              <a:xfrm>
                <a:off x="6417" y="13724"/>
                <a:ext cx="97" cy="463"/>
              </a:xfrm>
              <a:custGeom>
                <a:avLst/>
                <a:gdLst/>
                <a:ahLst/>
                <a:cxnLst>
                  <a:cxn ang="0">
                    <a:pos x="30" y="9"/>
                  </a:cxn>
                  <a:cxn ang="0">
                    <a:pos x="27" y="17"/>
                  </a:cxn>
                  <a:cxn ang="0">
                    <a:pos x="20" y="44"/>
                  </a:cxn>
                  <a:cxn ang="0">
                    <a:pos x="12" y="85"/>
                  </a:cxn>
                  <a:cxn ang="0">
                    <a:pos x="4" y="140"/>
                  </a:cxn>
                  <a:cxn ang="0">
                    <a:pos x="0" y="207"/>
                  </a:cxn>
                  <a:cxn ang="0">
                    <a:pos x="0" y="285"/>
                  </a:cxn>
                  <a:cxn ang="0">
                    <a:pos x="9" y="370"/>
                  </a:cxn>
                  <a:cxn ang="0">
                    <a:pos x="26" y="463"/>
                  </a:cxn>
                  <a:cxn ang="0">
                    <a:pos x="93" y="460"/>
                  </a:cxn>
                  <a:cxn ang="0">
                    <a:pos x="89" y="446"/>
                  </a:cxn>
                  <a:cxn ang="0">
                    <a:pos x="83" y="408"/>
                  </a:cxn>
                  <a:cxn ang="0">
                    <a:pos x="75" y="353"/>
                  </a:cxn>
                  <a:cxn ang="0">
                    <a:pos x="68" y="285"/>
                  </a:cxn>
                  <a:cxn ang="0">
                    <a:pos x="65" y="211"/>
                  </a:cxn>
                  <a:cxn ang="0">
                    <a:pos x="67" y="136"/>
                  </a:cxn>
                  <a:cxn ang="0">
                    <a:pos x="76" y="65"/>
                  </a:cxn>
                  <a:cxn ang="0">
                    <a:pos x="97" y="5"/>
                  </a:cxn>
                  <a:cxn ang="0">
                    <a:pos x="97" y="4"/>
                  </a:cxn>
                  <a:cxn ang="0">
                    <a:pos x="97" y="3"/>
                  </a:cxn>
                  <a:cxn ang="0">
                    <a:pos x="95" y="1"/>
                  </a:cxn>
                  <a:cxn ang="0">
                    <a:pos x="91" y="0"/>
                  </a:cxn>
                  <a:cxn ang="0">
                    <a:pos x="84" y="0"/>
                  </a:cxn>
                  <a:cxn ang="0">
                    <a:pos x="71" y="0"/>
                  </a:cxn>
                  <a:cxn ang="0">
                    <a:pos x="54" y="3"/>
                  </a:cxn>
                  <a:cxn ang="0">
                    <a:pos x="30" y="9"/>
                  </a:cxn>
                </a:cxnLst>
                <a:rect l="0" t="0" r="r" b="b"/>
                <a:pathLst>
                  <a:path w="97" h="463">
                    <a:moveTo>
                      <a:pt x="30" y="9"/>
                    </a:moveTo>
                    <a:lnTo>
                      <a:pt x="27" y="17"/>
                    </a:lnTo>
                    <a:lnTo>
                      <a:pt x="20" y="44"/>
                    </a:lnTo>
                    <a:lnTo>
                      <a:pt x="12" y="85"/>
                    </a:lnTo>
                    <a:lnTo>
                      <a:pt x="4" y="140"/>
                    </a:lnTo>
                    <a:lnTo>
                      <a:pt x="0" y="207"/>
                    </a:lnTo>
                    <a:lnTo>
                      <a:pt x="0" y="285"/>
                    </a:lnTo>
                    <a:lnTo>
                      <a:pt x="9" y="370"/>
                    </a:lnTo>
                    <a:lnTo>
                      <a:pt x="26" y="463"/>
                    </a:lnTo>
                    <a:lnTo>
                      <a:pt x="93" y="460"/>
                    </a:lnTo>
                    <a:lnTo>
                      <a:pt x="89" y="446"/>
                    </a:lnTo>
                    <a:lnTo>
                      <a:pt x="83" y="408"/>
                    </a:lnTo>
                    <a:lnTo>
                      <a:pt x="75" y="353"/>
                    </a:lnTo>
                    <a:lnTo>
                      <a:pt x="68" y="285"/>
                    </a:lnTo>
                    <a:lnTo>
                      <a:pt x="65" y="211"/>
                    </a:lnTo>
                    <a:lnTo>
                      <a:pt x="67" y="136"/>
                    </a:lnTo>
                    <a:lnTo>
                      <a:pt x="76" y="65"/>
                    </a:lnTo>
                    <a:lnTo>
                      <a:pt x="97" y="5"/>
                    </a:lnTo>
                    <a:lnTo>
                      <a:pt x="97" y="4"/>
                    </a:lnTo>
                    <a:lnTo>
                      <a:pt x="97" y="3"/>
                    </a:lnTo>
                    <a:lnTo>
                      <a:pt x="95" y="1"/>
                    </a:lnTo>
                    <a:lnTo>
                      <a:pt x="91" y="0"/>
                    </a:lnTo>
                    <a:lnTo>
                      <a:pt x="84" y="0"/>
                    </a:lnTo>
                    <a:lnTo>
                      <a:pt x="71" y="0"/>
                    </a:lnTo>
                    <a:lnTo>
                      <a:pt x="54" y="3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8" name="Freeform 34"/>
              <p:cNvSpPr>
                <a:spLocks/>
              </p:cNvSpPr>
              <p:nvPr/>
            </p:nvSpPr>
            <p:spPr bwMode="auto">
              <a:xfrm>
                <a:off x="6422" y="13768"/>
                <a:ext cx="77" cy="367"/>
              </a:xfrm>
              <a:custGeom>
                <a:avLst/>
                <a:gdLst/>
                <a:ahLst/>
                <a:cxnLst>
                  <a:cxn ang="0">
                    <a:pos x="24" y="8"/>
                  </a:cxn>
                  <a:cxn ang="0">
                    <a:pos x="22" y="15"/>
                  </a:cxn>
                  <a:cxn ang="0">
                    <a:pos x="17" y="36"/>
                  </a:cxn>
                  <a:cxn ang="0">
                    <a:pos x="10" y="68"/>
                  </a:cxn>
                  <a:cxn ang="0">
                    <a:pos x="4" y="112"/>
                  </a:cxn>
                  <a:cxn ang="0">
                    <a:pos x="0" y="164"/>
                  </a:cxn>
                  <a:cxn ang="0">
                    <a:pos x="0" y="226"/>
                  </a:cxn>
                  <a:cxn ang="0">
                    <a:pos x="7" y="294"/>
                  </a:cxn>
                  <a:cxn ang="0">
                    <a:pos x="21" y="367"/>
                  </a:cxn>
                  <a:cxn ang="0">
                    <a:pos x="74" y="364"/>
                  </a:cxn>
                  <a:cxn ang="0">
                    <a:pos x="71" y="353"/>
                  </a:cxn>
                  <a:cxn ang="0">
                    <a:pos x="66" y="323"/>
                  </a:cxn>
                  <a:cxn ang="0">
                    <a:pos x="60" y="280"/>
                  </a:cxn>
                  <a:cxn ang="0">
                    <a:pos x="54" y="226"/>
                  </a:cxn>
                  <a:cxn ang="0">
                    <a:pos x="51" y="168"/>
                  </a:cxn>
                  <a:cxn ang="0">
                    <a:pos x="53" y="107"/>
                  </a:cxn>
                  <a:cxn ang="0">
                    <a:pos x="61" y="52"/>
                  </a:cxn>
                  <a:cxn ang="0">
                    <a:pos x="77" y="5"/>
                  </a:cxn>
                  <a:cxn ang="0">
                    <a:pos x="77" y="5"/>
                  </a:cxn>
                  <a:cxn ang="0">
                    <a:pos x="77" y="2"/>
                  </a:cxn>
                  <a:cxn ang="0">
                    <a:pos x="76" y="1"/>
                  </a:cxn>
                  <a:cxn ang="0">
                    <a:pos x="72" y="0"/>
                  </a:cxn>
                  <a:cxn ang="0">
                    <a:pos x="66" y="0"/>
                  </a:cxn>
                  <a:cxn ang="0">
                    <a:pos x="56" y="1"/>
                  </a:cxn>
                  <a:cxn ang="0">
                    <a:pos x="43" y="4"/>
                  </a:cxn>
                  <a:cxn ang="0">
                    <a:pos x="24" y="8"/>
                  </a:cxn>
                </a:cxnLst>
                <a:rect l="0" t="0" r="r" b="b"/>
                <a:pathLst>
                  <a:path w="77" h="367">
                    <a:moveTo>
                      <a:pt x="24" y="8"/>
                    </a:moveTo>
                    <a:lnTo>
                      <a:pt x="22" y="15"/>
                    </a:lnTo>
                    <a:lnTo>
                      <a:pt x="17" y="36"/>
                    </a:lnTo>
                    <a:lnTo>
                      <a:pt x="10" y="68"/>
                    </a:lnTo>
                    <a:lnTo>
                      <a:pt x="4" y="112"/>
                    </a:lnTo>
                    <a:lnTo>
                      <a:pt x="0" y="164"/>
                    </a:lnTo>
                    <a:lnTo>
                      <a:pt x="0" y="226"/>
                    </a:lnTo>
                    <a:lnTo>
                      <a:pt x="7" y="294"/>
                    </a:lnTo>
                    <a:lnTo>
                      <a:pt x="21" y="367"/>
                    </a:lnTo>
                    <a:lnTo>
                      <a:pt x="74" y="364"/>
                    </a:lnTo>
                    <a:lnTo>
                      <a:pt x="71" y="353"/>
                    </a:lnTo>
                    <a:lnTo>
                      <a:pt x="66" y="323"/>
                    </a:lnTo>
                    <a:lnTo>
                      <a:pt x="60" y="280"/>
                    </a:lnTo>
                    <a:lnTo>
                      <a:pt x="54" y="226"/>
                    </a:lnTo>
                    <a:lnTo>
                      <a:pt x="51" y="168"/>
                    </a:lnTo>
                    <a:lnTo>
                      <a:pt x="53" y="107"/>
                    </a:lnTo>
                    <a:lnTo>
                      <a:pt x="61" y="52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77" y="2"/>
                    </a:lnTo>
                    <a:lnTo>
                      <a:pt x="76" y="1"/>
                    </a:lnTo>
                    <a:lnTo>
                      <a:pt x="72" y="0"/>
                    </a:lnTo>
                    <a:lnTo>
                      <a:pt x="66" y="0"/>
                    </a:lnTo>
                    <a:lnTo>
                      <a:pt x="56" y="1"/>
                    </a:lnTo>
                    <a:lnTo>
                      <a:pt x="43" y="4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59" name="Freeform 35"/>
              <p:cNvSpPr>
                <a:spLocks/>
              </p:cNvSpPr>
              <p:nvPr/>
            </p:nvSpPr>
            <p:spPr bwMode="auto">
              <a:xfrm>
                <a:off x="6428" y="13813"/>
                <a:ext cx="56" cy="271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6" y="10"/>
                  </a:cxn>
                  <a:cxn ang="0">
                    <a:pos x="12" y="25"/>
                  </a:cxn>
                  <a:cxn ang="0">
                    <a:pos x="6" y="49"/>
                  </a:cxn>
                  <a:cxn ang="0">
                    <a:pos x="2" y="82"/>
                  </a:cxn>
                  <a:cxn ang="0">
                    <a:pos x="0" y="122"/>
                  </a:cxn>
                  <a:cxn ang="0">
                    <a:pos x="0" y="166"/>
                  </a:cxn>
                  <a:cxn ang="0">
                    <a:pos x="4" y="217"/>
                  </a:cxn>
                  <a:cxn ang="0">
                    <a:pos x="15" y="271"/>
                  </a:cxn>
                  <a:cxn ang="0">
                    <a:pos x="54" y="268"/>
                  </a:cxn>
                  <a:cxn ang="0">
                    <a:pos x="52" y="261"/>
                  </a:cxn>
                  <a:cxn ang="0">
                    <a:pos x="48" y="238"/>
                  </a:cxn>
                  <a:cxn ang="0">
                    <a:pos x="44" y="206"/>
                  </a:cxn>
                  <a:cxn ang="0">
                    <a:pos x="40" y="166"/>
                  </a:cxn>
                  <a:cxn ang="0">
                    <a:pos x="37" y="123"/>
                  </a:cxn>
                  <a:cxn ang="0">
                    <a:pos x="39" y="78"/>
                  </a:cxn>
                  <a:cxn ang="0">
                    <a:pos x="44" y="37"/>
                  </a:cxn>
                  <a:cxn ang="0">
                    <a:pos x="56" y="3"/>
                  </a:cxn>
                  <a:cxn ang="0">
                    <a:pos x="56" y="3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2" y="0"/>
                  </a:cxn>
                  <a:cxn ang="0">
                    <a:pos x="31" y="2"/>
                  </a:cxn>
                  <a:cxn ang="0">
                    <a:pos x="17" y="5"/>
                  </a:cxn>
                </a:cxnLst>
                <a:rect l="0" t="0" r="r" b="b"/>
                <a:pathLst>
                  <a:path w="56" h="271">
                    <a:moveTo>
                      <a:pt x="17" y="5"/>
                    </a:moveTo>
                    <a:lnTo>
                      <a:pt x="16" y="10"/>
                    </a:lnTo>
                    <a:lnTo>
                      <a:pt x="12" y="25"/>
                    </a:lnTo>
                    <a:lnTo>
                      <a:pt x="6" y="49"/>
                    </a:lnTo>
                    <a:lnTo>
                      <a:pt x="2" y="82"/>
                    </a:lnTo>
                    <a:lnTo>
                      <a:pt x="0" y="122"/>
                    </a:lnTo>
                    <a:lnTo>
                      <a:pt x="0" y="166"/>
                    </a:lnTo>
                    <a:lnTo>
                      <a:pt x="4" y="217"/>
                    </a:lnTo>
                    <a:lnTo>
                      <a:pt x="15" y="271"/>
                    </a:lnTo>
                    <a:lnTo>
                      <a:pt x="54" y="268"/>
                    </a:lnTo>
                    <a:lnTo>
                      <a:pt x="52" y="261"/>
                    </a:lnTo>
                    <a:lnTo>
                      <a:pt x="48" y="238"/>
                    </a:lnTo>
                    <a:lnTo>
                      <a:pt x="44" y="206"/>
                    </a:lnTo>
                    <a:lnTo>
                      <a:pt x="40" y="166"/>
                    </a:lnTo>
                    <a:lnTo>
                      <a:pt x="37" y="123"/>
                    </a:lnTo>
                    <a:lnTo>
                      <a:pt x="39" y="78"/>
                    </a:lnTo>
                    <a:lnTo>
                      <a:pt x="44" y="37"/>
                    </a:lnTo>
                    <a:lnTo>
                      <a:pt x="56" y="3"/>
                    </a:lnTo>
                    <a:lnTo>
                      <a:pt x="56" y="3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1" y="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0" name="Freeform 36"/>
              <p:cNvSpPr>
                <a:spLocks/>
              </p:cNvSpPr>
              <p:nvPr/>
            </p:nvSpPr>
            <p:spPr bwMode="auto">
              <a:xfrm>
                <a:off x="7211" y="13549"/>
                <a:ext cx="186" cy="732"/>
              </a:xfrm>
              <a:custGeom>
                <a:avLst/>
                <a:gdLst/>
                <a:ahLst/>
                <a:cxnLst>
                  <a:cxn ang="0">
                    <a:pos x="186" y="6"/>
                  </a:cxn>
                  <a:cxn ang="0">
                    <a:pos x="182" y="11"/>
                  </a:cxn>
                  <a:cxn ang="0">
                    <a:pos x="169" y="29"/>
                  </a:cxn>
                  <a:cxn ang="0">
                    <a:pos x="153" y="67"/>
                  </a:cxn>
                  <a:cxn ang="0">
                    <a:pos x="137" y="130"/>
                  </a:cxn>
                  <a:cxn ang="0">
                    <a:pos x="124" y="221"/>
                  </a:cxn>
                  <a:cxn ang="0">
                    <a:pos x="117" y="350"/>
                  </a:cxn>
                  <a:cxn ang="0">
                    <a:pos x="122" y="517"/>
                  </a:cxn>
                  <a:cxn ang="0">
                    <a:pos x="139" y="732"/>
                  </a:cxn>
                  <a:cxn ang="0">
                    <a:pos x="34" y="732"/>
                  </a:cxn>
                  <a:cxn ang="0">
                    <a:pos x="31" y="711"/>
                  </a:cxn>
                  <a:cxn ang="0">
                    <a:pos x="22" y="651"/>
                  </a:cxn>
                  <a:cxn ang="0">
                    <a:pos x="12" y="563"/>
                  </a:cxn>
                  <a:cxn ang="0">
                    <a:pos x="3" y="454"/>
                  </a:cxn>
                  <a:cxn ang="0">
                    <a:pos x="0" y="335"/>
                  </a:cxn>
                  <a:cxn ang="0">
                    <a:pos x="6" y="213"/>
                  </a:cxn>
                  <a:cxn ang="0">
                    <a:pos x="25" y="98"/>
                  </a:cxn>
                  <a:cxn ang="0">
                    <a:pos x="60" y="0"/>
                  </a:cxn>
                  <a:cxn ang="0">
                    <a:pos x="186" y="6"/>
                  </a:cxn>
                </a:cxnLst>
                <a:rect l="0" t="0" r="r" b="b"/>
                <a:pathLst>
                  <a:path w="186" h="732">
                    <a:moveTo>
                      <a:pt x="186" y="6"/>
                    </a:moveTo>
                    <a:lnTo>
                      <a:pt x="182" y="11"/>
                    </a:lnTo>
                    <a:lnTo>
                      <a:pt x="169" y="29"/>
                    </a:lnTo>
                    <a:lnTo>
                      <a:pt x="153" y="67"/>
                    </a:lnTo>
                    <a:lnTo>
                      <a:pt x="137" y="130"/>
                    </a:lnTo>
                    <a:lnTo>
                      <a:pt x="124" y="221"/>
                    </a:lnTo>
                    <a:lnTo>
                      <a:pt x="117" y="350"/>
                    </a:lnTo>
                    <a:lnTo>
                      <a:pt x="122" y="517"/>
                    </a:lnTo>
                    <a:lnTo>
                      <a:pt x="139" y="732"/>
                    </a:lnTo>
                    <a:lnTo>
                      <a:pt x="34" y="732"/>
                    </a:lnTo>
                    <a:lnTo>
                      <a:pt x="31" y="711"/>
                    </a:lnTo>
                    <a:lnTo>
                      <a:pt x="22" y="651"/>
                    </a:lnTo>
                    <a:lnTo>
                      <a:pt x="12" y="563"/>
                    </a:lnTo>
                    <a:lnTo>
                      <a:pt x="3" y="454"/>
                    </a:lnTo>
                    <a:lnTo>
                      <a:pt x="0" y="335"/>
                    </a:lnTo>
                    <a:lnTo>
                      <a:pt x="6" y="213"/>
                    </a:lnTo>
                    <a:lnTo>
                      <a:pt x="25" y="98"/>
                    </a:lnTo>
                    <a:lnTo>
                      <a:pt x="60" y="0"/>
                    </a:lnTo>
                    <a:lnTo>
                      <a:pt x="186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1" name="Freeform 37"/>
              <p:cNvSpPr>
                <a:spLocks/>
              </p:cNvSpPr>
              <p:nvPr/>
            </p:nvSpPr>
            <p:spPr bwMode="auto">
              <a:xfrm>
                <a:off x="7219" y="13600"/>
                <a:ext cx="158" cy="625"/>
              </a:xfrm>
              <a:custGeom>
                <a:avLst/>
                <a:gdLst/>
                <a:ahLst/>
                <a:cxnLst>
                  <a:cxn ang="0">
                    <a:pos x="158" y="4"/>
                  </a:cxn>
                  <a:cxn ang="0">
                    <a:pos x="153" y="9"/>
                  </a:cxn>
                  <a:cxn ang="0">
                    <a:pos x="144" y="25"/>
                  </a:cxn>
                  <a:cxn ang="0">
                    <a:pos x="130" y="57"/>
                  </a:cxn>
                  <a:cxn ang="0">
                    <a:pos x="116" y="110"/>
                  </a:cxn>
                  <a:cxn ang="0">
                    <a:pos x="105" y="189"/>
                  </a:cxn>
                  <a:cxn ang="0">
                    <a:pos x="100" y="298"/>
                  </a:cxn>
                  <a:cxn ang="0">
                    <a:pos x="103" y="441"/>
                  </a:cxn>
                  <a:cxn ang="0">
                    <a:pos x="118" y="625"/>
                  </a:cxn>
                  <a:cxn ang="0">
                    <a:pos x="29" y="625"/>
                  </a:cxn>
                  <a:cxn ang="0">
                    <a:pos x="25" y="607"/>
                  </a:cxn>
                  <a:cxn ang="0">
                    <a:pos x="18" y="556"/>
                  </a:cxn>
                  <a:cxn ang="0">
                    <a:pos x="9" y="480"/>
                  </a:cxn>
                  <a:cxn ang="0">
                    <a:pos x="2" y="387"/>
                  </a:cxn>
                  <a:cxn ang="0">
                    <a:pos x="0" y="286"/>
                  </a:cxn>
                  <a:cxn ang="0">
                    <a:pos x="5" y="182"/>
                  </a:cxn>
                  <a:cxn ang="0">
                    <a:pos x="21" y="84"/>
                  </a:cxn>
                  <a:cxn ang="0">
                    <a:pos x="51" y="0"/>
                  </a:cxn>
                  <a:cxn ang="0">
                    <a:pos x="158" y="4"/>
                  </a:cxn>
                </a:cxnLst>
                <a:rect l="0" t="0" r="r" b="b"/>
                <a:pathLst>
                  <a:path w="158" h="625">
                    <a:moveTo>
                      <a:pt x="158" y="4"/>
                    </a:moveTo>
                    <a:lnTo>
                      <a:pt x="153" y="9"/>
                    </a:lnTo>
                    <a:lnTo>
                      <a:pt x="144" y="25"/>
                    </a:lnTo>
                    <a:lnTo>
                      <a:pt x="130" y="57"/>
                    </a:lnTo>
                    <a:lnTo>
                      <a:pt x="116" y="110"/>
                    </a:lnTo>
                    <a:lnTo>
                      <a:pt x="105" y="189"/>
                    </a:lnTo>
                    <a:lnTo>
                      <a:pt x="100" y="298"/>
                    </a:lnTo>
                    <a:lnTo>
                      <a:pt x="103" y="441"/>
                    </a:lnTo>
                    <a:lnTo>
                      <a:pt x="118" y="625"/>
                    </a:lnTo>
                    <a:lnTo>
                      <a:pt x="29" y="625"/>
                    </a:lnTo>
                    <a:lnTo>
                      <a:pt x="25" y="607"/>
                    </a:lnTo>
                    <a:lnTo>
                      <a:pt x="18" y="556"/>
                    </a:lnTo>
                    <a:lnTo>
                      <a:pt x="9" y="480"/>
                    </a:lnTo>
                    <a:lnTo>
                      <a:pt x="2" y="387"/>
                    </a:lnTo>
                    <a:lnTo>
                      <a:pt x="0" y="286"/>
                    </a:lnTo>
                    <a:lnTo>
                      <a:pt x="5" y="182"/>
                    </a:lnTo>
                    <a:lnTo>
                      <a:pt x="21" y="84"/>
                    </a:lnTo>
                    <a:lnTo>
                      <a:pt x="51" y="0"/>
                    </a:lnTo>
                    <a:lnTo>
                      <a:pt x="158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2" name="Freeform 38"/>
              <p:cNvSpPr>
                <a:spLocks/>
              </p:cNvSpPr>
              <p:nvPr/>
            </p:nvSpPr>
            <p:spPr bwMode="auto">
              <a:xfrm>
                <a:off x="7225" y="13651"/>
                <a:ext cx="131" cy="517"/>
              </a:xfrm>
              <a:custGeom>
                <a:avLst/>
                <a:gdLst/>
                <a:ahLst/>
                <a:cxnLst>
                  <a:cxn ang="0">
                    <a:pos x="131" y="4"/>
                  </a:cxn>
                  <a:cxn ang="0">
                    <a:pos x="128" y="7"/>
                  </a:cxn>
                  <a:cxn ang="0">
                    <a:pos x="119" y="21"/>
                  </a:cxn>
                  <a:cxn ang="0">
                    <a:pos x="109" y="47"/>
                  </a:cxn>
                  <a:cxn ang="0">
                    <a:pos x="97" y="91"/>
                  </a:cxn>
                  <a:cxn ang="0">
                    <a:pos x="88" y="156"/>
                  </a:cxn>
                  <a:cxn ang="0">
                    <a:pos x="84" y="247"/>
                  </a:cxn>
                  <a:cxn ang="0">
                    <a:pos x="86" y="366"/>
                  </a:cxn>
                  <a:cxn ang="0">
                    <a:pos x="99" y="517"/>
                  </a:cxn>
                  <a:cxn ang="0">
                    <a:pos x="25" y="517"/>
                  </a:cxn>
                  <a:cxn ang="0">
                    <a:pos x="23" y="502"/>
                  </a:cxn>
                  <a:cxn ang="0">
                    <a:pos x="16" y="460"/>
                  </a:cxn>
                  <a:cxn ang="0">
                    <a:pos x="9" y="397"/>
                  </a:cxn>
                  <a:cxn ang="0">
                    <a:pos x="2" y="320"/>
                  </a:cxn>
                  <a:cxn ang="0">
                    <a:pos x="0" y="236"/>
                  </a:cxn>
                  <a:cxn ang="0">
                    <a:pos x="4" y="151"/>
                  </a:cxn>
                  <a:cxn ang="0">
                    <a:pos x="18" y="70"/>
                  </a:cxn>
                  <a:cxn ang="0">
                    <a:pos x="43" y="0"/>
                  </a:cxn>
                  <a:cxn ang="0">
                    <a:pos x="131" y="4"/>
                  </a:cxn>
                </a:cxnLst>
                <a:rect l="0" t="0" r="r" b="b"/>
                <a:pathLst>
                  <a:path w="131" h="517">
                    <a:moveTo>
                      <a:pt x="131" y="4"/>
                    </a:moveTo>
                    <a:lnTo>
                      <a:pt x="128" y="7"/>
                    </a:lnTo>
                    <a:lnTo>
                      <a:pt x="119" y="21"/>
                    </a:lnTo>
                    <a:lnTo>
                      <a:pt x="109" y="47"/>
                    </a:lnTo>
                    <a:lnTo>
                      <a:pt x="97" y="91"/>
                    </a:lnTo>
                    <a:lnTo>
                      <a:pt x="88" y="156"/>
                    </a:lnTo>
                    <a:lnTo>
                      <a:pt x="84" y="247"/>
                    </a:lnTo>
                    <a:lnTo>
                      <a:pt x="86" y="366"/>
                    </a:lnTo>
                    <a:lnTo>
                      <a:pt x="99" y="517"/>
                    </a:lnTo>
                    <a:lnTo>
                      <a:pt x="25" y="517"/>
                    </a:lnTo>
                    <a:lnTo>
                      <a:pt x="23" y="502"/>
                    </a:lnTo>
                    <a:lnTo>
                      <a:pt x="16" y="460"/>
                    </a:lnTo>
                    <a:lnTo>
                      <a:pt x="9" y="397"/>
                    </a:lnTo>
                    <a:lnTo>
                      <a:pt x="2" y="320"/>
                    </a:lnTo>
                    <a:lnTo>
                      <a:pt x="0" y="236"/>
                    </a:lnTo>
                    <a:lnTo>
                      <a:pt x="4" y="151"/>
                    </a:lnTo>
                    <a:lnTo>
                      <a:pt x="18" y="70"/>
                    </a:lnTo>
                    <a:lnTo>
                      <a:pt x="43" y="0"/>
                    </a:lnTo>
                    <a:lnTo>
                      <a:pt x="131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3" name="Freeform 39"/>
              <p:cNvSpPr>
                <a:spLocks/>
              </p:cNvSpPr>
              <p:nvPr/>
            </p:nvSpPr>
            <p:spPr bwMode="auto">
              <a:xfrm>
                <a:off x="7233" y="13701"/>
                <a:ext cx="104" cy="411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1" y="7"/>
                  </a:cxn>
                  <a:cxn ang="0">
                    <a:pos x="94" y="17"/>
                  </a:cxn>
                  <a:cxn ang="0">
                    <a:pos x="86" y="38"/>
                  </a:cxn>
                  <a:cxn ang="0">
                    <a:pos x="76" y="73"/>
                  </a:cxn>
                  <a:cxn ang="0">
                    <a:pos x="69" y="125"/>
                  </a:cxn>
                  <a:cxn ang="0">
                    <a:pos x="65" y="196"/>
                  </a:cxn>
                  <a:cxn ang="0">
                    <a:pos x="67" y="291"/>
                  </a:cxn>
                  <a:cxn ang="0">
                    <a:pos x="77" y="411"/>
                  </a:cxn>
                  <a:cxn ang="0">
                    <a:pos x="19" y="411"/>
                  </a:cxn>
                  <a:cxn ang="0">
                    <a:pos x="17" y="399"/>
                  </a:cxn>
                  <a:cxn ang="0">
                    <a:pos x="11" y="365"/>
                  </a:cxn>
                  <a:cxn ang="0">
                    <a:pos x="6" y="316"/>
                  </a:cxn>
                  <a:cxn ang="0">
                    <a:pos x="2" y="255"/>
                  </a:cxn>
                  <a:cxn ang="0">
                    <a:pos x="0" y="188"/>
                  </a:cxn>
                  <a:cxn ang="0">
                    <a:pos x="4" y="120"/>
                  </a:cxn>
                  <a:cxn ang="0">
                    <a:pos x="15" y="55"/>
                  </a:cxn>
                  <a:cxn ang="0">
                    <a:pos x="34" y="0"/>
                  </a:cxn>
                  <a:cxn ang="0">
                    <a:pos x="104" y="4"/>
                  </a:cxn>
                </a:cxnLst>
                <a:rect l="0" t="0" r="r" b="b"/>
                <a:pathLst>
                  <a:path w="104" h="411">
                    <a:moveTo>
                      <a:pt x="104" y="4"/>
                    </a:moveTo>
                    <a:lnTo>
                      <a:pt x="101" y="7"/>
                    </a:lnTo>
                    <a:lnTo>
                      <a:pt x="94" y="17"/>
                    </a:lnTo>
                    <a:lnTo>
                      <a:pt x="86" y="38"/>
                    </a:lnTo>
                    <a:lnTo>
                      <a:pt x="76" y="73"/>
                    </a:lnTo>
                    <a:lnTo>
                      <a:pt x="69" y="125"/>
                    </a:lnTo>
                    <a:lnTo>
                      <a:pt x="65" y="196"/>
                    </a:lnTo>
                    <a:lnTo>
                      <a:pt x="67" y="291"/>
                    </a:lnTo>
                    <a:lnTo>
                      <a:pt x="77" y="411"/>
                    </a:lnTo>
                    <a:lnTo>
                      <a:pt x="19" y="411"/>
                    </a:lnTo>
                    <a:lnTo>
                      <a:pt x="17" y="399"/>
                    </a:lnTo>
                    <a:lnTo>
                      <a:pt x="11" y="365"/>
                    </a:lnTo>
                    <a:lnTo>
                      <a:pt x="6" y="316"/>
                    </a:lnTo>
                    <a:lnTo>
                      <a:pt x="2" y="255"/>
                    </a:lnTo>
                    <a:lnTo>
                      <a:pt x="0" y="188"/>
                    </a:lnTo>
                    <a:lnTo>
                      <a:pt x="4" y="120"/>
                    </a:lnTo>
                    <a:lnTo>
                      <a:pt x="15" y="55"/>
                    </a:lnTo>
                    <a:lnTo>
                      <a:pt x="34" y="0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4" name="Freeform 40"/>
              <p:cNvSpPr>
                <a:spLocks/>
              </p:cNvSpPr>
              <p:nvPr/>
            </p:nvSpPr>
            <p:spPr bwMode="auto">
              <a:xfrm>
                <a:off x="7240" y="13752"/>
                <a:ext cx="76" cy="302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4" y="4"/>
                  </a:cxn>
                  <a:cxn ang="0">
                    <a:pos x="70" y="12"/>
                  </a:cxn>
                  <a:cxn ang="0">
                    <a:pos x="62" y="28"/>
                  </a:cxn>
                  <a:cxn ang="0">
                    <a:pos x="56" y="53"/>
                  </a:cxn>
                  <a:cxn ang="0">
                    <a:pos x="51" y="92"/>
                  </a:cxn>
                  <a:cxn ang="0">
                    <a:pos x="49" y="145"/>
                  </a:cxn>
                  <a:cxn ang="0">
                    <a:pos x="50" y="214"/>
                  </a:cxn>
                  <a:cxn ang="0">
                    <a:pos x="57" y="302"/>
                  </a:cxn>
                  <a:cxn ang="0">
                    <a:pos x="14" y="302"/>
                  </a:cxn>
                  <a:cxn ang="0">
                    <a:pos x="13" y="294"/>
                  </a:cxn>
                  <a:cxn ang="0">
                    <a:pos x="9" y="269"/>
                  </a:cxn>
                  <a:cxn ang="0">
                    <a:pos x="4" y="232"/>
                  </a:cxn>
                  <a:cxn ang="0">
                    <a:pos x="1" y="188"/>
                  </a:cxn>
                  <a:cxn ang="0">
                    <a:pos x="0" y="138"/>
                  </a:cxn>
                  <a:cxn ang="0">
                    <a:pos x="2" y="89"/>
                  </a:cxn>
                  <a:cxn ang="0">
                    <a:pos x="10" y="41"/>
                  </a:cxn>
                  <a:cxn ang="0">
                    <a:pos x="25" y="0"/>
                  </a:cxn>
                  <a:cxn ang="0">
                    <a:pos x="76" y="2"/>
                  </a:cxn>
                </a:cxnLst>
                <a:rect l="0" t="0" r="r" b="b"/>
                <a:pathLst>
                  <a:path w="76" h="302">
                    <a:moveTo>
                      <a:pt x="76" y="2"/>
                    </a:moveTo>
                    <a:lnTo>
                      <a:pt x="74" y="4"/>
                    </a:lnTo>
                    <a:lnTo>
                      <a:pt x="70" y="12"/>
                    </a:lnTo>
                    <a:lnTo>
                      <a:pt x="62" y="28"/>
                    </a:lnTo>
                    <a:lnTo>
                      <a:pt x="56" y="53"/>
                    </a:lnTo>
                    <a:lnTo>
                      <a:pt x="51" y="92"/>
                    </a:lnTo>
                    <a:lnTo>
                      <a:pt x="49" y="145"/>
                    </a:lnTo>
                    <a:lnTo>
                      <a:pt x="50" y="214"/>
                    </a:lnTo>
                    <a:lnTo>
                      <a:pt x="57" y="302"/>
                    </a:lnTo>
                    <a:lnTo>
                      <a:pt x="14" y="302"/>
                    </a:lnTo>
                    <a:lnTo>
                      <a:pt x="13" y="294"/>
                    </a:lnTo>
                    <a:lnTo>
                      <a:pt x="9" y="269"/>
                    </a:lnTo>
                    <a:lnTo>
                      <a:pt x="4" y="232"/>
                    </a:lnTo>
                    <a:lnTo>
                      <a:pt x="1" y="188"/>
                    </a:lnTo>
                    <a:lnTo>
                      <a:pt x="0" y="138"/>
                    </a:lnTo>
                    <a:lnTo>
                      <a:pt x="2" y="89"/>
                    </a:lnTo>
                    <a:lnTo>
                      <a:pt x="10" y="41"/>
                    </a:lnTo>
                    <a:lnTo>
                      <a:pt x="25" y="0"/>
                    </a:lnTo>
                    <a:lnTo>
                      <a:pt x="76" y="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5" name="Rectangle 41"/>
              <p:cNvSpPr>
                <a:spLocks noChangeArrowheads="1"/>
              </p:cNvSpPr>
              <p:nvPr/>
            </p:nvSpPr>
            <p:spPr bwMode="auto">
              <a:xfrm>
                <a:off x="6241" y="13678"/>
                <a:ext cx="23" cy="9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6" name="Freeform 42"/>
              <p:cNvSpPr>
                <a:spLocks/>
              </p:cNvSpPr>
              <p:nvPr/>
            </p:nvSpPr>
            <p:spPr bwMode="auto">
              <a:xfrm>
                <a:off x="6579" y="13664"/>
                <a:ext cx="375" cy="440"/>
              </a:xfrm>
              <a:custGeom>
                <a:avLst/>
                <a:gdLst/>
                <a:ahLst/>
                <a:cxnLst>
                  <a:cxn ang="0">
                    <a:pos x="35" y="41"/>
                  </a:cxn>
                  <a:cxn ang="0">
                    <a:pos x="32" y="49"/>
                  </a:cxn>
                  <a:cxn ang="0">
                    <a:pos x="25" y="74"/>
                  </a:cxn>
                  <a:cxn ang="0">
                    <a:pos x="17" y="112"/>
                  </a:cxn>
                  <a:cxn ang="0">
                    <a:pos x="8" y="163"/>
                  </a:cxn>
                  <a:cxn ang="0">
                    <a:pos x="2" y="223"/>
                  </a:cxn>
                  <a:cxn ang="0">
                    <a:pos x="0" y="290"/>
                  </a:cxn>
                  <a:cxn ang="0">
                    <a:pos x="7" y="363"/>
                  </a:cxn>
                  <a:cxn ang="0">
                    <a:pos x="23" y="440"/>
                  </a:cxn>
                  <a:cxn ang="0">
                    <a:pos x="23" y="437"/>
                  </a:cxn>
                  <a:cxn ang="0">
                    <a:pos x="23" y="427"/>
                  </a:cxn>
                  <a:cxn ang="0">
                    <a:pos x="23" y="411"/>
                  </a:cxn>
                  <a:cxn ang="0">
                    <a:pos x="23" y="391"/>
                  </a:cxn>
                  <a:cxn ang="0">
                    <a:pos x="25" y="367"/>
                  </a:cxn>
                  <a:cxn ang="0">
                    <a:pos x="28" y="341"/>
                  </a:cxn>
                  <a:cxn ang="0">
                    <a:pos x="33" y="312"/>
                  </a:cxn>
                  <a:cxn ang="0">
                    <a:pos x="39" y="281"/>
                  </a:cxn>
                  <a:cxn ang="0">
                    <a:pos x="49" y="251"/>
                  </a:cxn>
                  <a:cxn ang="0">
                    <a:pos x="61" y="222"/>
                  </a:cxn>
                  <a:cxn ang="0">
                    <a:pos x="75" y="194"/>
                  </a:cxn>
                  <a:cxn ang="0">
                    <a:pos x="93" y="168"/>
                  </a:cxn>
                  <a:cxn ang="0">
                    <a:pos x="116" y="145"/>
                  </a:cxn>
                  <a:cxn ang="0">
                    <a:pos x="141" y="127"/>
                  </a:cxn>
                  <a:cxn ang="0">
                    <a:pos x="173" y="114"/>
                  </a:cxn>
                  <a:cxn ang="0">
                    <a:pos x="208" y="106"/>
                  </a:cxn>
                  <a:cxn ang="0">
                    <a:pos x="210" y="104"/>
                  </a:cxn>
                  <a:cxn ang="0">
                    <a:pos x="217" y="100"/>
                  </a:cxn>
                  <a:cxn ang="0">
                    <a:pos x="227" y="92"/>
                  </a:cxn>
                  <a:cxn ang="0">
                    <a:pos x="245" y="82"/>
                  </a:cxn>
                  <a:cxn ang="0">
                    <a:pos x="267" y="69"/>
                  </a:cxn>
                  <a:cxn ang="0">
                    <a:pos x="296" y="54"/>
                  </a:cxn>
                  <a:cxn ang="0">
                    <a:pos x="332" y="36"/>
                  </a:cxn>
                  <a:cxn ang="0">
                    <a:pos x="375" y="17"/>
                  </a:cxn>
                  <a:cxn ang="0">
                    <a:pos x="373" y="16"/>
                  </a:cxn>
                  <a:cxn ang="0">
                    <a:pos x="366" y="15"/>
                  </a:cxn>
                  <a:cxn ang="0">
                    <a:pos x="357" y="13"/>
                  </a:cxn>
                  <a:cxn ang="0">
                    <a:pos x="343" y="10"/>
                  </a:cxn>
                  <a:cxn ang="0">
                    <a:pos x="326" y="7"/>
                  </a:cxn>
                  <a:cxn ang="0">
                    <a:pos x="307" y="5"/>
                  </a:cxn>
                  <a:cxn ang="0">
                    <a:pos x="285" y="3"/>
                  </a:cxn>
                  <a:cxn ang="0">
                    <a:pos x="261" y="1"/>
                  </a:cxn>
                  <a:cxn ang="0">
                    <a:pos x="235" y="0"/>
                  </a:cxn>
                  <a:cxn ang="0">
                    <a:pos x="208" y="1"/>
                  </a:cxn>
                  <a:cxn ang="0">
                    <a:pos x="180" y="2"/>
                  </a:cxn>
                  <a:cxn ang="0">
                    <a:pos x="151" y="5"/>
                  </a:cxn>
                  <a:cxn ang="0">
                    <a:pos x="122" y="10"/>
                  </a:cxn>
                  <a:cxn ang="0">
                    <a:pos x="92" y="18"/>
                  </a:cxn>
                  <a:cxn ang="0">
                    <a:pos x="63" y="28"/>
                  </a:cxn>
                  <a:cxn ang="0">
                    <a:pos x="35" y="41"/>
                  </a:cxn>
                </a:cxnLst>
                <a:rect l="0" t="0" r="r" b="b"/>
                <a:pathLst>
                  <a:path w="375" h="440">
                    <a:moveTo>
                      <a:pt x="35" y="41"/>
                    </a:moveTo>
                    <a:lnTo>
                      <a:pt x="32" y="49"/>
                    </a:lnTo>
                    <a:lnTo>
                      <a:pt x="25" y="74"/>
                    </a:lnTo>
                    <a:lnTo>
                      <a:pt x="17" y="112"/>
                    </a:lnTo>
                    <a:lnTo>
                      <a:pt x="8" y="163"/>
                    </a:lnTo>
                    <a:lnTo>
                      <a:pt x="2" y="223"/>
                    </a:lnTo>
                    <a:lnTo>
                      <a:pt x="0" y="290"/>
                    </a:lnTo>
                    <a:lnTo>
                      <a:pt x="7" y="363"/>
                    </a:lnTo>
                    <a:lnTo>
                      <a:pt x="23" y="440"/>
                    </a:lnTo>
                    <a:lnTo>
                      <a:pt x="23" y="437"/>
                    </a:lnTo>
                    <a:lnTo>
                      <a:pt x="23" y="427"/>
                    </a:lnTo>
                    <a:lnTo>
                      <a:pt x="23" y="411"/>
                    </a:lnTo>
                    <a:lnTo>
                      <a:pt x="23" y="391"/>
                    </a:lnTo>
                    <a:lnTo>
                      <a:pt x="25" y="367"/>
                    </a:lnTo>
                    <a:lnTo>
                      <a:pt x="28" y="341"/>
                    </a:lnTo>
                    <a:lnTo>
                      <a:pt x="33" y="312"/>
                    </a:lnTo>
                    <a:lnTo>
                      <a:pt x="39" y="281"/>
                    </a:lnTo>
                    <a:lnTo>
                      <a:pt x="49" y="251"/>
                    </a:lnTo>
                    <a:lnTo>
                      <a:pt x="61" y="222"/>
                    </a:lnTo>
                    <a:lnTo>
                      <a:pt x="75" y="194"/>
                    </a:lnTo>
                    <a:lnTo>
                      <a:pt x="93" y="168"/>
                    </a:lnTo>
                    <a:lnTo>
                      <a:pt x="116" y="145"/>
                    </a:lnTo>
                    <a:lnTo>
                      <a:pt x="141" y="127"/>
                    </a:lnTo>
                    <a:lnTo>
                      <a:pt x="173" y="114"/>
                    </a:lnTo>
                    <a:lnTo>
                      <a:pt x="208" y="106"/>
                    </a:lnTo>
                    <a:lnTo>
                      <a:pt x="210" y="104"/>
                    </a:lnTo>
                    <a:lnTo>
                      <a:pt x="217" y="100"/>
                    </a:lnTo>
                    <a:lnTo>
                      <a:pt x="227" y="92"/>
                    </a:lnTo>
                    <a:lnTo>
                      <a:pt x="245" y="82"/>
                    </a:lnTo>
                    <a:lnTo>
                      <a:pt x="267" y="69"/>
                    </a:lnTo>
                    <a:lnTo>
                      <a:pt x="296" y="54"/>
                    </a:lnTo>
                    <a:lnTo>
                      <a:pt x="332" y="36"/>
                    </a:lnTo>
                    <a:lnTo>
                      <a:pt x="375" y="17"/>
                    </a:lnTo>
                    <a:lnTo>
                      <a:pt x="373" y="16"/>
                    </a:lnTo>
                    <a:lnTo>
                      <a:pt x="366" y="15"/>
                    </a:lnTo>
                    <a:lnTo>
                      <a:pt x="357" y="13"/>
                    </a:lnTo>
                    <a:lnTo>
                      <a:pt x="343" y="10"/>
                    </a:lnTo>
                    <a:lnTo>
                      <a:pt x="326" y="7"/>
                    </a:lnTo>
                    <a:lnTo>
                      <a:pt x="307" y="5"/>
                    </a:lnTo>
                    <a:lnTo>
                      <a:pt x="285" y="3"/>
                    </a:lnTo>
                    <a:lnTo>
                      <a:pt x="261" y="1"/>
                    </a:lnTo>
                    <a:lnTo>
                      <a:pt x="235" y="0"/>
                    </a:lnTo>
                    <a:lnTo>
                      <a:pt x="208" y="1"/>
                    </a:lnTo>
                    <a:lnTo>
                      <a:pt x="180" y="2"/>
                    </a:lnTo>
                    <a:lnTo>
                      <a:pt x="151" y="5"/>
                    </a:lnTo>
                    <a:lnTo>
                      <a:pt x="122" y="10"/>
                    </a:lnTo>
                    <a:lnTo>
                      <a:pt x="92" y="18"/>
                    </a:lnTo>
                    <a:lnTo>
                      <a:pt x="63" y="28"/>
                    </a:lnTo>
                    <a:lnTo>
                      <a:pt x="35" y="4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7" name="Freeform 43"/>
              <p:cNvSpPr>
                <a:spLocks/>
              </p:cNvSpPr>
              <p:nvPr/>
            </p:nvSpPr>
            <p:spPr bwMode="auto">
              <a:xfrm>
                <a:off x="6061" y="13991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8"/>
                  </a:cxn>
                  <a:cxn ang="0">
                    <a:pos x="5" y="44"/>
                  </a:cxn>
                  <a:cxn ang="0">
                    <a:pos x="11" y="37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8"/>
                  </a:cxn>
                  <a:cxn ang="0">
                    <a:pos x="54" y="12"/>
                  </a:cxn>
                  <a:cxn ang="0">
                    <a:pos x="72" y="6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7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6"/>
                  </a:cxn>
                  <a:cxn ang="0">
                    <a:pos x="289" y="44"/>
                  </a:cxn>
                  <a:cxn ang="0">
                    <a:pos x="277" y="41"/>
                  </a:cxn>
                  <a:cxn ang="0">
                    <a:pos x="262" y="36"/>
                  </a:cxn>
                  <a:cxn ang="0">
                    <a:pos x="244" y="32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1"/>
                  </a:cxn>
                  <a:cxn ang="0">
                    <a:pos x="101" y="23"/>
                  </a:cxn>
                  <a:cxn ang="0">
                    <a:pos x="77" y="29"/>
                  </a:cxn>
                  <a:cxn ang="0">
                    <a:pos x="55" y="37"/>
                  </a:cxn>
                  <a:cxn ang="0">
                    <a:pos x="33" y="48"/>
                  </a:cxn>
                  <a:cxn ang="0">
                    <a:pos x="15" y="63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8"/>
                    </a:lnTo>
                    <a:lnTo>
                      <a:pt x="5" y="44"/>
                    </a:lnTo>
                    <a:lnTo>
                      <a:pt x="11" y="37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8"/>
                    </a:lnTo>
                    <a:lnTo>
                      <a:pt x="54" y="12"/>
                    </a:lnTo>
                    <a:lnTo>
                      <a:pt x="72" y="6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7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6"/>
                    </a:lnTo>
                    <a:lnTo>
                      <a:pt x="289" y="44"/>
                    </a:lnTo>
                    <a:lnTo>
                      <a:pt x="277" y="41"/>
                    </a:lnTo>
                    <a:lnTo>
                      <a:pt x="262" y="36"/>
                    </a:lnTo>
                    <a:lnTo>
                      <a:pt x="244" y="32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1"/>
                    </a:lnTo>
                    <a:lnTo>
                      <a:pt x="101" y="23"/>
                    </a:lnTo>
                    <a:lnTo>
                      <a:pt x="77" y="29"/>
                    </a:lnTo>
                    <a:lnTo>
                      <a:pt x="55" y="37"/>
                    </a:lnTo>
                    <a:lnTo>
                      <a:pt x="33" y="48"/>
                    </a:lnTo>
                    <a:lnTo>
                      <a:pt x="15" y="63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8" name="Freeform 44"/>
              <p:cNvSpPr>
                <a:spLocks/>
              </p:cNvSpPr>
              <p:nvPr/>
            </p:nvSpPr>
            <p:spPr bwMode="auto">
              <a:xfrm>
                <a:off x="6061" y="13793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9"/>
                  </a:cxn>
                  <a:cxn ang="0">
                    <a:pos x="5" y="44"/>
                  </a:cxn>
                  <a:cxn ang="0">
                    <a:pos x="11" y="38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7"/>
                  </a:cxn>
                  <a:cxn ang="0">
                    <a:pos x="54" y="12"/>
                  </a:cxn>
                  <a:cxn ang="0">
                    <a:pos x="72" y="7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8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5"/>
                  </a:cxn>
                  <a:cxn ang="0">
                    <a:pos x="289" y="43"/>
                  </a:cxn>
                  <a:cxn ang="0">
                    <a:pos x="277" y="40"/>
                  </a:cxn>
                  <a:cxn ang="0">
                    <a:pos x="262" y="36"/>
                  </a:cxn>
                  <a:cxn ang="0">
                    <a:pos x="244" y="33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2"/>
                  </a:cxn>
                  <a:cxn ang="0">
                    <a:pos x="101" y="24"/>
                  </a:cxn>
                  <a:cxn ang="0">
                    <a:pos x="77" y="29"/>
                  </a:cxn>
                  <a:cxn ang="0">
                    <a:pos x="55" y="38"/>
                  </a:cxn>
                  <a:cxn ang="0">
                    <a:pos x="33" y="49"/>
                  </a:cxn>
                  <a:cxn ang="0">
                    <a:pos x="15" y="64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9"/>
                    </a:lnTo>
                    <a:lnTo>
                      <a:pt x="5" y="44"/>
                    </a:lnTo>
                    <a:lnTo>
                      <a:pt x="11" y="38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7"/>
                    </a:lnTo>
                    <a:lnTo>
                      <a:pt x="54" y="12"/>
                    </a:lnTo>
                    <a:lnTo>
                      <a:pt x="72" y="7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8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5"/>
                    </a:lnTo>
                    <a:lnTo>
                      <a:pt x="289" y="43"/>
                    </a:lnTo>
                    <a:lnTo>
                      <a:pt x="277" y="40"/>
                    </a:lnTo>
                    <a:lnTo>
                      <a:pt x="262" y="36"/>
                    </a:lnTo>
                    <a:lnTo>
                      <a:pt x="244" y="33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2"/>
                    </a:lnTo>
                    <a:lnTo>
                      <a:pt x="101" y="24"/>
                    </a:lnTo>
                    <a:lnTo>
                      <a:pt x="77" y="29"/>
                    </a:lnTo>
                    <a:lnTo>
                      <a:pt x="55" y="38"/>
                    </a:lnTo>
                    <a:lnTo>
                      <a:pt x="33" y="49"/>
                    </a:lnTo>
                    <a:lnTo>
                      <a:pt x="15" y="64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9" name="Freeform 45"/>
              <p:cNvSpPr>
                <a:spLocks/>
              </p:cNvSpPr>
              <p:nvPr/>
            </p:nvSpPr>
            <p:spPr bwMode="auto">
              <a:xfrm>
                <a:off x="6348" y="13696"/>
                <a:ext cx="496" cy="9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86"/>
                  </a:cxn>
                  <a:cxn ang="0">
                    <a:pos x="150" y="917"/>
                  </a:cxn>
                  <a:cxn ang="0">
                    <a:pos x="143" y="797"/>
                  </a:cxn>
                  <a:cxn ang="0">
                    <a:pos x="496" y="851"/>
                  </a:cxn>
                  <a:cxn ang="0">
                    <a:pos x="490" y="803"/>
                  </a:cxn>
                  <a:cxn ang="0">
                    <a:pos x="245" y="773"/>
                  </a:cxn>
                  <a:cxn ang="0">
                    <a:pos x="239" y="670"/>
                  </a:cxn>
                  <a:cxn ang="0">
                    <a:pos x="72" y="670"/>
                  </a:cxn>
                  <a:cxn ang="0">
                    <a:pos x="68" y="657"/>
                  </a:cxn>
                  <a:cxn ang="0">
                    <a:pos x="56" y="620"/>
                  </a:cxn>
                  <a:cxn ang="0">
                    <a:pos x="41" y="559"/>
                  </a:cxn>
                  <a:cxn ang="0">
                    <a:pos x="26" y="480"/>
                  </a:cxn>
                  <a:cxn ang="0">
                    <a:pos x="15" y="385"/>
                  </a:cxn>
                  <a:cxn ang="0">
                    <a:pos x="11" y="276"/>
                  </a:cxn>
                  <a:cxn ang="0">
                    <a:pos x="20" y="158"/>
                  </a:cxn>
                  <a:cxn ang="0">
                    <a:pos x="42" y="30"/>
                  </a:cxn>
                  <a:cxn ang="0">
                    <a:pos x="0" y="0"/>
                  </a:cxn>
                </a:cxnLst>
                <a:rect l="0" t="0" r="r" b="b"/>
                <a:pathLst>
                  <a:path w="496" h="917">
                    <a:moveTo>
                      <a:pt x="0" y="0"/>
                    </a:moveTo>
                    <a:lnTo>
                      <a:pt x="0" y="886"/>
                    </a:lnTo>
                    <a:lnTo>
                      <a:pt x="150" y="917"/>
                    </a:lnTo>
                    <a:lnTo>
                      <a:pt x="143" y="797"/>
                    </a:lnTo>
                    <a:lnTo>
                      <a:pt x="496" y="851"/>
                    </a:lnTo>
                    <a:lnTo>
                      <a:pt x="490" y="803"/>
                    </a:lnTo>
                    <a:lnTo>
                      <a:pt x="245" y="773"/>
                    </a:lnTo>
                    <a:lnTo>
                      <a:pt x="239" y="670"/>
                    </a:lnTo>
                    <a:lnTo>
                      <a:pt x="72" y="670"/>
                    </a:lnTo>
                    <a:lnTo>
                      <a:pt x="68" y="657"/>
                    </a:lnTo>
                    <a:lnTo>
                      <a:pt x="56" y="620"/>
                    </a:lnTo>
                    <a:lnTo>
                      <a:pt x="41" y="559"/>
                    </a:lnTo>
                    <a:lnTo>
                      <a:pt x="26" y="480"/>
                    </a:lnTo>
                    <a:lnTo>
                      <a:pt x="15" y="385"/>
                    </a:lnTo>
                    <a:lnTo>
                      <a:pt x="11" y="276"/>
                    </a:lnTo>
                    <a:lnTo>
                      <a:pt x="20" y="158"/>
                    </a:lnTo>
                    <a:lnTo>
                      <a:pt x="42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0" name="Freeform 46"/>
              <p:cNvSpPr>
                <a:spLocks/>
              </p:cNvSpPr>
              <p:nvPr/>
            </p:nvSpPr>
            <p:spPr bwMode="auto">
              <a:xfrm>
                <a:off x="6593" y="13487"/>
                <a:ext cx="638" cy="125"/>
              </a:xfrm>
              <a:custGeom>
                <a:avLst/>
                <a:gdLst/>
                <a:ahLst/>
                <a:cxnLst>
                  <a:cxn ang="0">
                    <a:pos x="0" y="125"/>
                  </a:cxn>
                  <a:cxn ang="0">
                    <a:pos x="4" y="124"/>
                  </a:cxn>
                  <a:cxn ang="0">
                    <a:pos x="14" y="119"/>
                  </a:cxn>
                  <a:cxn ang="0">
                    <a:pos x="31" y="114"/>
                  </a:cxn>
                  <a:cxn ang="0">
                    <a:pos x="53" y="106"/>
                  </a:cxn>
                  <a:cxn ang="0">
                    <a:pos x="81" y="98"/>
                  </a:cxn>
                  <a:cxn ang="0">
                    <a:pos x="113" y="89"/>
                  </a:cxn>
                  <a:cxn ang="0">
                    <a:pos x="151" y="81"/>
                  </a:cxn>
                  <a:cxn ang="0">
                    <a:pos x="192" y="73"/>
                  </a:cxn>
                  <a:cxn ang="0">
                    <a:pos x="237" y="65"/>
                  </a:cxn>
                  <a:cxn ang="0">
                    <a:pos x="286" y="60"/>
                  </a:cxn>
                  <a:cxn ang="0">
                    <a:pos x="337" y="56"/>
                  </a:cxn>
                  <a:cxn ang="0">
                    <a:pos x="390" y="55"/>
                  </a:cxn>
                  <a:cxn ang="0">
                    <a:pos x="446" y="56"/>
                  </a:cxn>
                  <a:cxn ang="0">
                    <a:pos x="503" y="61"/>
                  </a:cxn>
                  <a:cxn ang="0">
                    <a:pos x="561" y="70"/>
                  </a:cxn>
                  <a:cxn ang="0">
                    <a:pos x="620" y="83"/>
                  </a:cxn>
                  <a:cxn ang="0">
                    <a:pos x="638" y="0"/>
                  </a:cxn>
                  <a:cxn ang="0">
                    <a:pos x="634" y="0"/>
                  </a:cxn>
                  <a:cxn ang="0">
                    <a:pos x="620" y="0"/>
                  </a:cxn>
                  <a:cxn ang="0">
                    <a:pos x="599" y="0"/>
                  </a:cxn>
                  <a:cxn ang="0">
                    <a:pos x="571" y="1"/>
                  </a:cxn>
                  <a:cxn ang="0">
                    <a:pos x="536" y="2"/>
                  </a:cxn>
                  <a:cxn ang="0">
                    <a:pos x="496" y="3"/>
                  </a:cxn>
                  <a:cxn ang="0">
                    <a:pos x="452" y="6"/>
                  </a:cxn>
                  <a:cxn ang="0">
                    <a:pos x="405" y="8"/>
                  </a:cxn>
                  <a:cxn ang="0">
                    <a:pos x="354" y="13"/>
                  </a:cxn>
                  <a:cxn ang="0">
                    <a:pos x="302" y="17"/>
                  </a:cxn>
                  <a:cxn ang="0">
                    <a:pos x="249" y="22"/>
                  </a:cxn>
                  <a:cxn ang="0">
                    <a:pos x="196" y="30"/>
                  </a:cxn>
                  <a:cxn ang="0">
                    <a:pos x="144" y="37"/>
                  </a:cxn>
                  <a:cxn ang="0">
                    <a:pos x="93" y="47"/>
                  </a:cxn>
                  <a:cxn ang="0">
                    <a:pos x="45" y="58"/>
                  </a:cxn>
                  <a:cxn ang="0">
                    <a:pos x="0" y="71"/>
                  </a:cxn>
                  <a:cxn ang="0">
                    <a:pos x="0" y="125"/>
                  </a:cxn>
                </a:cxnLst>
                <a:rect l="0" t="0" r="r" b="b"/>
                <a:pathLst>
                  <a:path w="638" h="125">
                    <a:moveTo>
                      <a:pt x="0" y="125"/>
                    </a:moveTo>
                    <a:lnTo>
                      <a:pt x="4" y="124"/>
                    </a:lnTo>
                    <a:lnTo>
                      <a:pt x="14" y="119"/>
                    </a:lnTo>
                    <a:lnTo>
                      <a:pt x="31" y="114"/>
                    </a:lnTo>
                    <a:lnTo>
                      <a:pt x="53" y="106"/>
                    </a:lnTo>
                    <a:lnTo>
                      <a:pt x="81" y="98"/>
                    </a:lnTo>
                    <a:lnTo>
                      <a:pt x="113" y="89"/>
                    </a:lnTo>
                    <a:lnTo>
                      <a:pt x="151" y="81"/>
                    </a:lnTo>
                    <a:lnTo>
                      <a:pt x="192" y="73"/>
                    </a:lnTo>
                    <a:lnTo>
                      <a:pt x="237" y="65"/>
                    </a:lnTo>
                    <a:lnTo>
                      <a:pt x="286" y="60"/>
                    </a:lnTo>
                    <a:lnTo>
                      <a:pt x="337" y="56"/>
                    </a:lnTo>
                    <a:lnTo>
                      <a:pt x="390" y="55"/>
                    </a:lnTo>
                    <a:lnTo>
                      <a:pt x="446" y="56"/>
                    </a:lnTo>
                    <a:lnTo>
                      <a:pt x="503" y="61"/>
                    </a:lnTo>
                    <a:lnTo>
                      <a:pt x="561" y="70"/>
                    </a:lnTo>
                    <a:lnTo>
                      <a:pt x="620" y="83"/>
                    </a:lnTo>
                    <a:lnTo>
                      <a:pt x="638" y="0"/>
                    </a:lnTo>
                    <a:lnTo>
                      <a:pt x="634" y="0"/>
                    </a:lnTo>
                    <a:lnTo>
                      <a:pt x="620" y="0"/>
                    </a:lnTo>
                    <a:lnTo>
                      <a:pt x="599" y="0"/>
                    </a:lnTo>
                    <a:lnTo>
                      <a:pt x="571" y="1"/>
                    </a:lnTo>
                    <a:lnTo>
                      <a:pt x="536" y="2"/>
                    </a:lnTo>
                    <a:lnTo>
                      <a:pt x="496" y="3"/>
                    </a:lnTo>
                    <a:lnTo>
                      <a:pt x="452" y="6"/>
                    </a:lnTo>
                    <a:lnTo>
                      <a:pt x="405" y="8"/>
                    </a:lnTo>
                    <a:lnTo>
                      <a:pt x="354" y="13"/>
                    </a:lnTo>
                    <a:lnTo>
                      <a:pt x="302" y="17"/>
                    </a:lnTo>
                    <a:lnTo>
                      <a:pt x="249" y="22"/>
                    </a:lnTo>
                    <a:lnTo>
                      <a:pt x="196" y="30"/>
                    </a:lnTo>
                    <a:lnTo>
                      <a:pt x="144" y="37"/>
                    </a:lnTo>
                    <a:lnTo>
                      <a:pt x="93" y="47"/>
                    </a:lnTo>
                    <a:lnTo>
                      <a:pt x="45" y="58"/>
                    </a:lnTo>
                    <a:lnTo>
                      <a:pt x="0" y="71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1" name="Freeform 47"/>
              <p:cNvSpPr>
                <a:spLocks/>
              </p:cNvSpPr>
              <p:nvPr/>
            </p:nvSpPr>
            <p:spPr bwMode="auto">
              <a:xfrm>
                <a:off x="6217" y="14634"/>
                <a:ext cx="1075" cy="356"/>
              </a:xfrm>
              <a:custGeom>
                <a:avLst/>
                <a:gdLst/>
                <a:ahLst/>
                <a:cxnLst>
                  <a:cxn ang="0">
                    <a:pos x="454" y="344"/>
                  </a:cxn>
                  <a:cxn ang="0">
                    <a:pos x="456" y="343"/>
                  </a:cxn>
                  <a:cxn ang="0">
                    <a:pos x="463" y="341"/>
                  </a:cxn>
                  <a:cxn ang="0">
                    <a:pos x="472" y="337"/>
                  </a:cxn>
                  <a:cxn ang="0">
                    <a:pos x="485" y="332"/>
                  </a:cxn>
                  <a:cxn ang="0">
                    <a:pos x="501" y="325"/>
                  </a:cxn>
                  <a:cxn ang="0">
                    <a:pos x="518" y="317"/>
                  </a:cxn>
                  <a:cxn ang="0">
                    <a:pos x="538" y="308"/>
                  </a:cxn>
                  <a:cxn ang="0">
                    <a:pos x="558" y="298"/>
                  </a:cxn>
                  <a:cxn ang="0">
                    <a:pos x="580" y="287"/>
                  </a:cxn>
                  <a:cxn ang="0">
                    <a:pos x="600" y="274"/>
                  </a:cxn>
                  <a:cxn ang="0">
                    <a:pos x="621" y="262"/>
                  </a:cxn>
                  <a:cxn ang="0">
                    <a:pos x="640" y="248"/>
                  </a:cxn>
                  <a:cxn ang="0">
                    <a:pos x="658" y="234"/>
                  </a:cxn>
                  <a:cxn ang="0">
                    <a:pos x="674" y="219"/>
                  </a:cxn>
                  <a:cxn ang="0">
                    <a:pos x="688" y="204"/>
                  </a:cxn>
                  <a:cxn ang="0">
                    <a:pos x="699" y="189"/>
                  </a:cxn>
                  <a:cxn ang="0">
                    <a:pos x="0" y="18"/>
                  </a:cxn>
                  <a:cxn ang="0">
                    <a:pos x="54" y="0"/>
                  </a:cxn>
                  <a:cxn ang="0">
                    <a:pos x="1075" y="251"/>
                  </a:cxn>
                  <a:cxn ang="0">
                    <a:pos x="1033" y="274"/>
                  </a:cxn>
                  <a:cxn ang="0">
                    <a:pos x="738" y="199"/>
                  </a:cxn>
                  <a:cxn ang="0">
                    <a:pos x="737" y="200"/>
                  </a:cxn>
                  <a:cxn ang="0">
                    <a:pos x="735" y="203"/>
                  </a:cxn>
                  <a:cxn ang="0">
                    <a:pos x="730" y="207"/>
                  </a:cxn>
                  <a:cxn ang="0">
                    <a:pos x="724" y="214"/>
                  </a:cxn>
                  <a:cxn ang="0">
                    <a:pos x="716" y="222"/>
                  </a:cxn>
                  <a:cxn ang="0">
                    <a:pos x="706" y="231"/>
                  </a:cxn>
                  <a:cxn ang="0">
                    <a:pos x="694" y="242"/>
                  </a:cxn>
                  <a:cxn ang="0">
                    <a:pos x="679" y="253"/>
                  </a:cxn>
                  <a:cxn ang="0">
                    <a:pos x="662" y="265"/>
                  </a:cxn>
                  <a:cxn ang="0">
                    <a:pos x="643" y="278"/>
                  </a:cxn>
                  <a:cxn ang="0">
                    <a:pos x="621" y="291"/>
                  </a:cxn>
                  <a:cxn ang="0">
                    <a:pos x="597" y="303"/>
                  </a:cxn>
                  <a:cxn ang="0">
                    <a:pos x="570" y="317"/>
                  </a:cxn>
                  <a:cxn ang="0">
                    <a:pos x="540" y="330"/>
                  </a:cxn>
                  <a:cxn ang="0">
                    <a:pos x="508" y="343"/>
                  </a:cxn>
                  <a:cxn ang="0">
                    <a:pos x="472" y="356"/>
                  </a:cxn>
                  <a:cxn ang="0">
                    <a:pos x="454" y="344"/>
                  </a:cxn>
                </a:cxnLst>
                <a:rect l="0" t="0" r="r" b="b"/>
                <a:pathLst>
                  <a:path w="1075" h="356">
                    <a:moveTo>
                      <a:pt x="454" y="344"/>
                    </a:moveTo>
                    <a:lnTo>
                      <a:pt x="456" y="343"/>
                    </a:lnTo>
                    <a:lnTo>
                      <a:pt x="463" y="341"/>
                    </a:lnTo>
                    <a:lnTo>
                      <a:pt x="472" y="337"/>
                    </a:lnTo>
                    <a:lnTo>
                      <a:pt x="485" y="332"/>
                    </a:lnTo>
                    <a:lnTo>
                      <a:pt x="501" y="325"/>
                    </a:lnTo>
                    <a:lnTo>
                      <a:pt x="518" y="317"/>
                    </a:lnTo>
                    <a:lnTo>
                      <a:pt x="538" y="308"/>
                    </a:lnTo>
                    <a:lnTo>
                      <a:pt x="558" y="298"/>
                    </a:lnTo>
                    <a:lnTo>
                      <a:pt x="580" y="287"/>
                    </a:lnTo>
                    <a:lnTo>
                      <a:pt x="600" y="274"/>
                    </a:lnTo>
                    <a:lnTo>
                      <a:pt x="621" y="262"/>
                    </a:lnTo>
                    <a:lnTo>
                      <a:pt x="640" y="248"/>
                    </a:lnTo>
                    <a:lnTo>
                      <a:pt x="658" y="234"/>
                    </a:lnTo>
                    <a:lnTo>
                      <a:pt x="674" y="219"/>
                    </a:lnTo>
                    <a:lnTo>
                      <a:pt x="688" y="204"/>
                    </a:lnTo>
                    <a:lnTo>
                      <a:pt x="699" y="189"/>
                    </a:lnTo>
                    <a:lnTo>
                      <a:pt x="0" y="18"/>
                    </a:lnTo>
                    <a:lnTo>
                      <a:pt x="54" y="0"/>
                    </a:lnTo>
                    <a:lnTo>
                      <a:pt x="1075" y="251"/>
                    </a:lnTo>
                    <a:lnTo>
                      <a:pt x="1033" y="274"/>
                    </a:lnTo>
                    <a:lnTo>
                      <a:pt x="738" y="199"/>
                    </a:lnTo>
                    <a:lnTo>
                      <a:pt x="737" y="200"/>
                    </a:lnTo>
                    <a:lnTo>
                      <a:pt x="735" y="203"/>
                    </a:lnTo>
                    <a:lnTo>
                      <a:pt x="730" y="207"/>
                    </a:lnTo>
                    <a:lnTo>
                      <a:pt x="724" y="214"/>
                    </a:lnTo>
                    <a:lnTo>
                      <a:pt x="716" y="222"/>
                    </a:lnTo>
                    <a:lnTo>
                      <a:pt x="706" y="231"/>
                    </a:lnTo>
                    <a:lnTo>
                      <a:pt x="694" y="242"/>
                    </a:lnTo>
                    <a:lnTo>
                      <a:pt x="679" y="253"/>
                    </a:lnTo>
                    <a:lnTo>
                      <a:pt x="662" y="265"/>
                    </a:lnTo>
                    <a:lnTo>
                      <a:pt x="643" y="278"/>
                    </a:lnTo>
                    <a:lnTo>
                      <a:pt x="621" y="291"/>
                    </a:lnTo>
                    <a:lnTo>
                      <a:pt x="597" y="303"/>
                    </a:lnTo>
                    <a:lnTo>
                      <a:pt x="570" y="317"/>
                    </a:lnTo>
                    <a:lnTo>
                      <a:pt x="540" y="330"/>
                    </a:lnTo>
                    <a:lnTo>
                      <a:pt x="508" y="343"/>
                    </a:lnTo>
                    <a:lnTo>
                      <a:pt x="472" y="356"/>
                    </a:lnTo>
                    <a:lnTo>
                      <a:pt x="454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2" name="Freeform 48"/>
              <p:cNvSpPr>
                <a:spLocks/>
              </p:cNvSpPr>
              <p:nvPr/>
            </p:nvSpPr>
            <p:spPr bwMode="auto">
              <a:xfrm>
                <a:off x="5997" y="14727"/>
                <a:ext cx="1095" cy="3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71" y="319"/>
                  </a:cxn>
                  <a:cxn ang="0">
                    <a:pos x="1095" y="319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1095" h="319">
                    <a:moveTo>
                      <a:pt x="0" y="0"/>
                    </a:moveTo>
                    <a:lnTo>
                      <a:pt x="1071" y="319"/>
                    </a:lnTo>
                    <a:lnTo>
                      <a:pt x="1095" y="319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3" name="Freeform 49"/>
              <p:cNvSpPr>
                <a:spLocks/>
              </p:cNvSpPr>
              <p:nvPr/>
            </p:nvSpPr>
            <p:spPr bwMode="auto">
              <a:xfrm>
                <a:off x="6181" y="14684"/>
                <a:ext cx="1082" cy="28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058" y="285"/>
                  </a:cxn>
                  <a:cxn ang="0">
                    <a:pos x="1082" y="284"/>
                  </a:cxn>
                  <a:cxn ang="0">
                    <a:pos x="33" y="0"/>
                  </a:cxn>
                  <a:cxn ang="0">
                    <a:pos x="0" y="1"/>
                  </a:cxn>
                </a:cxnLst>
                <a:rect l="0" t="0" r="r" b="b"/>
                <a:pathLst>
                  <a:path w="1082" h="285">
                    <a:moveTo>
                      <a:pt x="0" y="1"/>
                    </a:moveTo>
                    <a:lnTo>
                      <a:pt x="1058" y="285"/>
                    </a:lnTo>
                    <a:lnTo>
                      <a:pt x="1082" y="284"/>
                    </a:lnTo>
                    <a:lnTo>
                      <a:pt x="3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4" name="Freeform 50"/>
              <p:cNvSpPr>
                <a:spLocks/>
              </p:cNvSpPr>
              <p:nvPr/>
            </p:nvSpPr>
            <p:spPr bwMode="auto">
              <a:xfrm>
                <a:off x="6093" y="14699"/>
                <a:ext cx="1087" cy="3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6" y="315"/>
                  </a:cxn>
                  <a:cxn ang="0">
                    <a:pos x="1087" y="308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1087" h="315">
                    <a:moveTo>
                      <a:pt x="0" y="0"/>
                    </a:moveTo>
                    <a:lnTo>
                      <a:pt x="1066" y="315"/>
                    </a:lnTo>
                    <a:lnTo>
                      <a:pt x="1087" y="308"/>
                    </a:lnTo>
                    <a:lnTo>
                      <a:pt x="3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875" name="Group 51"/>
            <p:cNvGrpSpPr>
              <a:grpSpLocks/>
            </p:cNvGrpSpPr>
            <p:nvPr/>
          </p:nvGrpSpPr>
          <p:grpSpPr bwMode="auto">
            <a:xfrm>
              <a:off x="12806" y="10667"/>
              <a:ext cx="983" cy="1369"/>
              <a:chOff x="12762" y="10336"/>
              <a:chExt cx="1027" cy="1700"/>
            </a:xfrm>
          </p:grpSpPr>
          <p:sp>
            <p:nvSpPr>
              <p:cNvPr id="205876" name="Rectangle 52"/>
              <p:cNvSpPr>
                <a:spLocks noChangeArrowheads="1"/>
              </p:cNvSpPr>
              <p:nvPr/>
            </p:nvSpPr>
            <p:spPr bwMode="auto">
              <a:xfrm>
                <a:off x="12824" y="10394"/>
                <a:ext cx="965" cy="1642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7" name="Rectangle 53"/>
              <p:cNvSpPr>
                <a:spLocks noChangeArrowheads="1"/>
              </p:cNvSpPr>
              <p:nvPr/>
            </p:nvSpPr>
            <p:spPr bwMode="auto">
              <a:xfrm>
                <a:off x="12766" y="10336"/>
                <a:ext cx="965" cy="164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8" name="Line 54"/>
              <p:cNvSpPr>
                <a:spLocks noChangeShapeType="1"/>
              </p:cNvSpPr>
              <p:nvPr/>
            </p:nvSpPr>
            <p:spPr bwMode="auto">
              <a:xfrm>
                <a:off x="12766" y="10682"/>
                <a:ext cx="96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79" name="Line 55"/>
              <p:cNvSpPr>
                <a:spLocks noChangeShapeType="1"/>
              </p:cNvSpPr>
              <p:nvPr/>
            </p:nvSpPr>
            <p:spPr bwMode="auto">
              <a:xfrm>
                <a:off x="12780" y="11042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80" name="Line 56"/>
              <p:cNvSpPr>
                <a:spLocks noChangeShapeType="1"/>
              </p:cNvSpPr>
              <p:nvPr/>
            </p:nvSpPr>
            <p:spPr bwMode="auto">
              <a:xfrm>
                <a:off x="12764" y="11374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81" name="Line 57"/>
              <p:cNvSpPr>
                <a:spLocks noChangeShapeType="1"/>
              </p:cNvSpPr>
              <p:nvPr/>
            </p:nvSpPr>
            <p:spPr bwMode="auto">
              <a:xfrm>
                <a:off x="12762" y="11675"/>
                <a:ext cx="967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882" name="Text Box 58"/>
            <p:cNvSpPr txBox="1">
              <a:spLocks noChangeArrowheads="1"/>
            </p:cNvSpPr>
            <p:nvPr/>
          </p:nvSpPr>
          <p:spPr bwMode="auto">
            <a:xfrm>
              <a:off x="12809" y="10193"/>
              <a:ext cx="95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n-US" altLang="it-IT" sz="1000" b="0">
                  <a:solidFill>
                    <a:schemeClr val="tx2"/>
                  </a:solidFill>
                  <a:latin typeface="Arial" pitchFamily="34" charset="0"/>
                </a:rPr>
                <a:t>Host A</a:t>
              </a:r>
              <a:endParaRPr lang="en-US" altLang="it-IT" sz="2000" b="0">
                <a:solidFill>
                  <a:schemeClr val="tx2"/>
                </a:solidFill>
              </a:endParaRPr>
            </a:p>
          </p:txBody>
        </p:sp>
      </p:grpSp>
      <p:sp>
        <p:nvSpPr>
          <p:cNvPr id="205884" name="Line 60"/>
          <p:cNvSpPr>
            <a:spLocks noChangeShapeType="1"/>
          </p:cNvSpPr>
          <p:nvPr/>
        </p:nvSpPr>
        <p:spPr bwMode="auto">
          <a:xfrm flipH="1">
            <a:off x="5419725" y="3175000"/>
            <a:ext cx="638175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5885" name="Group 61"/>
          <p:cNvGrpSpPr>
            <a:grpSpLocks/>
          </p:cNvGrpSpPr>
          <p:nvPr/>
        </p:nvGrpSpPr>
        <p:grpSpPr bwMode="auto">
          <a:xfrm>
            <a:off x="5008563" y="2474913"/>
            <a:ext cx="428625" cy="784225"/>
            <a:chOff x="12464" y="10193"/>
            <a:chExt cx="1481" cy="2272"/>
          </a:xfrm>
        </p:grpSpPr>
        <p:grpSp>
          <p:nvGrpSpPr>
            <p:cNvPr id="205886" name="Group 62"/>
            <p:cNvGrpSpPr>
              <a:grpSpLocks/>
            </p:cNvGrpSpPr>
            <p:nvPr/>
          </p:nvGrpSpPr>
          <p:grpSpPr bwMode="auto">
            <a:xfrm>
              <a:off x="12464" y="11102"/>
              <a:ext cx="1481" cy="1363"/>
              <a:chOff x="5850" y="13487"/>
              <a:chExt cx="2023" cy="1840"/>
            </a:xfrm>
          </p:grpSpPr>
          <p:sp>
            <p:nvSpPr>
              <p:cNvPr id="205887" name="Freeform 63"/>
              <p:cNvSpPr>
                <a:spLocks/>
              </p:cNvSpPr>
              <p:nvPr/>
            </p:nvSpPr>
            <p:spPr bwMode="auto">
              <a:xfrm>
                <a:off x="5850" y="13632"/>
                <a:ext cx="2023" cy="1695"/>
              </a:xfrm>
              <a:custGeom>
                <a:avLst/>
                <a:gdLst/>
                <a:ahLst/>
                <a:cxnLst>
                  <a:cxn ang="0">
                    <a:pos x="570" y="121"/>
                  </a:cxn>
                  <a:cxn ang="0">
                    <a:pos x="575" y="120"/>
                  </a:cxn>
                  <a:cxn ang="0">
                    <a:pos x="586" y="116"/>
                  </a:cxn>
                  <a:cxn ang="0">
                    <a:pos x="607" y="108"/>
                  </a:cxn>
                  <a:cxn ang="0">
                    <a:pos x="636" y="101"/>
                  </a:cxn>
                  <a:cxn ang="0">
                    <a:pos x="672" y="90"/>
                  </a:cxn>
                  <a:cxn ang="0">
                    <a:pos x="718" y="79"/>
                  </a:cxn>
                  <a:cxn ang="0">
                    <a:pos x="771" y="67"/>
                  </a:cxn>
                  <a:cxn ang="0">
                    <a:pos x="834" y="55"/>
                  </a:cxn>
                  <a:cxn ang="0">
                    <a:pos x="904" y="43"/>
                  </a:cxn>
                  <a:cxn ang="0">
                    <a:pos x="982" y="33"/>
                  </a:cxn>
                  <a:cxn ang="0">
                    <a:pos x="1071" y="22"/>
                  </a:cxn>
                  <a:cxn ang="0">
                    <a:pos x="1166" y="13"/>
                  </a:cxn>
                  <a:cxn ang="0">
                    <a:pos x="1271" y="7"/>
                  </a:cxn>
                  <a:cxn ang="0">
                    <a:pos x="1384" y="1"/>
                  </a:cxn>
                  <a:cxn ang="0">
                    <a:pos x="1506" y="0"/>
                  </a:cxn>
                  <a:cxn ang="0">
                    <a:pos x="1636" y="1"/>
                  </a:cxn>
                  <a:cxn ang="0">
                    <a:pos x="1692" y="233"/>
                  </a:cxn>
                  <a:cxn ang="0">
                    <a:pos x="1713" y="243"/>
                  </a:cxn>
                  <a:cxn ang="0">
                    <a:pos x="1758" y="274"/>
                  </a:cxn>
                  <a:cxn ang="0">
                    <a:pos x="1806" y="329"/>
                  </a:cxn>
                  <a:cxn ang="0">
                    <a:pos x="1836" y="409"/>
                  </a:cxn>
                  <a:cxn ang="0">
                    <a:pos x="1955" y="948"/>
                  </a:cxn>
                  <a:cxn ang="0">
                    <a:pos x="2003" y="1171"/>
                  </a:cxn>
                  <a:cxn ang="0">
                    <a:pos x="2011" y="1188"/>
                  </a:cxn>
                  <a:cxn ang="0">
                    <a:pos x="2022" y="1231"/>
                  </a:cxn>
                  <a:cxn ang="0">
                    <a:pos x="2021" y="1297"/>
                  </a:cxn>
                  <a:cxn ang="0">
                    <a:pos x="1992" y="1380"/>
                  </a:cxn>
                  <a:cxn ang="0">
                    <a:pos x="0" y="1328"/>
                  </a:cxn>
                  <a:cxn ang="0">
                    <a:pos x="199" y="1223"/>
                  </a:cxn>
                  <a:cxn ang="0">
                    <a:pos x="200" y="232"/>
                  </a:cxn>
                  <a:cxn ang="0">
                    <a:pos x="210" y="226"/>
                  </a:cxn>
                  <a:cxn ang="0">
                    <a:pos x="230" y="214"/>
                  </a:cxn>
                  <a:cxn ang="0">
                    <a:pos x="259" y="201"/>
                  </a:cxn>
                  <a:cxn ang="0">
                    <a:pos x="297" y="189"/>
                  </a:cxn>
                  <a:cxn ang="0">
                    <a:pos x="344" y="183"/>
                  </a:cxn>
                  <a:cxn ang="0">
                    <a:pos x="399" y="181"/>
                  </a:cxn>
                  <a:cxn ang="0">
                    <a:pos x="464" y="191"/>
                  </a:cxn>
                  <a:cxn ang="0">
                    <a:pos x="548" y="225"/>
                  </a:cxn>
                </a:cxnLst>
                <a:rect l="0" t="0" r="r" b="b"/>
                <a:pathLst>
                  <a:path w="2023" h="1695">
                    <a:moveTo>
                      <a:pt x="548" y="225"/>
                    </a:moveTo>
                    <a:lnTo>
                      <a:pt x="570" y="121"/>
                    </a:lnTo>
                    <a:lnTo>
                      <a:pt x="571" y="121"/>
                    </a:lnTo>
                    <a:lnTo>
                      <a:pt x="575" y="120"/>
                    </a:lnTo>
                    <a:lnTo>
                      <a:pt x="580" y="118"/>
                    </a:lnTo>
                    <a:lnTo>
                      <a:pt x="586" y="116"/>
                    </a:lnTo>
                    <a:lnTo>
                      <a:pt x="596" y="112"/>
                    </a:lnTo>
                    <a:lnTo>
                      <a:pt x="607" y="108"/>
                    </a:lnTo>
                    <a:lnTo>
                      <a:pt x="620" y="105"/>
                    </a:lnTo>
                    <a:lnTo>
                      <a:pt x="636" y="101"/>
                    </a:lnTo>
                    <a:lnTo>
                      <a:pt x="653" y="95"/>
                    </a:lnTo>
                    <a:lnTo>
                      <a:pt x="672" y="90"/>
                    </a:lnTo>
                    <a:lnTo>
                      <a:pt x="694" y="84"/>
                    </a:lnTo>
                    <a:lnTo>
                      <a:pt x="718" y="79"/>
                    </a:lnTo>
                    <a:lnTo>
                      <a:pt x="743" y="74"/>
                    </a:lnTo>
                    <a:lnTo>
                      <a:pt x="771" y="67"/>
                    </a:lnTo>
                    <a:lnTo>
                      <a:pt x="802" y="61"/>
                    </a:lnTo>
                    <a:lnTo>
                      <a:pt x="834" y="55"/>
                    </a:lnTo>
                    <a:lnTo>
                      <a:pt x="867" y="49"/>
                    </a:lnTo>
                    <a:lnTo>
                      <a:pt x="904" y="43"/>
                    </a:lnTo>
                    <a:lnTo>
                      <a:pt x="943" y="38"/>
                    </a:lnTo>
                    <a:lnTo>
                      <a:pt x="982" y="33"/>
                    </a:lnTo>
                    <a:lnTo>
                      <a:pt x="1025" y="27"/>
                    </a:lnTo>
                    <a:lnTo>
                      <a:pt x="1071" y="22"/>
                    </a:lnTo>
                    <a:lnTo>
                      <a:pt x="1117" y="17"/>
                    </a:lnTo>
                    <a:lnTo>
                      <a:pt x="1166" y="13"/>
                    </a:lnTo>
                    <a:lnTo>
                      <a:pt x="1218" y="10"/>
                    </a:lnTo>
                    <a:lnTo>
                      <a:pt x="1271" y="7"/>
                    </a:lnTo>
                    <a:lnTo>
                      <a:pt x="1327" y="3"/>
                    </a:lnTo>
                    <a:lnTo>
                      <a:pt x="1384" y="1"/>
                    </a:lnTo>
                    <a:lnTo>
                      <a:pt x="1444" y="0"/>
                    </a:lnTo>
                    <a:lnTo>
                      <a:pt x="1506" y="0"/>
                    </a:lnTo>
                    <a:lnTo>
                      <a:pt x="1570" y="0"/>
                    </a:lnTo>
                    <a:lnTo>
                      <a:pt x="1636" y="1"/>
                    </a:lnTo>
                    <a:lnTo>
                      <a:pt x="1709" y="41"/>
                    </a:lnTo>
                    <a:lnTo>
                      <a:pt x="1692" y="233"/>
                    </a:lnTo>
                    <a:lnTo>
                      <a:pt x="1698" y="235"/>
                    </a:lnTo>
                    <a:lnTo>
                      <a:pt x="1713" y="243"/>
                    </a:lnTo>
                    <a:lnTo>
                      <a:pt x="1733" y="256"/>
                    </a:lnTo>
                    <a:lnTo>
                      <a:pt x="1758" y="274"/>
                    </a:lnTo>
                    <a:lnTo>
                      <a:pt x="1784" y="299"/>
                    </a:lnTo>
                    <a:lnTo>
                      <a:pt x="1806" y="329"/>
                    </a:lnTo>
                    <a:lnTo>
                      <a:pt x="1825" y="366"/>
                    </a:lnTo>
                    <a:lnTo>
                      <a:pt x="1836" y="409"/>
                    </a:lnTo>
                    <a:lnTo>
                      <a:pt x="1999" y="557"/>
                    </a:lnTo>
                    <a:lnTo>
                      <a:pt x="1955" y="948"/>
                    </a:lnTo>
                    <a:lnTo>
                      <a:pt x="1692" y="1080"/>
                    </a:lnTo>
                    <a:lnTo>
                      <a:pt x="2003" y="1171"/>
                    </a:lnTo>
                    <a:lnTo>
                      <a:pt x="2006" y="1176"/>
                    </a:lnTo>
                    <a:lnTo>
                      <a:pt x="2011" y="1188"/>
                    </a:lnTo>
                    <a:lnTo>
                      <a:pt x="2016" y="1206"/>
                    </a:lnTo>
                    <a:lnTo>
                      <a:pt x="2022" y="1231"/>
                    </a:lnTo>
                    <a:lnTo>
                      <a:pt x="2023" y="1261"/>
                    </a:lnTo>
                    <a:lnTo>
                      <a:pt x="2021" y="1297"/>
                    </a:lnTo>
                    <a:lnTo>
                      <a:pt x="2010" y="1337"/>
                    </a:lnTo>
                    <a:lnTo>
                      <a:pt x="1992" y="1380"/>
                    </a:lnTo>
                    <a:lnTo>
                      <a:pt x="1171" y="1695"/>
                    </a:lnTo>
                    <a:lnTo>
                      <a:pt x="0" y="1328"/>
                    </a:lnTo>
                    <a:lnTo>
                      <a:pt x="20" y="1285"/>
                    </a:lnTo>
                    <a:lnTo>
                      <a:pt x="199" y="1223"/>
                    </a:lnTo>
                    <a:lnTo>
                      <a:pt x="199" y="233"/>
                    </a:lnTo>
                    <a:lnTo>
                      <a:pt x="200" y="232"/>
                    </a:lnTo>
                    <a:lnTo>
                      <a:pt x="204" y="229"/>
                    </a:lnTo>
                    <a:lnTo>
                      <a:pt x="210" y="226"/>
                    </a:lnTo>
                    <a:lnTo>
                      <a:pt x="218" y="220"/>
                    </a:lnTo>
                    <a:lnTo>
                      <a:pt x="230" y="214"/>
                    </a:lnTo>
                    <a:lnTo>
                      <a:pt x="243" y="207"/>
                    </a:lnTo>
                    <a:lnTo>
                      <a:pt x="259" y="201"/>
                    </a:lnTo>
                    <a:lnTo>
                      <a:pt x="277" y="194"/>
                    </a:lnTo>
                    <a:lnTo>
                      <a:pt x="297" y="189"/>
                    </a:lnTo>
                    <a:lnTo>
                      <a:pt x="320" y="185"/>
                    </a:lnTo>
                    <a:lnTo>
                      <a:pt x="344" y="183"/>
                    </a:lnTo>
                    <a:lnTo>
                      <a:pt x="370" y="180"/>
                    </a:lnTo>
                    <a:lnTo>
                      <a:pt x="399" y="181"/>
                    </a:lnTo>
                    <a:lnTo>
                      <a:pt x="430" y="185"/>
                    </a:lnTo>
                    <a:lnTo>
                      <a:pt x="464" y="191"/>
                    </a:lnTo>
                    <a:lnTo>
                      <a:pt x="498" y="201"/>
                    </a:lnTo>
                    <a:lnTo>
                      <a:pt x="548" y="225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88" name="Freeform 64"/>
              <p:cNvSpPr>
                <a:spLocks/>
              </p:cNvSpPr>
              <p:nvPr/>
            </p:nvSpPr>
            <p:spPr bwMode="auto">
              <a:xfrm>
                <a:off x="6551" y="13597"/>
                <a:ext cx="650" cy="735"/>
              </a:xfrm>
              <a:custGeom>
                <a:avLst/>
                <a:gdLst/>
                <a:ahLst/>
                <a:cxnLst>
                  <a:cxn ang="0">
                    <a:pos x="645" y="27"/>
                  </a:cxn>
                  <a:cxn ang="0">
                    <a:pos x="642" y="26"/>
                  </a:cxn>
                  <a:cxn ang="0">
                    <a:pos x="631" y="23"/>
                  </a:cxn>
                  <a:cxn ang="0">
                    <a:pos x="615" y="19"/>
                  </a:cxn>
                  <a:cxn ang="0">
                    <a:pos x="592" y="15"/>
                  </a:cxn>
                  <a:cxn ang="0">
                    <a:pos x="565" y="10"/>
                  </a:cxn>
                  <a:cxn ang="0">
                    <a:pos x="533" y="6"/>
                  </a:cxn>
                  <a:cxn ang="0">
                    <a:pos x="496" y="3"/>
                  </a:cxn>
                  <a:cxn ang="0">
                    <a:pos x="456" y="1"/>
                  </a:cxn>
                  <a:cxn ang="0">
                    <a:pos x="411" y="0"/>
                  </a:cxn>
                  <a:cxn ang="0">
                    <a:pos x="364" y="2"/>
                  </a:cxn>
                  <a:cxn ang="0">
                    <a:pos x="315" y="6"/>
                  </a:cxn>
                  <a:cxn ang="0">
                    <a:pos x="262" y="15"/>
                  </a:cxn>
                  <a:cxn ang="0">
                    <a:pos x="209" y="26"/>
                  </a:cxn>
                  <a:cxn ang="0">
                    <a:pos x="154" y="42"/>
                  </a:cxn>
                  <a:cxn ang="0">
                    <a:pos x="98" y="61"/>
                  </a:cxn>
                  <a:cxn ang="0">
                    <a:pos x="42" y="87"/>
                  </a:cxn>
                  <a:cxn ang="0">
                    <a:pos x="38" y="101"/>
                  </a:cxn>
                  <a:cxn ang="0">
                    <a:pos x="28" y="141"/>
                  </a:cxn>
                  <a:cxn ang="0">
                    <a:pos x="17" y="203"/>
                  </a:cxn>
                  <a:cxn ang="0">
                    <a:pos x="6" y="283"/>
                  </a:cxn>
                  <a:cxn ang="0">
                    <a:pos x="0" y="378"/>
                  </a:cxn>
                  <a:cxn ang="0">
                    <a:pos x="5" y="484"/>
                  </a:cxn>
                  <a:cxn ang="0">
                    <a:pos x="21" y="599"/>
                  </a:cxn>
                  <a:cxn ang="0">
                    <a:pos x="54" y="716"/>
                  </a:cxn>
                  <a:cxn ang="0">
                    <a:pos x="58" y="716"/>
                  </a:cxn>
                  <a:cxn ang="0">
                    <a:pos x="66" y="715"/>
                  </a:cxn>
                  <a:cxn ang="0">
                    <a:pos x="80" y="713"/>
                  </a:cxn>
                  <a:cxn ang="0">
                    <a:pos x="99" y="712"/>
                  </a:cxn>
                  <a:cxn ang="0">
                    <a:pos x="124" y="710"/>
                  </a:cxn>
                  <a:cxn ang="0">
                    <a:pos x="153" y="708"/>
                  </a:cxn>
                  <a:cxn ang="0">
                    <a:pos x="188" y="707"/>
                  </a:cxn>
                  <a:cxn ang="0">
                    <a:pos x="225" y="706"/>
                  </a:cxn>
                  <a:cxn ang="0">
                    <a:pos x="267" y="705"/>
                  </a:cxn>
                  <a:cxn ang="0">
                    <a:pos x="313" y="706"/>
                  </a:cxn>
                  <a:cxn ang="0">
                    <a:pos x="362" y="707"/>
                  </a:cxn>
                  <a:cxn ang="0">
                    <a:pos x="415" y="709"/>
                  </a:cxn>
                  <a:cxn ang="0">
                    <a:pos x="470" y="713"/>
                  </a:cxn>
                  <a:cxn ang="0">
                    <a:pos x="528" y="719"/>
                  </a:cxn>
                  <a:cxn ang="0">
                    <a:pos x="588" y="726"/>
                  </a:cxn>
                  <a:cxn ang="0">
                    <a:pos x="650" y="735"/>
                  </a:cxn>
                  <a:cxn ang="0">
                    <a:pos x="647" y="713"/>
                  </a:cxn>
                  <a:cxn ang="0">
                    <a:pos x="641" y="655"/>
                  </a:cxn>
                  <a:cxn ang="0">
                    <a:pos x="631" y="568"/>
                  </a:cxn>
                  <a:cxn ang="0">
                    <a:pos x="623" y="462"/>
                  </a:cxn>
                  <a:cxn ang="0">
                    <a:pos x="618" y="345"/>
                  </a:cxn>
                  <a:cxn ang="0">
                    <a:pos x="618" y="229"/>
                  </a:cxn>
                  <a:cxn ang="0">
                    <a:pos x="627" y="119"/>
                  </a:cxn>
                  <a:cxn ang="0">
                    <a:pos x="645" y="27"/>
                  </a:cxn>
                </a:cxnLst>
                <a:rect l="0" t="0" r="r" b="b"/>
                <a:pathLst>
                  <a:path w="650" h="735">
                    <a:moveTo>
                      <a:pt x="645" y="27"/>
                    </a:moveTo>
                    <a:lnTo>
                      <a:pt x="642" y="26"/>
                    </a:lnTo>
                    <a:lnTo>
                      <a:pt x="631" y="23"/>
                    </a:lnTo>
                    <a:lnTo>
                      <a:pt x="615" y="19"/>
                    </a:lnTo>
                    <a:lnTo>
                      <a:pt x="592" y="15"/>
                    </a:lnTo>
                    <a:lnTo>
                      <a:pt x="565" y="10"/>
                    </a:lnTo>
                    <a:lnTo>
                      <a:pt x="533" y="6"/>
                    </a:lnTo>
                    <a:lnTo>
                      <a:pt x="496" y="3"/>
                    </a:lnTo>
                    <a:lnTo>
                      <a:pt x="456" y="1"/>
                    </a:lnTo>
                    <a:lnTo>
                      <a:pt x="411" y="0"/>
                    </a:lnTo>
                    <a:lnTo>
                      <a:pt x="364" y="2"/>
                    </a:lnTo>
                    <a:lnTo>
                      <a:pt x="315" y="6"/>
                    </a:lnTo>
                    <a:lnTo>
                      <a:pt x="262" y="15"/>
                    </a:lnTo>
                    <a:lnTo>
                      <a:pt x="209" y="26"/>
                    </a:lnTo>
                    <a:lnTo>
                      <a:pt x="154" y="42"/>
                    </a:lnTo>
                    <a:lnTo>
                      <a:pt x="98" y="61"/>
                    </a:lnTo>
                    <a:lnTo>
                      <a:pt x="42" y="87"/>
                    </a:lnTo>
                    <a:lnTo>
                      <a:pt x="38" y="101"/>
                    </a:lnTo>
                    <a:lnTo>
                      <a:pt x="28" y="141"/>
                    </a:lnTo>
                    <a:lnTo>
                      <a:pt x="17" y="203"/>
                    </a:lnTo>
                    <a:lnTo>
                      <a:pt x="6" y="283"/>
                    </a:lnTo>
                    <a:lnTo>
                      <a:pt x="0" y="378"/>
                    </a:lnTo>
                    <a:lnTo>
                      <a:pt x="5" y="484"/>
                    </a:lnTo>
                    <a:lnTo>
                      <a:pt x="21" y="599"/>
                    </a:lnTo>
                    <a:lnTo>
                      <a:pt x="54" y="716"/>
                    </a:lnTo>
                    <a:lnTo>
                      <a:pt x="58" y="716"/>
                    </a:lnTo>
                    <a:lnTo>
                      <a:pt x="66" y="715"/>
                    </a:lnTo>
                    <a:lnTo>
                      <a:pt x="80" y="713"/>
                    </a:lnTo>
                    <a:lnTo>
                      <a:pt x="99" y="712"/>
                    </a:lnTo>
                    <a:lnTo>
                      <a:pt x="124" y="710"/>
                    </a:lnTo>
                    <a:lnTo>
                      <a:pt x="153" y="708"/>
                    </a:lnTo>
                    <a:lnTo>
                      <a:pt x="188" y="707"/>
                    </a:lnTo>
                    <a:lnTo>
                      <a:pt x="225" y="706"/>
                    </a:lnTo>
                    <a:lnTo>
                      <a:pt x="267" y="705"/>
                    </a:lnTo>
                    <a:lnTo>
                      <a:pt x="313" y="706"/>
                    </a:lnTo>
                    <a:lnTo>
                      <a:pt x="362" y="707"/>
                    </a:lnTo>
                    <a:lnTo>
                      <a:pt x="415" y="709"/>
                    </a:lnTo>
                    <a:lnTo>
                      <a:pt x="470" y="713"/>
                    </a:lnTo>
                    <a:lnTo>
                      <a:pt x="528" y="719"/>
                    </a:lnTo>
                    <a:lnTo>
                      <a:pt x="588" y="726"/>
                    </a:lnTo>
                    <a:lnTo>
                      <a:pt x="650" y="735"/>
                    </a:lnTo>
                    <a:lnTo>
                      <a:pt x="647" y="713"/>
                    </a:lnTo>
                    <a:lnTo>
                      <a:pt x="641" y="655"/>
                    </a:lnTo>
                    <a:lnTo>
                      <a:pt x="631" y="568"/>
                    </a:lnTo>
                    <a:lnTo>
                      <a:pt x="623" y="462"/>
                    </a:lnTo>
                    <a:lnTo>
                      <a:pt x="618" y="345"/>
                    </a:lnTo>
                    <a:lnTo>
                      <a:pt x="618" y="229"/>
                    </a:lnTo>
                    <a:lnTo>
                      <a:pt x="627" y="119"/>
                    </a:lnTo>
                    <a:lnTo>
                      <a:pt x="645" y="27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89" name="Freeform 65"/>
              <p:cNvSpPr>
                <a:spLocks/>
              </p:cNvSpPr>
              <p:nvPr/>
            </p:nvSpPr>
            <p:spPr bwMode="auto">
              <a:xfrm>
                <a:off x="6623" y="13797"/>
                <a:ext cx="1071" cy="731"/>
              </a:xfrm>
              <a:custGeom>
                <a:avLst/>
                <a:gdLst/>
                <a:ahLst/>
                <a:cxnLst>
                  <a:cxn ang="0">
                    <a:pos x="6" y="552"/>
                  </a:cxn>
                  <a:cxn ang="0">
                    <a:pos x="0" y="642"/>
                  </a:cxn>
                  <a:cxn ang="0">
                    <a:pos x="698" y="731"/>
                  </a:cxn>
                  <a:cxn ang="0">
                    <a:pos x="703" y="729"/>
                  </a:cxn>
                  <a:cxn ang="0">
                    <a:pos x="717" y="722"/>
                  </a:cxn>
                  <a:cxn ang="0">
                    <a:pos x="740" y="710"/>
                  </a:cxn>
                  <a:cxn ang="0">
                    <a:pos x="768" y="694"/>
                  </a:cxn>
                  <a:cxn ang="0">
                    <a:pos x="801" y="672"/>
                  </a:cxn>
                  <a:cxn ang="0">
                    <a:pos x="838" y="645"/>
                  </a:cxn>
                  <a:cxn ang="0">
                    <a:pos x="876" y="614"/>
                  </a:cxn>
                  <a:cxn ang="0">
                    <a:pos x="915" y="577"/>
                  </a:cxn>
                  <a:cxn ang="0">
                    <a:pos x="953" y="536"/>
                  </a:cxn>
                  <a:cxn ang="0">
                    <a:pos x="988" y="491"/>
                  </a:cxn>
                  <a:cxn ang="0">
                    <a:pos x="1018" y="439"/>
                  </a:cxn>
                  <a:cxn ang="0">
                    <a:pos x="1043" y="383"/>
                  </a:cxn>
                  <a:cxn ang="0">
                    <a:pos x="1061" y="322"/>
                  </a:cxn>
                  <a:cxn ang="0">
                    <a:pos x="1071" y="255"/>
                  </a:cxn>
                  <a:cxn ang="0">
                    <a:pos x="1070" y="185"/>
                  </a:cxn>
                  <a:cxn ang="0">
                    <a:pos x="1057" y="108"/>
                  </a:cxn>
                  <a:cxn ang="0">
                    <a:pos x="1055" y="104"/>
                  </a:cxn>
                  <a:cxn ang="0">
                    <a:pos x="1049" y="92"/>
                  </a:cxn>
                  <a:cxn ang="0">
                    <a:pos x="1037" y="76"/>
                  </a:cxn>
                  <a:cxn ang="0">
                    <a:pos x="1022" y="57"/>
                  </a:cxn>
                  <a:cxn ang="0">
                    <a:pos x="1002" y="37"/>
                  </a:cxn>
                  <a:cxn ang="0">
                    <a:pos x="979" y="20"/>
                  </a:cxn>
                  <a:cxn ang="0">
                    <a:pos x="951" y="7"/>
                  </a:cxn>
                  <a:cxn ang="0">
                    <a:pos x="919" y="0"/>
                  </a:cxn>
                  <a:cxn ang="0">
                    <a:pos x="924" y="12"/>
                  </a:cxn>
                  <a:cxn ang="0">
                    <a:pos x="934" y="44"/>
                  </a:cxn>
                  <a:cxn ang="0">
                    <a:pos x="947" y="94"/>
                  </a:cxn>
                  <a:cxn ang="0">
                    <a:pos x="958" y="159"/>
                  </a:cxn>
                  <a:cxn ang="0">
                    <a:pos x="961" y="238"/>
                  </a:cxn>
                  <a:cxn ang="0">
                    <a:pos x="953" y="324"/>
                  </a:cxn>
                  <a:cxn ang="0">
                    <a:pos x="928" y="418"/>
                  </a:cxn>
                  <a:cxn ang="0">
                    <a:pos x="884" y="516"/>
                  </a:cxn>
                  <a:cxn ang="0">
                    <a:pos x="883" y="518"/>
                  </a:cxn>
                  <a:cxn ang="0">
                    <a:pos x="879" y="521"/>
                  </a:cxn>
                  <a:cxn ang="0">
                    <a:pos x="872" y="526"/>
                  </a:cxn>
                  <a:cxn ang="0">
                    <a:pos x="862" y="534"/>
                  </a:cxn>
                  <a:cxn ang="0">
                    <a:pos x="851" y="541"/>
                  </a:cxn>
                  <a:cxn ang="0">
                    <a:pos x="837" y="550"/>
                  </a:cxn>
                  <a:cxn ang="0">
                    <a:pos x="819" y="559"/>
                  </a:cxn>
                  <a:cxn ang="0">
                    <a:pos x="800" y="567"/>
                  </a:cxn>
                  <a:cxn ang="0">
                    <a:pos x="778" y="575"/>
                  </a:cxn>
                  <a:cxn ang="0">
                    <a:pos x="754" y="582"/>
                  </a:cxn>
                  <a:cxn ang="0">
                    <a:pos x="727" y="588"/>
                  </a:cxn>
                  <a:cxn ang="0">
                    <a:pos x="697" y="592"/>
                  </a:cxn>
                  <a:cxn ang="0">
                    <a:pos x="666" y="593"/>
                  </a:cxn>
                  <a:cxn ang="0">
                    <a:pos x="631" y="592"/>
                  </a:cxn>
                  <a:cxn ang="0">
                    <a:pos x="593" y="589"/>
                  </a:cxn>
                  <a:cxn ang="0">
                    <a:pos x="555" y="581"/>
                  </a:cxn>
                  <a:cxn ang="0">
                    <a:pos x="555" y="677"/>
                  </a:cxn>
                  <a:cxn ang="0">
                    <a:pos x="24" y="623"/>
                  </a:cxn>
                  <a:cxn ang="0">
                    <a:pos x="6" y="552"/>
                  </a:cxn>
                </a:cxnLst>
                <a:rect l="0" t="0" r="r" b="b"/>
                <a:pathLst>
                  <a:path w="1071" h="731">
                    <a:moveTo>
                      <a:pt x="6" y="552"/>
                    </a:moveTo>
                    <a:lnTo>
                      <a:pt x="0" y="642"/>
                    </a:lnTo>
                    <a:lnTo>
                      <a:pt x="698" y="731"/>
                    </a:lnTo>
                    <a:lnTo>
                      <a:pt x="703" y="729"/>
                    </a:lnTo>
                    <a:lnTo>
                      <a:pt x="717" y="722"/>
                    </a:lnTo>
                    <a:lnTo>
                      <a:pt x="740" y="710"/>
                    </a:lnTo>
                    <a:lnTo>
                      <a:pt x="768" y="694"/>
                    </a:lnTo>
                    <a:lnTo>
                      <a:pt x="801" y="672"/>
                    </a:lnTo>
                    <a:lnTo>
                      <a:pt x="838" y="645"/>
                    </a:lnTo>
                    <a:lnTo>
                      <a:pt x="876" y="614"/>
                    </a:lnTo>
                    <a:lnTo>
                      <a:pt x="915" y="577"/>
                    </a:lnTo>
                    <a:lnTo>
                      <a:pt x="953" y="536"/>
                    </a:lnTo>
                    <a:lnTo>
                      <a:pt x="988" y="491"/>
                    </a:lnTo>
                    <a:lnTo>
                      <a:pt x="1018" y="439"/>
                    </a:lnTo>
                    <a:lnTo>
                      <a:pt x="1043" y="383"/>
                    </a:lnTo>
                    <a:lnTo>
                      <a:pt x="1061" y="322"/>
                    </a:lnTo>
                    <a:lnTo>
                      <a:pt x="1071" y="255"/>
                    </a:lnTo>
                    <a:lnTo>
                      <a:pt x="1070" y="185"/>
                    </a:lnTo>
                    <a:lnTo>
                      <a:pt x="1057" y="108"/>
                    </a:lnTo>
                    <a:lnTo>
                      <a:pt x="1055" y="104"/>
                    </a:lnTo>
                    <a:lnTo>
                      <a:pt x="1049" y="92"/>
                    </a:lnTo>
                    <a:lnTo>
                      <a:pt x="1037" y="76"/>
                    </a:lnTo>
                    <a:lnTo>
                      <a:pt x="1022" y="57"/>
                    </a:lnTo>
                    <a:lnTo>
                      <a:pt x="1002" y="37"/>
                    </a:lnTo>
                    <a:lnTo>
                      <a:pt x="979" y="20"/>
                    </a:lnTo>
                    <a:lnTo>
                      <a:pt x="951" y="7"/>
                    </a:lnTo>
                    <a:lnTo>
                      <a:pt x="919" y="0"/>
                    </a:lnTo>
                    <a:lnTo>
                      <a:pt x="924" y="12"/>
                    </a:lnTo>
                    <a:lnTo>
                      <a:pt x="934" y="44"/>
                    </a:lnTo>
                    <a:lnTo>
                      <a:pt x="947" y="94"/>
                    </a:lnTo>
                    <a:lnTo>
                      <a:pt x="958" y="159"/>
                    </a:lnTo>
                    <a:lnTo>
                      <a:pt x="961" y="238"/>
                    </a:lnTo>
                    <a:lnTo>
                      <a:pt x="953" y="324"/>
                    </a:lnTo>
                    <a:lnTo>
                      <a:pt x="928" y="418"/>
                    </a:lnTo>
                    <a:lnTo>
                      <a:pt x="884" y="516"/>
                    </a:lnTo>
                    <a:lnTo>
                      <a:pt x="883" y="518"/>
                    </a:lnTo>
                    <a:lnTo>
                      <a:pt x="879" y="521"/>
                    </a:lnTo>
                    <a:lnTo>
                      <a:pt x="872" y="526"/>
                    </a:lnTo>
                    <a:lnTo>
                      <a:pt x="862" y="534"/>
                    </a:lnTo>
                    <a:lnTo>
                      <a:pt x="851" y="541"/>
                    </a:lnTo>
                    <a:lnTo>
                      <a:pt x="837" y="550"/>
                    </a:lnTo>
                    <a:lnTo>
                      <a:pt x="819" y="559"/>
                    </a:lnTo>
                    <a:lnTo>
                      <a:pt x="800" y="567"/>
                    </a:lnTo>
                    <a:lnTo>
                      <a:pt x="778" y="575"/>
                    </a:lnTo>
                    <a:lnTo>
                      <a:pt x="754" y="582"/>
                    </a:lnTo>
                    <a:lnTo>
                      <a:pt x="727" y="588"/>
                    </a:lnTo>
                    <a:lnTo>
                      <a:pt x="697" y="592"/>
                    </a:lnTo>
                    <a:lnTo>
                      <a:pt x="666" y="593"/>
                    </a:lnTo>
                    <a:lnTo>
                      <a:pt x="631" y="592"/>
                    </a:lnTo>
                    <a:lnTo>
                      <a:pt x="593" y="589"/>
                    </a:lnTo>
                    <a:lnTo>
                      <a:pt x="555" y="581"/>
                    </a:lnTo>
                    <a:lnTo>
                      <a:pt x="555" y="677"/>
                    </a:lnTo>
                    <a:lnTo>
                      <a:pt x="24" y="623"/>
                    </a:lnTo>
                    <a:lnTo>
                      <a:pt x="6" y="5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0" name="Freeform 66"/>
              <p:cNvSpPr>
                <a:spLocks/>
              </p:cNvSpPr>
              <p:nvPr/>
            </p:nvSpPr>
            <p:spPr bwMode="auto">
              <a:xfrm>
                <a:off x="6486" y="14516"/>
                <a:ext cx="787" cy="253"/>
              </a:xfrm>
              <a:custGeom>
                <a:avLst/>
                <a:gdLst/>
                <a:ahLst/>
                <a:cxnLst>
                  <a:cxn ang="0">
                    <a:pos x="787" y="91"/>
                  </a:cxn>
                  <a:cxn ang="0">
                    <a:pos x="12" y="0"/>
                  </a:cxn>
                  <a:cxn ang="0">
                    <a:pos x="0" y="91"/>
                  </a:cxn>
                  <a:cxn ang="0">
                    <a:pos x="764" y="253"/>
                  </a:cxn>
                  <a:cxn ang="0">
                    <a:pos x="787" y="91"/>
                  </a:cxn>
                </a:cxnLst>
                <a:rect l="0" t="0" r="r" b="b"/>
                <a:pathLst>
                  <a:path w="787" h="253">
                    <a:moveTo>
                      <a:pt x="787" y="91"/>
                    </a:moveTo>
                    <a:lnTo>
                      <a:pt x="12" y="0"/>
                    </a:lnTo>
                    <a:lnTo>
                      <a:pt x="0" y="91"/>
                    </a:lnTo>
                    <a:lnTo>
                      <a:pt x="764" y="253"/>
                    </a:lnTo>
                    <a:lnTo>
                      <a:pt x="787" y="9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1" name="Freeform 67"/>
              <p:cNvSpPr>
                <a:spLocks/>
              </p:cNvSpPr>
              <p:nvPr/>
            </p:nvSpPr>
            <p:spPr bwMode="auto">
              <a:xfrm>
                <a:off x="6879" y="14597"/>
                <a:ext cx="336" cy="115"/>
              </a:xfrm>
              <a:custGeom>
                <a:avLst/>
                <a:gdLst/>
                <a:ahLst/>
                <a:cxnLst>
                  <a:cxn ang="0">
                    <a:pos x="336" y="50"/>
                  </a:cxn>
                  <a:cxn ang="0">
                    <a:pos x="4" y="0"/>
                  </a:cxn>
                  <a:cxn ang="0">
                    <a:pos x="0" y="48"/>
                  </a:cxn>
                  <a:cxn ang="0">
                    <a:pos x="327" y="115"/>
                  </a:cxn>
                  <a:cxn ang="0">
                    <a:pos x="336" y="50"/>
                  </a:cxn>
                </a:cxnLst>
                <a:rect l="0" t="0" r="r" b="b"/>
                <a:pathLst>
                  <a:path w="336" h="115">
                    <a:moveTo>
                      <a:pt x="336" y="50"/>
                    </a:moveTo>
                    <a:lnTo>
                      <a:pt x="4" y="0"/>
                    </a:lnTo>
                    <a:lnTo>
                      <a:pt x="0" y="48"/>
                    </a:lnTo>
                    <a:lnTo>
                      <a:pt x="327" y="115"/>
                    </a:lnTo>
                    <a:lnTo>
                      <a:pt x="336" y="5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2" name="Freeform 68"/>
              <p:cNvSpPr>
                <a:spLocks/>
              </p:cNvSpPr>
              <p:nvPr/>
            </p:nvSpPr>
            <p:spPr bwMode="auto">
              <a:xfrm>
                <a:off x="6536" y="14540"/>
                <a:ext cx="225" cy="85"/>
              </a:xfrm>
              <a:custGeom>
                <a:avLst/>
                <a:gdLst/>
                <a:ahLst/>
                <a:cxnLst>
                  <a:cxn ang="0">
                    <a:pos x="225" y="39"/>
                  </a:cxn>
                  <a:cxn ang="0">
                    <a:pos x="0" y="0"/>
                  </a:cxn>
                  <a:cxn ang="0">
                    <a:pos x="3" y="41"/>
                  </a:cxn>
                  <a:cxn ang="0">
                    <a:pos x="218" y="85"/>
                  </a:cxn>
                  <a:cxn ang="0">
                    <a:pos x="225" y="39"/>
                  </a:cxn>
                </a:cxnLst>
                <a:rect l="0" t="0" r="r" b="b"/>
                <a:pathLst>
                  <a:path w="225" h="85">
                    <a:moveTo>
                      <a:pt x="225" y="39"/>
                    </a:moveTo>
                    <a:lnTo>
                      <a:pt x="0" y="0"/>
                    </a:lnTo>
                    <a:lnTo>
                      <a:pt x="3" y="41"/>
                    </a:lnTo>
                    <a:lnTo>
                      <a:pt x="218" y="85"/>
                    </a:lnTo>
                    <a:lnTo>
                      <a:pt x="225" y="3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3" name="Freeform 69"/>
              <p:cNvSpPr>
                <a:spLocks/>
              </p:cNvSpPr>
              <p:nvPr/>
            </p:nvSpPr>
            <p:spPr bwMode="auto">
              <a:xfrm>
                <a:off x="5972" y="14624"/>
                <a:ext cx="1325" cy="439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3" y="132"/>
                  </a:cxn>
                  <a:cxn ang="0">
                    <a:pos x="10" y="130"/>
                  </a:cxn>
                  <a:cxn ang="0">
                    <a:pos x="24" y="128"/>
                  </a:cxn>
                  <a:cxn ang="0">
                    <a:pos x="42" y="125"/>
                  </a:cxn>
                  <a:cxn ang="0">
                    <a:pos x="62" y="121"/>
                  </a:cxn>
                  <a:cxn ang="0">
                    <a:pos x="86" y="116"/>
                  </a:cxn>
                  <a:cxn ang="0">
                    <a:pos x="113" y="109"/>
                  </a:cxn>
                  <a:cxn ang="0">
                    <a:pos x="141" y="102"/>
                  </a:cxn>
                  <a:cxn ang="0">
                    <a:pos x="170" y="94"/>
                  </a:cxn>
                  <a:cxn ang="0">
                    <a:pos x="199" y="85"/>
                  </a:cxn>
                  <a:cxn ang="0">
                    <a:pos x="228" y="74"/>
                  </a:cxn>
                  <a:cxn ang="0">
                    <a:pos x="257" y="62"/>
                  </a:cxn>
                  <a:cxn ang="0">
                    <a:pos x="285" y="48"/>
                  </a:cxn>
                  <a:cxn ang="0">
                    <a:pos x="309" y="34"/>
                  </a:cxn>
                  <a:cxn ang="0">
                    <a:pos x="333" y="18"/>
                  </a:cxn>
                  <a:cxn ang="0">
                    <a:pos x="352" y="0"/>
                  </a:cxn>
                  <a:cxn ang="0">
                    <a:pos x="1325" y="223"/>
                  </a:cxn>
                  <a:cxn ang="0">
                    <a:pos x="1323" y="225"/>
                  </a:cxn>
                  <a:cxn ang="0">
                    <a:pos x="1318" y="230"/>
                  </a:cxn>
                  <a:cxn ang="0">
                    <a:pos x="1309" y="239"/>
                  </a:cxn>
                  <a:cxn ang="0">
                    <a:pos x="1297" y="250"/>
                  </a:cxn>
                  <a:cxn ang="0">
                    <a:pos x="1282" y="263"/>
                  </a:cxn>
                  <a:cxn ang="0">
                    <a:pos x="1265" y="278"/>
                  </a:cxn>
                  <a:cxn ang="0">
                    <a:pos x="1247" y="295"/>
                  </a:cxn>
                  <a:cxn ang="0">
                    <a:pos x="1225" y="312"/>
                  </a:cxn>
                  <a:cxn ang="0">
                    <a:pos x="1202" y="331"/>
                  </a:cxn>
                  <a:cxn ang="0">
                    <a:pos x="1179" y="349"/>
                  </a:cxn>
                  <a:cxn ang="0">
                    <a:pos x="1154" y="367"/>
                  </a:cxn>
                  <a:cxn ang="0">
                    <a:pos x="1128" y="385"/>
                  </a:cxn>
                  <a:cxn ang="0">
                    <a:pos x="1102" y="401"/>
                  </a:cxn>
                  <a:cxn ang="0">
                    <a:pos x="1077" y="415"/>
                  </a:cxn>
                  <a:cxn ang="0">
                    <a:pos x="1051" y="428"/>
                  </a:cxn>
                  <a:cxn ang="0">
                    <a:pos x="1026" y="439"/>
                  </a:cxn>
                  <a:cxn ang="0">
                    <a:pos x="0" y="132"/>
                  </a:cxn>
                </a:cxnLst>
                <a:rect l="0" t="0" r="r" b="b"/>
                <a:pathLst>
                  <a:path w="1325" h="439">
                    <a:moveTo>
                      <a:pt x="0" y="132"/>
                    </a:moveTo>
                    <a:lnTo>
                      <a:pt x="3" y="132"/>
                    </a:lnTo>
                    <a:lnTo>
                      <a:pt x="10" y="130"/>
                    </a:lnTo>
                    <a:lnTo>
                      <a:pt x="24" y="128"/>
                    </a:lnTo>
                    <a:lnTo>
                      <a:pt x="42" y="125"/>
                    </a:lnTo>
                    <a:lnTo>
                      <a:pt x="62" y="121"/>
                    </a:lnTo>
                    <a:lnTo>
                      <a:pt x="86" y="116"/>
                    </a:lnTo>
                    <a:lnTo>
                      <a:pt x="113" y="109"/>
                    </a:lnTo>
                    <a:lnTo>
                      <a:pt x="141" y="102"/>
                    </a:lnTo>
                    <a:lnTo>
                      <a:pt x="170" y="94"/>
                    </a:lnTo>
                    <a:lnTo>
                      <a:pt x="199" y="85"/>
                    </a:lnTo>
                    <a:lnTo>
                      <a:pt x="228" y="74"/>
                    </a:lnTo>
                    <a:lnTo>
                      <a:pt x="257" y="62"/>
                    </a:lnTo>
                    <a:lnTo>
                      <a:pt x="285" y="48"/>
                    </a:lnTo>
                    <a:lnTo>
                      <a:pt x="309" y="34"/>
                    </a:lnTo>
                    <a:lnTo>
                      <a:pt x="333" y="18"/>
                    </a:lnTo>
                    <a:lnTo>
                      <a:pt x="352" y="0"/>
                    </a:lnTo>
                    <a:lnTo>
                      <a:pt x="1325" y="223"/>
                    </a:lnTo>
                    <a:lnTo>
                      <a:pt x="1323" y="225"/>
                    </a:lnTo>
                    <a:lnTo>
                      <a:pt x="1318" y="230"/>
                    </a:lnTo>
                    <a:lnTo>
                      <a:pt x="1309" y="239"/>
                    </a:lnTo>
                    <a:lnTo>
                      <a:pt x="1297" y="250"/>
                    </a:lnTo>
                    <a:lnTo>
                      <a:pt x="1282" y="263"/>
                    </a:lnTo>
                    <a:lnTo>
                      <a:pt x="1265" y="278"/>
                    </a:lnTo>
                    <a:lnTo>
                      <a:pt x="1247" y="295"/>
                    </a:lnTo>
                    <a:lnTo>
                      <a:pt x="1225" y="312"/>
                    </a:lnTo>
                    <a:lnTo>
                      <a:pt x="1202" y="331"/>
                    </a:lnTo>
                    <a:lnTo>
                      <a:pt x="1179" y="349"/>
                    </a:lnTo>
                    <a:lnTo>
                      <a:pt x="1154" y="367"/>
                    </a:lnTo>
                    <a:lnTo>
                      <a:pt x="1128" y="385"/>
                    </a:lnTo>
                    <a:lnTo>
                      <a:pt x="1102" y="401"/>
                    </a:lnTo>
                    <a:lnTo>
                      <a:pt x="1077" y="415"/>
                    </a:lnTo>
                    <a:lnTo>
                      <a:pt x="1051" y="428"/>
                    </a:lnTo>
                    <a:lnTo>
                      <a:pt x="1026" y="439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4" name="Freeform 70"/>
              <p:cNvSpPr>
                <a:spLocks/>
              </p:cNvSpPr>
              <p:nvPr/>
            </p:nvSpPr>
            <p:spPr bwMode="auto">
              <a:xfrm>
                <a:off x="7292" y="14577"/>
                <a:ext cx="472" cy="209"/>
              </a:xfrm>
              <a:custGeom>
                <a:avLst/>
                <a:gdLst/>
                <a:ahLst/>
                <a:cxnLst>
                  <a:cxn ang="0">
                    <a:pos x="47" y="209"/>
                  </a:cxn>
                  <a:cxn ang="0">
                    <a:pos x="472" y="84"/>
                  </a:cxn>
                  <a:cxn ang="0">
                    <a:pos x="215" y="0"/>
                  </a:cxn>
                  <a:cxn ang="0">
                    <a:pos x="5" y="24"/>
                  </a:cxn>
                  <a:cxn ang="0">
                    <a:pos x="0" y="197"/>
                  </a:cxn>
                  <a:cxn ang="0">
                    <a:pos x="47" y="209"/>
                  </a:cxn>
                </a:cxnLst>
                <a:rect l="0" t="0" r="r" b="b"/>
                <a:pathLst>
                  <a:path w="472" h="209">
                    <a:moveTo>
                      <a:pt x="47" y="209"/>
                    </a:moveTo>
                    <a:lnTo>
                      <a:pt x="472" y="84"/>
                    </a:lnTo>
                    <a:lnTo>
                      <a:pt x="215" y="0"/>
                    </a:lnTo>
                    <a:lnTo>
                      <a:pt x="5" y="24"/>
                    </a:lnTo>
                    <a:lnTo>
                      <a:pt x="0" y="197"/>
                    </a:ln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5" name="Freeform 71"/>
              <p:cNvSpPr>
                <a:spLocks/>
              </p:cNvSpPr>
              <p:nvPr/>
            </p:nvSpPr>
            <p:spPr bwMode="auto">
              <a:xfrm>
                <a:off x="6073" y="13679"/>
                <a:ext cx="251" cy="999"/>
              </a:xfrm>
              <a:custGeom>
                <a:avLst/>
                <a:gdLst/>
                <a:ahLst/>
                <a:cxnLst>
                  <a:cxn ang="0">
                    <a:pos x="251" y="23"/>
                  </a:cxn>
                  <a:cxn ang="0">
                    <a:pos x="250" y="22"/>
                  </a:cxn>
                  <a:cxn ang="0">
                    <a:pos x="246" y="20"/>
                  </a:cxn>
                  <a:cxn ang="0">
                    <a:pos x="239" y="18"/>
                  </a:cxn>
                  <a:cxn ang="0">
                    <a:pos x="230" y="15"/>
                  </a:cxn>
                  <a:cxn ang="0">
                    <a:pos x="218" y="11"/>
                  </a:cxn>
                  <a:cxn ang="0">
                    <a:pos x="205" y="7"/>
                  </a:cxn>
                  <a:cxn ang="0">
                    <a:pos x="190" y="4"/>
                  </a:cxn>
                  <a:cxn ang="0">
                    <a:pos x="173" y="1"/>
                  </a:cxn>
                  <a:cxn ang="0">
                    <a:pos x="155" y="0"/>
                  </a:cxn>
                  <a:cxn ang="0">
                    <a:pos x="134" y="0"/>
                  </a:cxn>
                  <a:cxn ang="0">
                    <a:pos x="114" y="2"/>
                  </a:cxn>
                  <a:cxn ang="0">
                    <a:pos x="92" y="5"/>
                  </a:cxn>
                  <a:cxn ang="0">
                    <a:pos x="70" y="12"/>
                  </a:cxn>
                  <a:cxn ang="0">
                    <a:pos x="47" y="20"/>
                  </a:cxn>
                  <a:cxn ang="0">
                    <a:pos x="23" y="32"/>
                  </a:cxn>
                  <a:cxn ang="0">
                    <a:pos x="0" y="47"/>
                  </a:cxn>
                  <a:cxn ang="0">
                    <a:pos x="0" y="999"/>
                  </a:cxn>
                  <a:cxn ang="0">
                    <a:pos x="1" y="999"/>
                  </a:cxn>
                  <a:cxn ang="0">
                    <a:pos x="6" y="999"/>
                  </a:cxn>
                  <a:cxn ang="0">
                    <a:pos x="14" y="998"/>
                  </a:cxn>
                  <a:cxn ang="0">
                    <a:pos x="23" y="997"/>
                  </a:cxn>
                  <a:cxn ang="0">
                    <a:pos x="35" y="995"/>
                  </a:cxn>
                  <a:cxn ang="0">
                    <a:pos x="49" y="993"/>
                  </a:cxn>
                  <a:cxn ang="0">
                    <a:pos x="65" y="990"/>
                  </a:cxn>
                  <a:cxn ang="0">
                    <a:pos x="83" y="985"/>
                  </a:cxn>
                  <a:cxn ang="0">
                    <a:pos x="102" y="980"/>
                  </a:cxn>
                  <a:cxn ang="0">
                    <a:pos x="121" y="973"/>
                  </a:cxn>
                  <a:cxn ang="0">
                    <a:pos x="143" y="966"/>
                  </a:cxn>
                  <a:cxn ang="0">
                    <a:pos x="164" y="956"/>
                  </a:cxn>
                  <a:cxn ang="0">
                    <a:pos x="186" y="945"/>
                  </a:cxn>
                  <a:cxn ang="0">
                    <a:pos x="208" y="934"/>
                  </a:cxn>
                  <a:cxn ang="0">
                    <a:pos x="230" y="919"/>
                  </a:cxn>
                  <a:cxn ang="0">
                    <a:pos x="251" y="903"/>
                  </a:cxn>
                  <a:cxn ang="0">
                    <a:pos x="251" y="23"/>
                  </a:cxn>
                </a:cxnLst>
                <a:rect l="0" t="0" r="r" b="b"/>
                <a:pathLst>
                  <a:path w="251" h="999">
                    <a:moveTo>
                      <a:pt x="251" y="23"/>
                    </a:moveTo>
                    <a:lnTo>
                      <a:pt x="250" y="22"/>
                    </a:lnTo>
                    <a:lnTo>
                      <a:pt x="246" y="20"/>
                    </a:lnTo>
                    <a:lnTo>
                      <a:pt x="239" y="18"/>
                    </a:lnTo>
                    <a:lnTo>
                      <a:pt x="230" y="15"/>
                    </a:lnTo>
                    <a:lnTo>
                      <a:pt x="218" y="11"/>
                    </a:lnTo>
                    <a:lnTo>
                      <a:pt x="205" y="7"/>
                    </a:lnTo>
                    <a:lnTo>
                      <a:pt x="190" y="4"/>
                    </a:lnTo>
                    <a:lnTo>
                      <a:pt x="173" y="1"/>
                    </a:lnTo>
                    <a:lnTo>
                      <a:pt x="155" y="0"/>
                    </a:lnTo>
                    <a:lnTo>
                      <a:pt x="134" y="0"/>
                    </a:lnTo>
                    <a:lnTo>
                      <a:pt x="114" y="2"/>
                    </a:lnTo>
                    <a:lnTo>
                      <a:pt x="92" y="5"/>
                    </a:lnTo>
                    <a:lnTo>
                      <a:pt x="70" y="12"/>
                    </a:lnTo>
                    <a:lnTo>
                      <a:pt x="47" y="20"/>
                    </a:lnTo>
                    <a:lnTo>
                      <a:pt x="23" y="32"/>
                    </a:lnTo>
                    <a:lnTo>
                      <a:pt x="0" y="47"/>
                    </a:lnTo>
                    <a:lnTo>
                      <a:pt x="0" y="999"/>
                    </a:lnTo>
                    <a:lnTo>
                      <a:pt x="1" y="999"/>
                    </a:lnTo>
                    <a:lnTo>
                      <a:pt x="6" y="999"/>
                    </a:lnTo>
                    <a:lnTo>
                      <a:pt x="14" y="998"/>
                    </a:lnTo>
                    <a:lnTo>
                      <a:pt x="23" y="997"/>
                    </a:lnTo>
                    <a:lnTo>
                      <a:pt x="35" y="995"/>
                    </a:lnTo>
                    <a:lnTo>
                      <a:pt x="49" y="993"/>
                    </a:lnTo>
                    <a:lnTo>
                      <a:pt x="65" y="990"/>
                    </a:lnTo>
                    <a:lnTo>
                      <a:pt x="83" y="985"/>
                    </a:lnTo>
                    <a:lnTo>
                      <a:pt x="102" y="980"/>
                    </a:lnTo>
                    <a:lnTo>
                      <a:pt x="121" y="973"/>
                    </a:lnTo>
                    <a:lnTo>
                      <a:pt x="143" y="966"/>
                    </a:lnTo>
                    <a:lnTo>
                      <a:pt x="164" y="956"/>
                    </a:lnTo>
                    <a:lnTo>
                      <a:pt x="186" y="945"/>
                    </a:lnTo>
                    <a:lnTo>
                      <a:pt x="208" y="934"/>
                    </a:lnTo>
                    <a:lnTo>
                      <a:pt x="230" y="919"/>
                    </a:lnTo>
                    <a:lnTo>
                      <a:pt x="251" y="903"/>
                    </a:lnTo>
                    <a:lnTo>
                      <a:pt x="251" y="2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6" name="Freeform 72"/>
              <p:cNvSpPr>
                <a:spLocks/>
              </p:cNvSpPr>
              <p:nvPr/>
            </p:nvSpPr>
            <p:spPr bwMode="auto">
              <a:xfrm>
                <a:off x="6080" y="13687"/>
                <a:ext cx="215" cy="843"/>
              </a:xfrm>
              <a:custGeom>
                <a:avLst/>
                <a:gdLst/>
                <a:ahLst/>
                <a:cxnLst>
                  <a:cxn ang="0">
                    <a:pos x="215" y="20"/>
                  </a:cxn>
                  <a:cxn ang="0">
                    <a:pos x="214" y="19"/>
                  </a:cxn>
                  <a:cxn ang="0">
                    <a:pos x="211" y="18"/>
                  </a:cxn>
                  <a:cxn ang="0">
                    <a:pos x="205" y="15"/>
                  </a:cxn>
                  <a:cxn ang="0">
                    <a:pos x="197" y="12"/>
                  </a:cxn>
                  <a:cxn ang="0">
                    <a:pos x="187" y="9"/>
                  </a:cxn>
                  <a:cxn ang="0">
                    <a:pos x="176" y="6"/>
                  </a:cxn>
                  <a:cxn ang="0">
                    <a:pos x="163" y="4"/>
                  </a:cxn>
                  <a:cxn ang="0">
                    <a:pos x="149" y="1"/>
                  </a:cxn>
                  <a:cxn ang="0">
                    <a:pos x="133" y="0"/>
                  </a:cxn>
                  <a:cxn ang="0">
                    <a:pos x="115" y="0"/>
                  </a:cxn>
                  <a:cxn ang="0">
                    <a:pos x="98" y="1"/>
                  </a:cxn>
                  <a:cxn ang="0">
                    <a:pos x="79" y="5"/>
                  </a:cxn>
                  <a:cxn ang="0">
                    <a:pos x="60" y="10"/>
                  </a:cxn>
                  <a:cxn ang="0">
                    <a:pos x="40" y="18"/>
                  </a:cxn>
                  <a:cxn ang="0">
                    <a:pos x="21" y="27"/>
                  </a:cxn>
                  <a:cxn ang="0">
                    <a:pos x="0" y="40"/>
                  </a:cxn>
                  <a:cxn ang="0">
                    <a:pos x="0" y="843"/>
                  </a:cxn>
                  <a:cxn ang="0">
                    <a:pos x="1" y="843"/>
                  </a:cxn>
                  <a:cxn ang="0">
                    <a:pos x="6" y="843"/>
                  </a:cxn>
                  <a:cxn ang="0">
                    <a:pos x="12" y="842"/>
                  </a:cxn>
                  <a:cxn ang="0">
                    <a:pos x="21" y="841"/>
                  </a:cxn>
                  <a:cxn ang="0">
                    <a:pos x="30" y="840"/>
                  </a:cxn>
                  <a:cxn ang="0">
                    <a:pos x="43" y="838"/>
                  </a:cxn>
                  <a:cxn ang="0">
                    <a:pos x="56" y="835"/>
                  </a:cxn>
                  <a:cxn ang="0">
                    <a:pos x="71" y="831"/>
                  </a:cxn>
                  <a:cxn ang="0">
                    <a:pos x="87" y="826"/>
                  </a:cxn>
                  <a:cxn ang="0">
                    <a:pos x="105" y="821"/>
                  </a:cxn>
                  <a:cxn ang="0">
                    <a:pos x="123" y="814"/>
                  </a:cxn>
                  <a:cxn ang="0">
                    <a:pos x="141" y="806"/>
                  </a:cxn>
                  <a:cxn ang="0">
                    <a:pos x="159" y="797"/>
                  </a:cxn>
                  <a:cxn ang="0">
                    <a:pos x="179" y="786"/>
                  </a:cxn>
                  <a:cxn ang="0">
                    <a:pos x="197" y="774"/>
                  </a:cxn>
                  <a:cxn ang="0">
                    <a:pos x="215" y="760"/>
                  </a:cxn>
                  <a:cxn ang="0">
                    <a:pos x="215" y="20"/>
                  </a:cxn>
                </a:cxnLst>
                <a:rect l="0" t="0" r="r" b="b"/>
                <a:pathLst>
                  <a:path w="215" h="843">
                    <a:moveTo>
                      <a:pt x="215" y="20"/>
                    </a:moveTo>
                    <a:lnTo>
                      <a:pt x="214" y="19"/>
                    </a:lnTo>
                    <a:lnTo>
                      <a:pt x="211" y="18"/>
                    </a:lnTo>
                    <a:lnTo>
                      <a:pt x="205" y="15"/>
                    </a:lnTo>
                    <a:lnTo>
                      <a:pt x="197" y="12"/>
                    </a:lnTo>
                    <a:lnTo>
                      <a:pt x="187" y="9"/>
                    </a:lnTo>
                    <a:lnTo>
                      <a:pt x="176" y="6"/>
                    </a:lnTo>
                    <a:lnTo>
                      <a:pt x="163" y="4"/>
                    </a:lnTo>
                    <a:lnTo>
                      <a:pt x="149" y="1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8" y="1"/>
                    </a:lnTo>
                    <a:lnTo>
                      <a:pt x="79" y="5"/>
                    </a:lnTo>
                    <a:lnTo>
                      <a:pt x="60" y="10"/>
                    </a:lnTo>
                    <a:lnTo>
                      <a:pt x="40" y="18"/>
                    </a:lnTo>
                    <a:lnTo>
                      <a:pt x="21" y="27"/>
                    </a:lnTo>
                    <a:lnTo>
                      <a:pt x="0" y="40"/>
                    </a:lnTo>
                    <a:lnTo>
                      <a:pt x="0" y="843"/>
                    </a:lnTo>
                    <a:lnTo>
                      <a:pt x="1" y="843"/>
                    </a:lnTo>
                    <a:lnTo>
                      <a:pt x="6" y="843"/>
                    </a:lnTo>
                    <a:lnTo>
                      <a:pt x="12" y="842"/>
                    </a:lnTo>
                    <a:lnTo>
                      <a:pt x="21" y="841"/>
                    </a:lnTo>
                    <a:lnTo>
                      <a:pt x="30" y="840"/>
                    </a:lnTo>
                    <a:lnTo>
                      <a:pt x="43" y="838"/>
                    </a:lnTo>
                    <a:lnTo>
                      <a:pt x="56" y="835"/>
                    </a:lnTo>
                    <a:lnTo>
                      <a:pt x="71" y="831"/>
                    </a:lnTo>
                    <a:lnTo>
                      <a:pt x="87" y="826"/>
                    </a:lnTo>
                    <a:lnTo>
                      <a:pt x="105" y="821"/>
                    </a:lnTo>
                    <a:lnTo>
                      <a:pt x="123" y="814"/>
                    </a:lnTo>
                    <a:lnTo>
                      <a:pt x="141" y="806"/>
                    </a:lnTo>
                    <a:lnTo>
                      <a:pt x="159" y="797"/>
                    </a:lnTo>
                    <a:lnTo>
                      <a:pt x="179" y="786"/>
                    </a:lnTo>
                    <a:lnTo>
                      <a:pt x="197" y="774"/>
                    </a:lnTo>
                    <a:lnTo>
                      <a:pt x="215" y="760"/>
                    </a:lnTo>
                    <a:lnTo>
                      <a:pt x="215" y="2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7" name="Freeform 73"/>
              <p:cNvSpPr>
                <a:spLocks/>
              </p:cNvSpPr>
              <p:nvPr/>
            </p:nvSpPr>
            <p:spPr bwMode="auto">
              <a:xfrm>
                <a:off x="6087" y="13696"/>
                <a:ext cx="180" cy="685"/>
              </a:xfrm>
              <a:custGeom>
                <a:avLst/>
                <a:gdLst/>
                <a:ahLst/>
                <a:cxnLst>
                  <a:cxn ang="0">
                    <a:pos x="180" y="16"/>
                  </a:cxn>
                  <a:cxn ang="0">
                    <a:pos x="179" y="16"/>
                  </a:cxn>
                  <a:cxn ang="0">
                    <a:pos x="176" y="14"/>
                  </a:cxn>
                  <a:cxn ang="0">
                    <a:pos x="172" y="12"/>
                  </a:cxn>
                  <a:cxn ang="0">
                    <a:pos x="165" y="10"/>
                  </a:cxn>
                  <a:cxn ang="0">
                    <a:pos x="157" y="8"/>
                  </a:cxn>
                  <a:cxn ang="0">
                    <a:pos x="147" y="4"/>
                  </a:cxn>
                  <a:cxn ang="0">
                    <a:pos x="136" y="2"/>
                  </a:cxn>
                  <a:cxn ang="0">
                    <a:pos x="125" y="0"/>
                  </a:cxn>
                  <a:cxn ang="0">
                    <a:pos x="111" y="0"/>
                  </a:cxn>
                  <a:cxn ang="0">
                    <a:pos x="97" y="0"/>
                  </a:cxn>
                  <a:cxn ang="0">
                    <a:pos x="81" y="1"/>
                  </a:cxn>
                  <a:cxn ang="0">
                    <a:pos x="66" y="3"/>
                  </a:cxn>
                  <a:cxn ang="0">
                    <a:pos x="50" y="8"/>
                  </a:cxn>
                  <a:cxn ang="0">
                    <a:pos x="33" y="14"/>
                  </a:cxn>
                  <a:cxn ang="0">
                    <a:pos x="17" y="23"/>
                  </a:cxn>
                  <a:cxn ang="0">
                    <a:pos x="0" y="33"/>
                  </a:cxn>
                  <a:cxn ang="0">
                    <a:pos x="0" y="685"/>
                  </a:cxn>
                  <a:cxn ang="0">
                    <a:pos x="1" y="685"/>
                  </a:cxn>
                  <a:cxn ang="0">
                    <a:pos x="4" y="685"/>
                  </a:cxn>
                  <a:cxn ang="0">
                    <a:pos x="9" y="684"/>
                  </a:cxn>
                  <a:cxn ang="0">
                    <a:pos x="17" y="683"/>
                  </a:cxn>
                  <a:cxn ang="0">
                    <a:pos x="26" y="682"/>
                  </a:cxn>
                  <a:cxn ang="0">
                    <a:pos x="35" y="681"/>
                  </a:cxn>
                  <a:cxn ang="0">
                    <a:pos x="47" y="678"/>
                  </a:cxn>
                  <a:cxn ang="0">
                    <a:pos x="60" y="676"/>
                  </a:cxn>
                  <a:cxn ang="0">
                    <a:pos x="73" y="671"/>
                  </a:cxn>
                  <a:cxn ang="0">
                    <a:pos x="87" y="667"/>
                  </a:cxn>
                  <a:cxn ang="0">
                    <a:pos x="102" y="662"/>
                  </a:cxn>
                  <a:cxn ang="0">
                    <a:pos x="118" y="655"/>
                  </a:cxn>
                  <a:cxn ang="0">
                    <a:pos x="133" y="648"/>
                  </a:cxn>
                  <a:cxn ang="0">
                    <a:pos x="149" y="639"/>
                  </a:cxn>
                  <a:cxn ang="0">
                    <a:pos x="165" y="628"/>
                  </a:cxn>
                  <a:cxn ang="0">
                    <a:pos x="180" y="617"/>
                  </a:cxn>
                  <a:cxn ang="0">
                    <a:pos x="180" y="16"/>
                  </a:cxn>
                </a:cxnLst>
                <a:rect l="0" t="0" r="r" b="b"/>
                <a:pathLst>
                  <a:path w="180" h="685">
                    <a:moveTo>
                      <a:pt x="180" y="16"/>
                    </a:moveTo>
                    <a:lnTo>
                      <a:pt x="179" y="16"/>
                    </a:lnTo>
                    <a:lnTo>
                      <a:pt x="176" y="14"/>
                    </a:lnTo>
                    <a:lnTo>
                      <a:pt x="172" y="12"/>
                    </a:lnTo>
                    <a:lnTo>
                      <a:pt x="165" y="10"/>
                    </a:lnTo>
                    <a:lnTo>
                      <a:pt x="157" y="8"/>
                    </a:lnTo>
                    <a:lnTo>
                      <a:pt x="147" y="4"/>
                    </a:lnTo>
                    <a:lnTo>
                      <a:pt x="136" y="2"/>
                    </a:lnTo>
                    <a:lnTo>
                      <a:pt x="125" y="0"/>
                    </a:lnTo>
                    <a:lnTo>
                      <a:pt x="111" y="0"/>
                    </a:lnTo>
                    <a:lnTo>
                      <a:pt x="97" y="0"/>
                    </a:lnTo>
                    <a:lnTo>
                      <a:pt x="81" y="1"/>
                    </a:lnTo>
                    <a:lnTo>
                      <a:pt x="66" y="3"/>
                    </a:lnTo>
                    <a:lnTo>
                      <a:pt x="50" y="8"/>
                    </a:lnTo>
                    <a:lnTo>
                      <a:pt x="33" y="14"/>
                    </a:lnTo>
                    <a:lnTo>
                      <a:pt x="17" y="23"/>
                    </a:lnTo>
                    <a:lnTo>
                      <a:pt x="0" y="33"/>
                    </a:lnTo>
                    <a:lnTo>
                      <a:pt x="0" y="685"/>
                    </a:lnTo>
                    <a:lnTo>
                      <a:pt x="1" y="685"/>
                    </a:lnTo>
                    <a:lnTo>
                      <a:pt x="4" y="685"/>
                    </a:lnTo>
                    <a:lnTo>
                      <a:pt x="9" y="684"/>
                    </a:lnTo>
                    <a:lnTo>
                      <a:pt x="17" y="683"/>
                    </a:lnTo>
                    <a:lnTo>
                      <a:pt x="26" y="682"/>
                    </a:lnTo>
                    <a:lnTo>
                      <a:pt x="35" y="681"/>
                    </a:lnTo>
                    <a:lnTo>
                      <a:pt x="47" y="678"/>
                    </a:lnTo>
                    <a:lnTo>
                      <a:pt x="60" y="676"/>
                    </a:lnTo>
                    <a:lnTo>
                      <a:pt x="73" y="671"/>
                    </a:lnTo>
                    <a:lnTo>
                      <a:pt x="87" y="667"/>
                    </a:lnTo>
                    <a:lnTo>
                      <a:pt x="102" y="662"/>
                    </a:lnTo>
                    <a:lnTo>
                      <a:pt x="118" y="655"/>
                    </a:lnTo>
                    <a:lnTo>
                      <a:pt x="133" y="648"/>
                    </a:lnTo>
                    <a:lnTo>
                      <a:pt x="149" y="639"/>
                    </a:lnTo>
                    <a:lnTo>
                      <a:pt x="165" y="628"/>
                    </a:lnTo>
                    <a:lnTo>
                      <a:pt x="180" y="617"/>
                    </a:lnTo>
                    <a:lnTo>
                      <a:pt x="180" y="1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8" name="Freeform 74"/>
              <p:cNvSpPr>
                <a:spLocks/>
              </p:cNvSpPr>
              <p:nvPr/>
            </p:nvSpPr>
            <p:spPr bwMode="auto">
              <a:xfrm>
                <a:off x="6093" y="13704"/>
                <a:ext cx="146" cy="530"/>
              </a:xfrm>
              <a:custGeom>
                <a:avLst/>
                <a:gdLst/>
                <a:ahLst/>
                <a:cxnLst>
                  <a:cxn ang="0">
                    <a:pos x="146" y="14"/>
                  </a:cxn>
                  <a:cxn ang="0">
                    <a:pos x="143" y="12"/>
                  </a:cxn>
                  <a:cxn ang="0">
                    <a:pos x="134" y="8"/>
                  </a:cxn>
                  <a:cxn ang="0">
                    <a:pos x="120" y="4"/>
                  </a:cxn>
                  <a:cxn ang="0">
                    <a:pos x="101" y="1"/>
                  </a:cxn>
                  <a:cxn ang="0">
                    <a:pos x="79" y="0"/>
                  </a:cxn>
                  <a:cxn ang="0">
                    <a:pos x="54" y="3"/>
                  </a:cxn>
                  <a:cxn ang="0">
                    <a:pos x="27" y="11"/>
                  </a:cxn>
                  <a:cxn ang="0">
                    <a:pos x="0" y="27"/>
                  </a:cxn>
                  <a:cxn ang="0">
                    <a:pos x="0" y="530"/>
                  </a:cxn>
                  <a:cxn ang="0">
                    <a:pos x="3" y="530"/>
                  </a:cxn>
                  <a:cxn ang="0">
                    <a:pos x="14" y="529"/>
                  </a:cxn>
                  <a:cxn ang="0">
                    <a:pos x="29" y="526"/>
                  </a:cxn>
                  <a:cxn ang="0">
                    <a:pos x="49" y="521"/>
                  </a:cxn>
                  <a:cxn ang="0">
                    <a:pos x="71" y="514"/>
                  </a:cxn>
                  <a:cxn ang="0">
                    <a:pos x="96" y="505"/>
                  </a:cxn>
                  <a:cxn ang="0">
                    <a:pos x="121" y="492"/>
                  </a:cxn>
                  <a:cxn ang="0">
                    <a:pos x="146" y="475"/>
                  </a:cxn>
                  <a:cxn ang="0">
                    <a:pos x="146" y="14"/>
                  </a:cxn>
                </a:cxnLst>
                <a:rect l="0" t="0" r="r" b="b"/>
                <a:pathLst>
                  <a:path w="146" h="530">
                    <a:moveTo>
                      <a:pt x="146" y="14"/>
                    </a:moveTo>
                    <a:lnTo>
                      <a:pt x="143" y="12"/>
                    </a:lnTo>
                    <a:lnTo>
                      <a:pt x="134" y="8"/>
                    </a:lnTo>
                    <a:lnTo>
                      <a:pt x="120" y="4"/>
                    </a:lnTo>
                    <a:lnTo>
                      <a:pt x="101" y="1"/>
                    </a:lnTo>
                    <a:lnTo>
                      <a:pt x="79" y="0"/>
                    </a:lnTo>
                    <a:lnTo>
                      <a:pt x="54" y="3"/>
                    </a:lnTo>
                    <a:lnTo>
                      <a:pt x="27" y="11"/>
                    </a:lnTo>
                    <a:lnTo>
                      <a:pt x="0" y="27"/>
                    </a:lnTo>
                    <a:lnTo>
                      <a:pt x="0" y="530"/>
                    </a:lnTo>
                    <a:lnTo>
                      <a:pt x="3" y="530"/>
                    </a:lnTo>
                    <a:lnTo>
                      <a:pt x="14" y="529"/>
                    </a:lnTo>
                    <a:lnTo>
                      <a:pt x="29" y="526"/>
                    </a:lnTo>
                    <a:lnTo>
                      <a:pt x="49" y="521"/>
                    </a:lnTo>
                    <a:lnTo>
                      <a:pt x="71" y="514"/>
                    </a:lnTo>
                    <a:lnTo>
                      <a:pt x="96" y="505"/>
                    </a:lnTo>
                    <a:lnTo>
                      <a:pt x="121" y="492"/>
                    </a:lnTo>
                    <a:lnTo>
                      <a:pt x="146" y="475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99" name="Freeform 75"/>
              <p:cNvSpPr>
                <a:spLocks/>
              </p:cNvSpPr>
              <p:nvPr/>
            </p:nvSpPr>
            <p:spPr bwMode="auto">
              <a:xfrm>
                <a:off x="6101" y="13712"/>
                <a:ext cx="109" cy="373"/>
              </a:xfrm>
              <a:custGeom>
                <a:avLst/>
                <a:gdLst/>
                <a:ahLst/>
                <a:cxnLst>
                  <a:cxn ang="0">
                    <a:pos x="109" y="10"/>
                  </a:cxn>
                  <a:cxn ang="0">
                    <a:pos x="107" y="9"/>
                  </a:cxn>
                  <a:cxn ang="0">
                    <a:pos x="100" y="6"/>
                  </a:cxn>
                  <a:cxn ang="0">
                    <a:pos x="89" y="2"/>
                  </a:cxn>
                  <a:cxn ang="0">
                    <a:pos x="75" y="0"/>
                  </a:cxn>
                  <a:cxn ang="0">
                    <a:pos x="59" y="0"/>
                  </a:cxn>
                  <a:cxn ang="0">
                    <a:pos x="39" y="2"/>
                  </a:cxn>
                  <a:cxn ang="0">
                    <a:pos x="20" y="9"/>
                  </a:cxn>
                  <a:cxn ang="0">
                    <a:pos x="0" y="21"/>
                  </a:cxn>
                  <a:cxn ang="0">
                    <a:pos x="0" y="373"/>
                  </a:cxn>
                  <a:cxn ang="0">
                    <a:pos x="2" y="373"/>
                  </a:cxn>
                  <a:cxn ang="0">
                    <a:pos x="9" y="372"/>
                  </a:cxn>
                  <a:cxn ang="0">
                    <a:pos x="21" y="369"/>
                  </a:cxn>
                  <a:cxn ang="0">
                    <a:pos x="36" y="366"/>
                  </a:cxn>
                  <a:cxn ang="0">
                    <a:pos x="53" y="362"/>
                  </a:cxn>
                  <a:cxn ang="0">
                    <a:pos x="72" y="354"/>
                  </a:cxn>
                  <a:cxn ang="0">
                    <a:pos x="90" y="343"/>
                  </a:cxn>
                  <a:cxn ang="0">
                    <a:pos x="109" y="331"/>
                  </a:cxn>
                  <a:cxn ang="0">
                    <a:pos x="109" y="10"/>
                  </a:cxn>
                </a:cxnLst>
                <a:rect l="0" t="0" r="r" b="b"/>
                <a:pathLst>
                  <a:path w="109" h="373">
                    <a:moveTo>
                      <a:pt x="109" y="10"/>
                    </a:moveTo>
                    <a:lnTo>
                      <a:pt x="107" y="9"/>
                    </a:lnTo>
                    <a:lnTo>
                      <a:pt x="100" y="6"/>
                    </a:lnTo>
                    <a:lnTo>
                      <a:pt x="89" y="2"/>
                    </a:lnTo>
                    <a:lnTo>
                      <a:pt x="75" y="0"/>
                    </a:lnTo>
                    <a:lnTo>
                      <a:pt x="59" y="0"/>
                    </a:lnTo>
                    <a:lnTo>
                      <a:pt x="39" y="2"/>
                    </a:lnTo>
                    <a:lnTo>
                      <a:pt x="20" y="9"/>
                    </a:lnTo>
                    <a:lnTo>
                      <a:pt x="0" y="21"/>
                    </a:lnTo>
                    <a:lnTo>
                      <a:pt x="0" y="373"/>
                    </a:lnTo>
                    <a:lnTo>
                      <a:pt x="2" y="373"/>
                    </a:lnTo>
                    <a:lnTo>
                      <a:pt x="9" y="372"/>
                    </a:lnTo>
                    <a:lnTo>
                      <a:pt x="21" y="369"/>
                    </a:lnTo>
                    <a:lnTo>
                      <a:pt x="36" y="366"/>
                    </a:lnTo>
                    <a:lnTo>
                      <a:pt x="53" y="362"/>
                    </a:lnTo>
                    <a:lnTo>
                      <a:pt x="72" y="354"/>
                    </a:lnTo>
                    <a:lnTo>
                      <a:pt x="90" y="343"/>
                    </a:lnTo>
                    <a:lnTo>
                      <a:pt x="109" y="331"/>
                    </a:lnTo>
                    <a:lnTo>
                      <a:pt x="109" y="1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0" name="Freeform 76"/>
              <p:cNvSpPr>
                <a:spLocks/>
              </p:cNvSpPr>
              <p:nvPr/>
            </p:nvSpPr>
            <p:spPr bwMode="auto">
              <a:xfrm>
                <a:off x="6107" y="13721"/>
                <a:ext cx="75" cy="216"/>
              </a:xfrm>
              <a:custGeom>
                <a:avLst/>
                <a:gdLst/>
                <a:ahLst/>
                <a:cxnLst>
                  <a:cxn ang="0">
                    <a:pos x="75" y="6"/>
                  </a:cxn>
                  <a:cxn ang="0">
                    <a:pos x="73" y="5"/>
                  </a:cxn>
                  <a:cxn ang="0">
                    <a:pos x="69" y="4"/>
                  </a:cxn>
                  <a:cxn ang="0">
                    <a:pos x="61" y="2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28" y="1"/>
                  </a:cxn>
                  <a:cxn ang="0">
                    <a:pos x="14" y="6"/>
                  </a:cxn>
                  <a:cxn ang="0">
                    <a:pos x="0" y="14"/>
                  </a:cxn>
                  <a:cxn ang="0">
                    <a:pos x="0" y="216"/>
                  </a:cxn>
                  <a:cxn ang="0">
                    <a:pos x="2" y="216"/>
                  </a:cxn>
                  <a:cxn ang="0">
                    <a:pos x="7" y="215"/>
                  </a:cxn>
                  <a:cxn ang="0">
                    <a:pos x="15" y="214"/>
                  </a:cxn>
                  <a:cxn ang="0">
                    <a:pos x="25" y="211"/>
                  </a:cxn>
                  <a:cxn ang="0">
                    <a:pos x="37" y="208"/>
                  </a:cxn>
                  <a:cxn ang="0">
                    <a:pos x="50" y="203"/>
                  </a:cxn>
                  <a:cxn ang="0">
                    <a:pos x="63" y="195"/>
                  </a:cxn>
                  <a:cxn ang="0">
                    <a:pos x="75" y="187"/>
                  </a:cxn>
                  <a:cxn ang="0">
                    <a:pos x="75" y="6"/>
                  </a:cxn>
                </a:cxnLst>
                <a:rect l="0" t="0" r="r" b="b"/>
                <a:pathLst>
                  <a:path w="75" h="216">
                    <a:moveTo>
                      <a:pt x="75" y="6"/>
                    </a:moveTo>
                    <a:lnTo>
                      <a:pt x="73" y="5"/>
                    </a:lnTo>
                    <a:lnTo>
                      <a:pt x="69" y="4"/>
                    </a:lnTo>
                    <a:lnTo>
                      <a:pt x="61" y="2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28" y="1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0" y="216"/>
                    </a:lnTo>
                    <a:lnTo>
                      <a:pt x="2" y="216"/>
                    </a:lnTo>
                    <a:lnTo>
                      <a:pt x="7" y="215"/>
                    </a:lnTo>
                    <a:lnTo>
                      <a:pt x="15" y="214"/>
                    </a:lnTo>
                    <a:lnTo>
                      <a:pt x="25" y="211"/>
                    </a:lnTo>
                    <a:lnTo>
                      <a:pt x="37" y="208"/>
                    </a:lnTo>
                    <a:lnTo>
                      <a:pt x="50" y="203"/>
                    </a:lnTo>
                    <a:lnTo>
                      <a:pt x="63" y="195"/>
                    </a:lnTo>
                    <a:lnTo>
                      <a:pt x="75" y="187"/>
                    </a:lnTo>
                    <a:lnTo>
                      <a:pt x="75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1" name="Freeform 77"/>
              <p:cNvSpPr>
                <a:spLocks/>
              </p:cNvSpPr>
              <p:nvPr/>
            </p:nvSpPr>
            <p:spPr bwMode="auto">
              <a:xfrm>
                <a:off x="7013" y="14340"/>
                <a:ext cx="110" cy="111"/>
              </a:xfrm>
              <a:custGeom>
                <a:avLst/>
                <a:gdLst/>
                <a:ahLst/>
                <a:cxnLst>
                  <a:cxn ang="0">
                    <a:pos x="55" y="111"/>
                  </a:cxn>
                  <a:cxn ang="0">
                    <a:pos x="66" y="110"/>
                  </a:cxn>
                  <a:cxn ang="0">
                    <a:pos x="76" y="106"/>
                  </a:cxn>
                  <a:cxn ang="0">
                    <a:pos x="85" y="101"/>
                  </a:cxn>
                  <a:cxn ang="0">
                    <a:pos x="94" y="94"/>
                  </a:cxn>
                  <a:cxn ang="0">
                    <a:pos x="100" y="86"/>
                  </a:cxn>
                  <a:cxn ang="0">
                    <a:pos x="106" y="77"/>
                  </a:cxn>
                  <a:cxn ang="0">
                    <a:pos x="109" y="66"/>
                  </a:cxn>
                  <a:cxn ang="0">
                    <a:pos x="110" y="56"/>
                  </a:cxn>
                  <a:cxn ang="0">
                    <a:pos x="109" y="44"/>
                  </a:cxn>
                  <a:cxn ang="0">
                    <a:pos x="106" y="34"/>
                  </a:cxn>
                  <a:cxn ang="0">
                    <a:pos x="100" y="24"/>
                  </a:cxn>
                  <a:cxn ang="0">
                    <a:pos x="94" y="17"/>
                  </a:cxn>
                  <a:cxn ang="0">
                    <a:pos x="85" y="9"/>
                  </a:cxn>
                  <a:cxn ang="0">
                    <a:pos x="76" y="5"/>
                  </a:cxn>
                  <a:cxn ang="0">
                    <a:pos x="66" y="2"/>
                  </a:cxn>
                  <a:cxn ang="0">
                    <a:pos x="55" y="0"/>
                  </a:cxn>
                  <a:cxn ang="0">
                    <a:pos x="44" y="2"/>
                  </a:cxn>
                  <a:cxn ang="0">
                    <a:pos x="33" y="5"/>
                  </a:cxn>
                  <a:cxn ang="0">
                    <a:pos x="25" y="9"/>
                  </a:cxn>
                  <a:cxn ang="0">
                    <a:pos x="16" y="17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1" y="44"/>
                  </a:cxn>
                  <a:cxn ang="0">
                    <a:pos x="0" y="56"/>
                  </a:cxn>
                  <a:cxn ang="0">
                    <a:pos x="1" y="66"/>
                  </a:cxn>
                  <a:cxn ang="0">
                    <a:pos x="4" y="77"/>
                  </a:cxn>
                  <a:cxn ang="0">
                    <a:pos x="10" y="86"/>
                  </a:cxn>
                  <a:cxn ang="0">
                    <a:pos x="16" y="94"/>
                  </a:cxn>
                  <a:cxn ang="0">
                    <a:pos x="25" y="101"/>
                  </a:cxn>
                  <a:cxn ang="0">
                    <a:pos x="33" y="106"/>
                  </a:cxn>
                  <a:cxn ang="0">
                    <a:pos x="44" y="110"/>
                  </a:cxn>
                  <a:cxn ang="0">
                    <a:pos x="55" y="111"/>
                  </a:cxn>
                </a:cxnLst>
                <a:rect l="0" t="0" r="r" b="b"/>
                <a:pathLst>
                  <a:path w="110" h="111">
                    <a:moveTo>
                      <a:pt x="55" y="111"/>
                    </a:moveTo>
                    <a:lnTo>
                      <a:pt x="66" y="110"/>
                    </a:lnTo>
                    <a:lnTo>
                      <a:pt x="76" y="106"/>
                    </a:lnTo>
                    <a:lnTo>
                      <a:pt x="85" y="101"/>
                    </a:lnTo>
                    <a:lnTo>
                      <a:pt x="94" y="94"/>
                    </a:lnTo>
                    <a:lnTo>
                      <a:pt x="100" y="86"/>
                    </a:lnTo>
                    <a:lnTo>
                      <a:pt x="106" y="77"/>
                    </a:lnTo>
                    <a:lnTo>
                      <a:pt x="109" y="66"/>
                    </a:lnTo>
                    <a:lnTo>
                      <a:pt x="110" y="56"/>
                    </a:lnTo>
                    <a:lnTo>
                      <a:pt x="109" y="44"/>
                    </a:lnTo>
                    <a:lnTo>
                      <a:pt x="106" y="34"/>
                    </a:lnTo>
                    <a:lnTo>
                      <a:pt x="100" y="24"/>
                    </a:lnTo>
                    <a:lnTo>
                      <a:pt x="94" y="17"/>
                    </a:lnTo>
                    <a:lnTo>
                      <a:pt x="85" y="9"/>
                    </a:lnTo>
                    <a:lnTo>
                      <a:pt x="76" y="5"/>
                    </a:lnTo>
                    <a:lnTo>
                      <a:pt x="66" y="2"/>
                    </a:lnTo>
                    <a:lnTo>
                      <a:pt x="55" y="0"/>
                    </a:lnTo>
                    <a:lnTo>
                      <a:pt x="44" y="2"/>
                    </a:lnTo>
                    <a:lnTo>
                      <a:pt x="33" y="5"/>
                    </a:lnTo>
                    <a:lnTo>
                      <a:pt x="25" y="9"/>
                    </a:lnTo>
                    <a:lnTo>
                      <a:pt x="16" y="17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1" y="44"/>
                    </a:lnTo>
                    <a:lnTo>
                      <a:pt x="0" y="56"/>
                    </a:lnTo>
                    <a:lnTo>
                      <a:pt x="1" y="66"/>
                    </a:lnTo>
                    <a:lnTo>
                      <a:pt x="4" y="77"/>
                    </a:lnTo>
                    <a:lnTo>
                      <a:pt x="10" y="86"/>
                    </a:lnTo>
                    <a:lnTo>
                      <a:pt x="16" y="94"/>
                    </a:lnTo>
                    <a:lnTo>
                      <a:pt x="25" y="101"/>
                    </a:lnTo>
                    <a:lnTo>
                      <a:pt x="33" y="106"/>
                    </a:lnTo>
                    <a:lnTo>
                      <a:pt x="44" y="110"/>
                    </a:lnTo>
                    <a:lnTo>
                      <a:pt x="55" y="1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2" name="Freeform 78"/>
              <p:cNvSpPr>
                <a:spLocks/>
              </p:cNvSpPr>
              <p:nvPr/>
            </p:nvSpPr>
            <p:spPr bwMode="auto">
              <a:xfrm>
                <a:off x="6676" y="14343"/>
                <a:ext cx="55" cy="55"/>
              </a:xfrm>
              <a:custGeom>
                <a:avLst/>
                <a:gdLst/>
                <a:ahLst/>
                <a:cxnLst>
                  <a:cxn ang="0">
                    <a:pos x="27" y="55"/>
                  </a:cxn>
                  <a:cxn ang="0">
                    <a:pos x="38" y="53"/>
                  </a:cxn>
                  <a:cxn ang="0">
                    <a:pos x="48" y="46"/>
                  </a:cxn>
                  <a:cxn ang="0">
                    <a:pos x="53" y="37"/>
                  </a:cxn>
                  <a:cxn ang="0">
                    <a:pos x="55" y="27"/>
                  </a:cxn>
                  <a:cxn ang="0">
                    <a:pos x="53" y="16"/>
                  </a:cxn>
                  <a:cxn ang="0">
                    <a:pos x="48" y="7"/>
                  </a:cxn>
                  <a:cxn ang="0">
                    <a:pos x="38" y="2"/>
                  </a:cxn>
                  <a:cxn ang="0">
                    <a:pos x="27" y="0"/>
                  </a:cxn>
                  <a:cxn ang="0">
                    <a:pos x="16" y="2"/>
                  </a:cxn>
                  <a:cxn ang="0">
                    <a:pos x="8" y="7"/>
                  </a:cxn>
                  <a:cxn ang="0">
                    <a:pos x="2" y="16"/>
                  </a:cxn>
                  <a:cxn ang="0">
                    <a:pos x="0" y="27"/>
                  </a:cxn>
                  <a:cxn ang="0">
                    <a:pos x="2" y="37"/>
                  </a:cxn>
                  <a:cxn ang="0">
                    <a:pos x="8" y="46"/>
                  </a:cxn>
                  <a:cxn ang="0">
                    <a:pos x="16" y="53"/>
                  </a:cxn>
                  <a:cxn ang="0">
                    <a:pos x="27" y="55"/>
                  </a:cxn>
                </a:cxnLst>
                <a:rect l="0" t="0" r="r" b="b"/>
                <a:pathLst>
                  <a:path w="55" h="55">
                    <a:moveTo>
                      <a:pt x="27" y="55"/>
                    </a:moveTo>
                    <a:lnTo>
                      <a:pt x="38" y="53"/>
                    </a:lnTo>
                    <a:lnTo>
                      <a:pt x="48" y="46"/>
                    </a:lnTo>
                    <a:lnTo>
                      <a:pt x="53" y="37"/>
                    </a:lnTo>
                    <a:lnTo>
                      <a:pt x="55" y="27"/>
                    </a:lnTo>
                    <a:lnTo>
                      <a:pt x="53" y="16"/>
                    </a:lnTo>
                    <a:lnTo>
                      <a:pt x="48" y="7"/>
                    </a:lnTo>
                    <a:lnTo>
                      <a:pt x="38" y="2"/>
                    </a:lnTo>
                    <a:lnTo>
                      <a:pt x="27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2" y="16"/>
                    </a:lnTo>
                    <a:lnTo>
                      <a:pt x="0" y="27"/>
                    </a:lnTo>
                    <a:lnTo>
                      <a:pt x="2" y="37"/>
                    </a:lnTo>
                    <a:lnTo>
                      <a:pt x="8" y="46"/>
                    </a:lnTo>
                    <a:lnTo>
                      <a:pt x="16" y="53"/>
                    </a:lnTo>
                    <a:lnTo>
                      <a:pt x="27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3" name="Freeform 79"/>
              <p:cNvSpPr>
                <a:spLocks/>
              </p:cNvSpPr>
              <p:nvPr/>
            </p:nvSpPr>
            <p:spPr bwMode="auto">
              <a:xfrm>
                <a:off x="6770" y="14345"/>
                <a:ext cx="55" cy="55"/>
              </a:xfrm>
              <a:custGeom>
                <a:avLst/>
                <a:gdLst/>
                <a:ahLst/>
                <a:cxnLst>
                  <a:cxn ang="0">
                    <a:pos x="28" y="55"/>
                  </a:cxn>
                  <a:cxn ang="0">
                    <a:pos x="39" y="53"/>
                  </a:cxn>
                  <a:cxn ang="0">
                    <a:pos x="47" y="47"/>
                  </a:cxn>
                  <a:cxn ang="0">
                    <a:pos x="53" y="39"/>
                  </a:cxn>
                  <a:cxn ang="0">
                    <a:pos x="55" y="28"/>
                  </a:cxn>
                  <a:cxn ang="0">
                    <a:pos x="53" y="17"/>
                  </a:cxn>
                  <a:cxn ang="0">
                    <a:pos x="47" y="8"/>
                  </a:cxn>
                  <a:cxn ang="0">
                    <a:pos x="39" y="2"/>
                  </a:cxn>
                  <a:cxn ang="0">
                    <a:pos x="28" y="0"/>
                  </a:cxn>
                  <a:cxn ang="0">
                    <a:pos x="17" y="2"/>
                  </a:cxn>
                  <a:cxn ang="0">
                    <a:pos x="9" y="8"/>
                  </a:cxn>
                  <a:cxn ang="0">
                    <a:pos x="2" y="17"/>
                  </a:cxn>
                  <a:cxn ang="0">
                    <a:pos x="0" y="28"/>
                  </a:cxn>
                  <a:cxn ang="0">
                    <a:pos x="2" y="39"/>
                  </a:cxn>
                  <a:cxn ang="0">
                    <a:pos x="9" y="47"/>
                  </a:cxn>
                  <a:cxn ang="0">
                    <a:pos x="17" y="53"/>
                  </a:cxn>
                  <a:cxn ang="0">
                    <a:pos x="28" y="55"/>
                  </a:cxn>
                </a:cxnLst>
                <a:rect l="0" t="0" r="r" b="b"/>
                <a:pathLst>
                  <a:path w="55" h="55">
                    <a:moveTo>
                      <a:pt x="28" y="55"/>
                    </a:moveTo>
                    <a:lnTo>
                      <a:pt x="39" y="53"/>
                    </a:lnTo>
                    <a:lnTo>
                      <a:pt x="47" y="47"/>
                    </a:lnTo>
                    <a:lnTo>
                      <a:pt x="53" y="39"/>
                    </a:lnTo>
                    <a:lnTo>
                      <a:pt x="55" y="28"/>
                    </a:lnTo>
                    <a:lnTo>
                      <a:pt x="53" y="17"/>
                    </a:lnTo>
                    <a:lnTo>
                      <a:pt x="47" y="8"/>
                    </a:lnTo>
                    <a:lnTo>
                      <a:pt x="39" y="2"/>
                    </a:lnTo>
                    <a:lnTo>
                      <a:pt x="28" y="0"/>
                    </a:lnTo>
                    <a:lnTo>
                      <a:pt x="17" y="2"/>
                    </a:lnTo>
                    <a:lnTo>
                      <a:pt x="9" y="8"/>
                    </a:lnTo>
                    <a:lnTo>
                      <a:pt x="2" y="17"/>
                    </a:lnTo>
                    <a:lnTo>
                      <a:pt x="0" y="28"/>
                    </a:lnTo>
                    <a:lnTo>
                      <a:pt x="2" y="39"/>
                    </a:lnTo>
                    <a:lnTo>
                      <a:pt x="9" y="47"/>
                    </a:lnTo>
                    <a:lnTo>
                      <a:pt x="17" y="53"/>
                    </a:lnTo>
                    <a:lnTo>
                      <a:pt x="28" y="5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4" name="Freeform 80"/>
              <p:cNvSpPr>
                <a:spLocks/>
              </p:cNvSpPr>
              <p:nvPr/>
            </p:nvSpPr>
            <p:spPr bwMode="auto">
              <a:xfrm>
                <a:off x="6401" y="13591"/>
                <a:ext cx="156" cy="752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44" y="30"/>
                  </a:cxn>
                  <a:cxn ang="0">
                    <a:pos x="33" y="73"/>
                  </a:cxn>
                  <a:cxn ang="0">
                    <a:pos x="19" y="140"/>
                  </a:cxn>
                  <a:cxn ang="0">
                    <a:pos x="7" y="229"/>
                  </a:cxn>
                  <a:cxn ang="0">
                    <a:pos x="0" y="337"/>
                  </a:cxn>
                  <a:cxn ang="0">
                    <a:pos x="1" y="462"/>
                  </a:cxn>
                  <a:cxn ang="0">
                    <a:pos x="14" y="602"/>
                  </a:cxn>
                  <a:cxn ang="0">
                    <a:pos x="43" y="752"/>
                  </a:cxn>
                  <a:cxn ang="0">
                    <a:pos x="150" y="746"/>
                  </a:cxn>
                  <a:cxn ang="0">
                    <a:pos x="146" y="724"/>
                  </a:cxn>
                  <a:cxn ang="0">
                    <a:pos x="135" y="663"/>
                  </a:cxn>
                  <a:cxn ang="0">
                    <a:pos x="123" y="574"/>
                  </a:cxn>
                  <a:cxn ang="0">
                    <a:pos x="111" y="463"/>
                  </a:cxn>
                  <a:cxn ang="0">
                    <a:pos x="104" y="342"/>
                  </a:cxn>
                  <a:cxn ang="0">
                    <a:pos x="107" y="220"/>
                  </a:cxn>
                  <a:cxn ang="0">
                    <a:pos x="124" y="106"/>
                  </a:cxn>
                  <a:cxn ang="0">
                    <a:pos x="156" y="9"/>
                  </a:cxn>
                  <a:cxn ang="0">
                    <a:pos x="156" y="8"/>
                  </a:cxn>
                  <a:cxn ang="0">
                    <a:pos x="156" y="6"/>
                  </a:cxn>
                  <a:cxn ang="0">
                    <a:pos x="154" y="4"/>
                  </a:cxn>
                  <a:cxn ang="0">
                    <a:pos x="147" y="0"/>
                  </a:cxn>
                  <a:cxn ang="0">
                    <a:pos x="134" y="0"/>
                  </a:cxn>
                  <a:cxn ang="0">
                    <a:pos x="115" y="1"/>
                  </a:cxn>
                  <a:cxn ang="0">
                    <a:pos x="87" y="7"/>
                  </a:cxn>
                  <a:cxn ang="0">
                    <a:pos x="48" y="15"/>
                  </a:cxn>
                </a:cxnLst>
                <a:rect l="0" t="0" r="r" b="b"/>
                <a:pathLst>
                  <a:path w="156" h="752">
                    <a:moveTo>
                      <a:pt x="48" y="15"/>
                    </a:moveTo>
                    <a:lnTo>
                      <a:pt x="44" y="30"/>
                    </a:lnTo>
                    <a:lnTo>
                      <a:pt x="33" y="73"/>
                    </a:lnTo>
                    <a:lnTo>
                      <a:pt x="19" y="140"/>
                    </a:lnTo>
                    <a:lnTo>
                      <a:pt x="7" y="229"/>
                    </a:lnTo>
                    <a:lnTo>
                      <a:pt x="0" y="337"/>
                    </a:lnTo>
                    <a:lnTo>
                      <a:pt x="1" y="462"/>
                    </a:lnTo>
                    <a:lnTo>
                      <a:pt x="14" y="602"/>
                    </a:lnTo>
                    <a:lnTo>
                      <a:pt x="43" y="752"/>
                    </a:lnTo>
                    <a:lnTo>
                      <a:pt x="150" y="746"/>
                    </a:lnTo>
                    <a:lnTo>
                      <a:pt x="146" y="724"/>
                    </a:lnTo>
                    <a:lnTo>
                      <a:pt x="135" y="663"/>
                    </a:lnTo>
                    <a:lnTo>
                      <a:pt x="123" y="574"/>
                    </a:lnTo>
                    <a:lnTo>
                      <a:pt x="111" y="463"/>
                    </a:lnTo>
                    <a:lnTo>
                      <a:pt x="104" y="342"/>
                    </a:lnTo>
                    <a:lnTo>
                      <a:pt x="107" y="220"/>
                    </a:lnTo>
                    <a:lnTo>
                      <a:pt x="124" y="106"/>
                    </a:lnTo>
                    <a:lnTo>
                      <a:pt x="156" y="9"/>
                    </a:lnTo>
                    <a:lnTo>
                      <a:pt x="156" y="8"/>
                    </a:lnTo>
                    <a:lnTo>
                      <a:pt x="156" y="6"/>
                    </a:lnTo>
                    <a:lnTo>
                      <a:pt x="154" y="4"/>
                    </a:lnTo>
                    <a:lnTo>
                      <a:pt x="147" y="0"/>
                    </a:lnTo>
                    <a:lnTo>
                      <a:pt x="134" y="0"/>
                    </a:lnTo>
                    <a:lnTo>
                      <a:pt x="115" y="1"/>
                    </a:lnTo>
                    <a:lnTo>
                      <a:pt x="87" y="7"/>
                    </a:lnTo>
                    <a:lnTo>
                      <a:pt x="48" y="1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5" name="Freeform 81"/>
              <p:cNvSpPr>
                <a:spLocks/>
              </p:cNvSpPr>
              <p:nvPr/>
            </p:nvSpPr>
            <p:spPr bwMode="auto">
              <a:xfrm>
                <a:off x="7205" y="13498"/>
                <a:ext cx="212" cy="839"/>
              </a:xfrm>
              <a:custGeom>
                <a:avLst/>
                <a:gdLst/>
                <a:ahLst/>
                <a:cxnLst>
                  <a:cxn ang="0">
                    <a:pos x="212" y="6"/>
                  </a:cxn>
                  <a:cxn ang="0">
                    <a:pos x="206" y="11"/>
                  </a:cxn>
                  <a:cxn ang="0">
                    <a:pos x="192" y="33"/>
                  </a:cxn>
                  <a:cxn ang="0">
                    <a:pos x="174" y="77"/>
                  </a:cxn>
                  <a:cxn ang="0">
                    <a:pos x="156" y="148"/>
                  </a:cxn>
                  <a:cxn ang="0">
                    <a:pos x="141" y="254"/>
                  </a:cxn>
                  <a:cxn ang="0">
                    <a:pos x="133" y="401"/>
                  </a:cxn>
                  <a:cxn ang="0">
                    <a:pos x="137" y="593"/>
                  </a:cxn>
                  <a:cxn ang="0">
                    <a:pos x="158" y="839"/>
                  </a:cxn>
                  <a:cxn ang="0">
                    <a:pos x="38" y="839"/>
                  </a:cxn>
                  <a:cxn ang="0">
                    <a:pos x="34" y="814"/>
                  </a:cxn>
                  <a:cxn ang="0">
                    <a:pos x="24" y="746"/>
                  </a:cxn>
                  <a:cxn ang="0">
                    <a:pos x="12" y="645"/>
                  </a:cxn>
                  <a:cxn ang="0">
                    <a:pos x="3" y="521"/>
                  </a:cxn>
                  <a:cxn ang="0">
                    <a:pos x="0" y="384"/>
                  </a:cxn>
                  <a:cxn ang="0">
                    <a:pos x="6" y="244"/>
                  </a:cxn>
                  <a:cxn ang="0">
                    <a:pos x="29" y="114"/>
                  </a:cxn>
                  <a:cxn ang="0">
                    <a:pos x="68" y="0"/>
                  </a:cxn>
                  <a:cxn ang="0">
                    <a:pos x="212" y="6"/>
                  </a:cxn>
                </a:cxnLst>
                <a:rect l="0" t="0" r="r" b="b"/>
                <a:pathLst>
                  <a:path w="212" h="839">
                    <a:moveTo>
                      <a:pt x="212" y="6"/>
                    </a:moveTo>
                    <a:lnTo>
                      <a:pt x="206" y="11"/>
                    </a:lnTo>
                    <a:lnTo>
                      <a:pt x="192" y="33"/>
                    </a:lnTo>
                    <a:lnTo>
                      <a:pt x="174" y="77"/>
                    </a:lnTo>
                    <a:lnTo>
                      <a:pt x="156" y="148"/>
                    </a:lnTo>
                    <a:lnTo>
                      <a:pt x="141" y="254"/>
                    </a:lnTo>
                    <a:lnTo>
                      <a:pt x="133" y="401"/>
                    </a:lnTo>
                    <a:lnTo>
                      <a:pt x="137" y="593"/>
                    </a:lnTo>
                    <a:lnTo>
                      <a:pt x="158" y="839"/>
                    </a:lnTo>
                    <a:lnTo>
                      <a:pt x="38" y="839"/>
                    </a:lnTo>
                    <a:lnTo>
                      <a:pt x="34" y="814"/>
                    </a:lnTo>
                    <a:lnTo>
                      <a:pt x="24" y="746"/>
                    </a:lnTo>
                    <a:lnTo>
                      <a:pt x="12" y="645"/>
                    </a:lnTo>
                    <a:lnTo>
                      <a:pt x="3" y="521"/>
                    </a:lnTo>
                    <a:lnTo>
                      <a:pt x="0" y="384"/>
                    </a:lnTo>
                    <a:lnTo>
                      <a:pt x="6" y="244"/>
                    </a:lnTo>
                    <a:lnTo>
                      <a:pt x="29" y="114"/>
                    </a:lnTo>
                    <a:lnTo>
                      <a:pt x="68" y="0"/>
                    </a:lnTo>
                    <a:lnTo>
                      <a:pt x="212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6" name="Freeform 82"/>
              <p:cNvSpPr>
                <a:spLocks/>
              </p:cNvSpPr>
              <p:nvPr/>
            </p:nvSpPr>
            <p:spPr bwMode="auto">
              <a:xfrm>
                <a:off x="6406" y="13636"/>
                <a:ext cx="137" cy="656"/>
              </a:xfrm>
              <a:custGeom>
                <a:avLst/>
                <a:gdLst/>
                <a:ahLst/>
                <a:cxnLst>
                  <a:cxn ang="0">
                    <a:pos x="43" y="12"/>
                  </a:cxn>
                  <a:cxn ang="0">
                    <a:pos x="39" y="25"/>
                  </a:cxn>
                  <a:cxn ang="0">
                    <a:pos x="30" y="62"/>
                  </a:cxn>
                  <a:cxn ang="0">
                    <a:pos x="19" y="122"/>
                  </a:cxn>
                  <a:cxn ang="0">
                    <a:pos x="7" y="199"/>
                  </a:cxn>
                  <a:cxn ang="0">
                    <a:pos x="0" y="294"/>
                  </a:cxn>
                  <a:cxn ang="0">
                    <a:pos x="1" y="403"/>
                  </a:cxn>
                  <a:cxn ang="0">
                    <a:pos x="12" y="524"/>
                  </a:cxn>
                  <a:cxn ang="0">
                    <a:pos x="38" y="656"/>
                  </a:cxn>
                  <a:cxn ang="0">
                    <a:pos x="132" y="650"/>
                  </a:cxn>
                  <a:cxn ang="0">
                    <a:pos x="127" y="631"/>
                  </a:cxn>
                  <a:cxn ang="0">
                    <a:pos x="119" y="578"/>
                  </a:cxn>
                  <a:cxn ang="0">
                    <a:pos x="107" y="499"/>
                  </a:cxn>
                  <a:cxn ang="0">
                    <a:pos x="97" y="403"/>
                  </a:cxn>
                  <a:cxn ang="0">
                    <a:pos x="92" y="297"/>
                  </a:cxn>
                  <a:cxn ang="0">
                    <a:pos x="94" y="192"/>
                  </a:cxn>
                  <a:cxn ang="0">
                    <a:pos x="108" y="91"/>
                  </a:cxn>
                  <a:cxn ang="0">
                    <a:pos x="137" y="7"/>
                  </a:cxn>
                  <a:cxn ang="0">
                    <a:pos x="137" y="6"/>
                  </a:cxn>
                  <a:cxn ang="0">
                    <a:pos x="137" y="4"/>
                  </a:cxn>
                  <a:cxn ang="0">
                    <a:pos x="135" y="2"/>
                  </a:cxn>
                  <a:cxn ang="0">
                    <a:pos x="129" y="0"/>
                  </a:cxn>
                  <a:cxn ang="0">
                    <a:pos x="119" y="0"/>
                  </a:cxn>
                  <a:cxn ang="0">
                    <a:pos x="101" y="1"/>
                  </a:cxn>
                  <a:cxn ang="0">
                    <a:pos x="77" y="5"/>
                  </a:cxn>
                  <a:cxn ang="0">
                    <a:pos x="43" y="12"/>
                  </a:cxn>
                </a:cxnLst>
                <a:rect l="0" t="0" r="r" b="b"/>
                <a:pathLst>
                  <a:path w="137" h="656">
                    <a:moveTo>
                      <a:pt x="43" y="12"/>
                    </a:moveTo>
                    <a:lnTo>
                      <a:pt x="39" y="25"/>
                    </a:lnTo>
                    <a:lnTo>
                      <a:pt x="30" y="62"/>
                    </a:lnTo>
                    <a:lnTo>
                      <a:pt x="19" y="122"/>
                    </a:lnTo>
                    <a:lnTo>
                      <a:pt x="7" y="199"/>
                    </a:lnTo>
                    <a:lnTo>
                      <a:pt x="0" y="294"/>
                    </a:lnTo>
                    <a:lnTo>
                      <a:pt x="1" y="403"/>
                    </a:lnTo>
                    <a:lnTo>
                      <a:pt x="12" y="524"/>
                    </a:lnTo>
                    <a:lnTo>
                      <a:pt x="38" y="656"/>
                    </a:lnTo>
                    <a:lnTo>
                      <a:pt x="132" y="650"/>
                    </a:lnTo>
                    <a:lnTo>
                      <a:pt x="127" y="631"/>
                    </a:lnTo>
                    <a:lnTo>
                      <a:pt x="119" y="578"/>
                    </a:lnTo>
                    <a:lnTo>
                      <a:pt x="107" y="499"/>
                    </a:lnTo>
                    <a:lnTo>
                      <a:pt x="97" y="403"/>
                    </a:lnTo>
                    <a:lnTo>
                      <a:pt x="92" y="297"/>
                    </a:lnTo>
                    <a:lnTo>
                      <a:pt x="94" y="192"/>
                    </a:lnTo>
                    <a:lnTo>
                      <a:pt x="108" y="91"/>
                    </a:lnTo>
                    <a:lnTo>
                      <a:pt x="137" y="7"/>
                    </a:lnTo>
                    <a:lnTo>
                      <a:pt x="137" y="6"/>
                    </a:lnTo>
                    <a:lnTo>
                      <a:pt x="137" y="4"/>
                    </a:lnTo>
                    <a:lnTo>
                      <a:pt x="135" y="2"/>
                    </a:lnTo>
                    <a:lnTo>
                      <a:pt x="129" y="0"/>
                    </a:lnTo>
                    <a:lnTo>
                      <a:pt x="119" y="0"/>
                    </a:lnTo>
                    <a:lnTo>
                      <a:pt x="101" y="1"/>
                    </a:lnTo>
                    <a:lnTo>
                      <a:pt x="77" y="5"/>
                    </a:lnTo>
                    <a:lnTo>
                      <a:pt x="43" y="1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7" name="Freeform 83"/>
              <p:cNvSpPr>
                <a:spLocks/>
              </p:cNvSpPr>
              <p:nvPr/>
            </p:nvSpPr>
            <p:spPr bwMode="auto">
              <a:xfrm>
                <a:off x="6412" y="13680"/>
                <a:ext cx="116" cy="560"/>
              </a:xfrm>
              <a:custGeom>
                <a:avLst/>
                <a:gdLst/>
                <a:ahLst/>
                <a:cxnLst>
                  <a:cxn ang="0">
                    <a:pos x="36" y="11"/>
                  </a:cxn>
                  <a:cxn ang="0">
                    <a:pos x="33" y="21"/>
                  </a:cxn>
                  <a:cxn ang="0">
                    <a:pos x="24" y="53"/>
                  </a:cxn>
                  <a:cxn ang="0">
                    <a:pos x="15" y="103"/>
                  </a:cxn>
                  <a:cxn ang="0">
                    <a:pos x="5" y="169"/>
                  </a:cxn>
                  <a:cxn ang="0">
                    <a:pos x="0" y="250"/>
                  </a:cxn>
                  <a:cxn ang="0">
                    <a:pos x="1" y="344"/>
                  </a:cxn>
                  <a:cxn ang="0">
                    <a:pos x="10" y="448"/>
                  </a:cxn>
                  <a:cxn ang="0">
                    <a:pos x="32" y="560"/>
                  </a:cxn>
                  <a:cxn ang="0">
                    <a:pos x="112" y="555"/>
                  </a:cxn>
                  <a:cxn ang="0">
                    <a:pos x="108" y="538"/>
                  </a:cxn>
                  <a:cxn ang="0">
                    <a:pos x="101" y="493"/>
                  </a:cxn>
                  <a:cxn ang="0">
                    <a:pos x="91" y="426"/>
                  </a:cxn>
                  <a:cxn ang="0">
                    <a:pos x="82" y="344"/>
                  </a:cxn>
                  <a:cxn ang="0">
                    <a:pos x="77" y="255"/>
                  </a:cxn>
                  <a:cxn ang="0">
                    <a:pos x="79" y="164"/>
                  </a:cxn>
                  <a:cxn ang="0">
                    <a:pos x="91" y="79"/>
                  </a:cxn>
                  <a:cxn ang="0">
                    <a:pos x="116" y="6"/>
                  </a:cxn>
                  <a:cxn ang="0">
                    <a:pos x="116" y="5"/>
                  </a:cxn>
                  <a:cxn ang="0">
                    <a:pos x="116" y="4"/>
                  </a:cxn>
                  <a:cxn ang="0">
                    <a:pos x="114" y="2"/>
                  </a:cxn>
                  <a:cxn ang="0">
                    <a:pos x="109" y="0"/>
                  </a:cxn>
                  <a:cxn ang="0">
                    <a:pos x="100" y="0"/>
                  </a:cxn>
                  <a:cxn ang="0">
                    <a:pos x="86" y="1"/>
                  </a:cxn>
                  <a:cxn ang="0">
                    <a:pos x="65" y="4"/>
                  </a:cxn>
                  <a:cxn ang="0">
                    <a:pos x="36" y="11"/>
                  </a:cxn>
                </a:cxnLst>
                <a:rect l="0" t="0" r="r" b="b"/>
                <a:pathLst>
                  <a:path w="116" h="560">
                    <a:moveTo>
                      <a:pt x="36" y="11"/>
                    </a:moveTo>
                    <a:lnTo>
                      <a:pt x="33" y="21"/>
                    </a:lnTo>
                    <a:lnTo>
                      <a:pt x="24" y="53"/>
                    </a:lnTo>
                    <a:lnTo>
                      <a:pt x="15" y="103"/>
                    </a:lnTo>
                    <a:lnTo>
                      <a:pt x="5" y="169"/>
                    </a:lnTo>
                    <a:lnTo>
                      <a:pt x="0" y="250"/>
                    </a:lnTo>
                    <a:lnTo>
                      <a:pt x="1" y="344"/>
                    </a:lnTo>
                    <a:lnTo>
                      <a:pt x="10" y="448"/>
                    </a:lnTo>
                    <a:lnTo>
                      <a:pt x="32" y="560"/>
                    </a:lnTo>
                    <a:lnTo>
                      <a:pt x="112" y="555"/>
                    </a:lnTo>
                    <a:lnTo>
                      <a:pt x="108" y="538"/>
                    </a:lnTo>
                    <a:lnTo>
                      <a:pt x="101" y="493"/>
                    </a:lnTo>
                    <a:lnTo>
                      <a:pt x="91" y="426"/>
                    </a:lnTo>
                    <a:lnTo>
                      <a:pt x="82" y="344"/>
                    </a:lnTo>
                    <a:lnTo>
                      <a:pt x="77" y="255"/>
                    </a:lnTo>
                    <a:lnTo>
                      <a:pt x="79" y="164"/>
                    </a:lnTo>
                    <a:lnTo>
                      <a:pt x="91" y="79"/>
                    </a:lnTo>
                    <a:lnTo>
                      <a:pt x="116" y="6"/>
                    </a:lnTo>
                    <a:lnTo>
                      <a:pt x="116" y="5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09" y="0"/>
                    </a:lnTo>
                    <a:lnTo>
                      <a:pt x="100" y="0"/>
                    </a:lnTo>
                    <a:lnTo>
                      <a:pt x="86" y="1"/>
                    </a:lnTo>
                    <a:lnTo>
                      <a:pt x="65" y="4"/>
                    </a:lnTo>
                    <a:lnTo>
                      <a:pt x="36" y="1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8" name="Freeform 84"/>
              <p:cNvSpPr>
                <a:spLocks/>
              </p:cNvSpPr>
              <p:nvPr/>
            </p:nvSpPr>
            <p:spPr bwMode="auto">
              <a:xfrm>
                <a:off x="6417" y="13724"/>
                <a:ext cx="97" cy="463"/>
              </a:xfrm>
              <a:custGeom>
                <a:avLst/>
                <a:gdLst/>
                <a:ahLst/>
                <a:cxnLst>
                  <a:cxn ang="0">
                    <a:pos x="30" y="9"/>
                  </a:cxn>
                  <a:cxn ang="0">
                    <a:pos x="27" y="17"/>
                  </a:cxn>
                  <a:cxn ang="0">
                    <a:pos x="20" y="44"/>
                  </a:cxn>
                  <a:cxn ang="0">
                    <a:pos x="12" y="85"/>
                  </a:cxn>
                  <a:cxn ang="0">
                    <a:pos x="4" y="140"/>
                  </a:cxn>
                  <a:cxn ang="0">
                    <a:pos x="0" y="207"/>
                  </a:cxn>
                  <a:cxn ang="0">
                    <a:pos x="0" y="285"/>
                  </a:cxn>
                  <a:cxn ang="0">
                    <a:pos x="9" y="370"/>
                  </a:cxn>
                  <a:cxn ang="0">
                    <a:pos x="26" y="463"/>
                  </a:cxn>
                  <a:cxn ang="0">
                    <a:pos x="93" y="460"/>
                  </a:cxn>
                  <a:cxn ang="0">
                    <a:pos x="89" y="446"/>
                  </a:cxn>
                  <a:cxn ang="0">
                    <a:pos x="83" y="408"/>
                  </a:cxn>
                  <a:cxn ang="0">
                    <a:pos x="75" y="353"/>
                  </a:cxn>
                  <a:cxn ang="0">
                    <a:pos x="68" y="285"/>
                  </a:cxn>
                  <a:cxn ang="0">
                    <a:pos x="65" y="211"/>
                  </a:cxn>
                  <a:cxn ang="0">
                    <a:pos x="67" y="136"/>
                  </a:cxn>
                  <a:cxn ang="0">
                    <a:pos x="76" y="65"/>
                  </a:cxn>
                  <a:cxn ang="0">
                    <a:pos x="97" y="5"/>
                  </a:cxn>
                  <a:cxn ang="0">
                    <a:pos x="97" y="4"/>
                  </a:cxn>
                  <a:cxn ang="0">
                    <a:pos x="97" y="3"/>
                  </a:cxn>
                  <a:cxn ang="0">
                    <a:pos x="95" y="1"/>
                  </a:cxn>
                  <a:cxn ang="0">
                    <a:pos x="91" y="0"/>
                  </a:cxn>
                  <a:cxn ang="0">
                    <a:pos x="84" y="0"/>
                  </a:cxn>
                  <a:cxn ang="0">
                    <a:pos x="71" y="0"/>
                  </a:cxn>
                  <a:cxn ang="0">
                    <a:pos x="54" y="3"/>
                  </a:cxn>
                  <a:cxn ang="0">
                    <a:pos x="30" y="9"/>
                  </a:cxn>
                </a:cxnLst>
                <a:rect l="0" t="0" r="r" b="b"/>
                <a:pathLst>
                  <a:path w="97" h="463">
                    <a:moveTo>
                      <a:pt x="30" y="9"/>
                    </a:moveTo>
                    <a:lnTo>
                      <a:pt x="27" y="17"/>
                    </a:lnTo>
                    <a:lnTo>
                      <a:pt x="20" y="44"/>
                    </a:lnTo>
                    <a:lnTo>
                      <a:pt x="12" y="85"/>
                    </a:lnTo>
                    <a:lnTo>
                      <a:pt x="4" y="140"/>
                    </a:lnTo>
                    <a:lnTo>
                      <a:pt x="0" y="207"/>
                    </a:lnTo>
                    <a:lnTo>
                      <a:pt x="0" y="285"/>
                    </a:lnTo>
                    <a:lnTo>
                      <a:pt x="9" y="370"/>
                    </a:lnTo>
                    <a:lnTo>
                      <a:pt x="26" y="463"/>
                    </a:lnTo>
                    <a:lnTo>
                      <a:pt x="93" y="460"/>
                    </a:lnTo>
                    <a:lnTo>
                      <a:pt x="89" y="446"/>
                    </a:lnTo>
                    <a:lnTo>
                      <a:pt x="83" y="408"/>
                    </a:lnTo>
                    <a:lnTo>
                      <a:pt x="75" y="353"/>
                    </a:lnTo>
                    <a:lnTo>
                      <a:pt x="68" y="285"/>
                    </a:lnTo>
                    <a:lnTo>
                      <a:pt x="65" y="211"/>
                    </a:lnTo>
                    <a:lnTo>
                      <a:pt x="67" y="136"/>
                    </a:lnTo>
                    <a:lnTo>
                      <a:pt x="76" y="65"/>
                    </a:lnTo>
                    <a:lnTo>
                      <a:pt x="97" y="5"/>
                    </a:lnTo>
                    <a:lnTo>
                      <a:pt x="97" y="4"/>
                    </a:lnTo>
                    <a:lnTo>
                      <a:pt x="97" y="3"/>
                    </a:lnTo>
                    <a:lnTo>
                      <a:pt x="95" y="1"/>
                    </a:lnTo>
                    <a:lnTo>
                      <a:pt x="91" y="0"/>
                    </a:lnTo>
                    <a:lnTo>
                      <a:pt x="84" y="0"/>
                    </a:lnTo>
                    <a:lnTo>
                      <a:pt x="71" y="0"/>
                    </a:lnTo>
                    <a:lnTo>
                      <a:pt x="54" y="3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9" name="Freeform 85"/>
              <p:cNvSpPr>
                <a:spLocks/>
              </p:cNvSpPr>
              <p:nvPr/>
            </p:nvSpPr>
            <p:spPr bwMode="auto">
              <a:xfrm>
                <a:off x="6422" y="13768"/>
                <a:ext cx="77" cy="367"/>
              </a:xfrm>
              <a:custGeom>
                <a:avLst/>
                <a:gdLst/>
                <a:ahLst/>
                <a:cxnLst>
                  <a:cxn ang="0">
                    <a:pos x="24" y="8"/>
                  </a:cxn>
                  <a:cxn ang="0">
                    <a:pos x="22" y="15"/>
                  </a:cxn>
                  <a:cxn ang="0">
                    <a:pos x="17" y="36"/>
                  </a:cxn>
                  <a:cxn ang="0">
                    <a:pos x="10" y="68"/>
                  </a:cxn>
                  <a:cxn ang="0">
                    <a:pos x="4" y="112"/>
                  </a:cxn>
                  <a:cxn ang="0">
                    <a:pos x="0" y="164"/>
                  </a:cxn>
                  <a:cxn ang="0">
                    <a:pos x="0" y="226"/>
                  </a:cxn>
                  <a:cxn ang="0">
                    <a:pos x="7" y="294"/>
                  </a:cxn>
                  <a:cxn ang="0">
                    <a:pos x="21" y="367"/>
                  </a:cxn>
                  <a:cxn ang="0">
                    <a:pos x="74" y="364"/>
                  </a:cxn>
                  <a:cxn ang="0">
                    <a:pos x="71" y="353"/>
                  </a:cxn>
                  <a:cxn ang="0">
                    <a:pos x="66" y="323"/>
                  </a:cxn>
                  <a:cxn ang="0">
                    <a:pos x="60" y="280"/>
                  </a:cxn>
                  <a:cxn ang="0">
                    <a:pos x="54" y="226"/>
                  </a:cxn>
                  <a:cxn ang="0">
                    <a:pos x="51" y="168"/>
                  </a:cxn>
                  <a:cxn ang="0">
                    <a:pos x="53" y="107"/>
                  </a:cxn>
                  <a:cxn ang="0">
                    <a:pos x="61" y="52"/>
                  </a:cxn>
                  <a:cxn ang="0">
                    <a:pos x="77" y="5"/>
                  </a:cxn>
                  <a:cxn ang="0">
                    <a:pos x="77" y="5"/>
                  </a:cxn>
                  <a:cxn ang="0">
                    <a:pos x="77" y="2"/>
                  </a:cxn>
                  <a:cxn ang="0">
                    <a:pos x="76" y="1"/>
                  </a:cxn>
                  <a:cxn ang="0">
                    <a:pos x="72" y="0"/>
                  </a:cxn>
                  <a:cxn ang="0">
                    <a:pos x="66" y="0"/>
                  </a:cxn>
                  <a:cxn ang="0">
                    <a:pos x="56" y="1"/>
                  </a:cxn>
                  <a:cxn ang="0">
                    <a:pos x="43" y="4"/>
                  </a:cxn>
                  <a:cxn ang="0">
                    <a:pos x="24" y="8"/>
                  </a:cxn>
                </a:cxnLst>
                <a:rect l="0" t="0" r="r" b="b"/>
                <a:pathLst>
                  <a:path w="77" h="367">
                    <a:moveTo>
                      <a:pt x="24" y="8"/>
                    </a:moveTo>
                    <a:lnTo>
                      <a:pt x="22" y="15"/>
                    </a:lnTo>
                    <a:lnTo>
                      <a:pt x="17" y="36"/>
                    </a:lnTo>
                    <a:lnTo>
                      <a:pt x="10" y="68"/>
                    </a:lnTo>
                    <a:lnTo>
                      <a:pt x="4" y="112"/>
                    </a:lnTo>
                    <a:lnTo>
                      <a:pt x="0" y="164"/>
                    </a:lnTo>
                    <a:lnTo>
                      <a:pt x="0" y="226"/>
                    </a:lnTo>
                    <a:lnTo>
                      <a:pt x="7" y="294"/>
                    </a:lnTo>
                    <a:lnTo>
                      <a:pt x="21" y="367"/>
                    </a:lnTo>
                    <a:lnTo>
                      <a:pt x="74" y="364"/>
                    </a:lnTo>
                    <a:lnTo>
                      <a:pt x="71" y="353"/>
                    </a:lnTo>
                    <a:lnTo>
                      <a:pt x="66" y="323"/>
                    </a:lnTo>
                    <a:lnTo>
                      <a:pt x="60" y="280"/>
                    </a:lnTo>
                    <a:lnTo>
                      <a:pt x="54" y="226"/>
                    </a:lnTo>
                    <a:lnTo>
                      <a:pt x="51" y="168"/>
                    </a:lnTo>
                    <a:lnTo>
                      <a:pt x="53" y="107"/>
                    </a:lnTo>
                    <a:lnTo>
                      <a:pt x="61" y="52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77" y="2"/>
                    </a:lnTo>
                    <a:lnTo>
                      <a:pt x="76" y="1"/>
                    </a:lnTo>
                    <a:lnTo>
                      <a:pt x="72" y="0"/>
                    </a:lnTo>
                    <a:lnTo>
                      <a:pt x="66" y="0"/>
                    </a:lnTo>
                    <a:lnTo>
                      <a:pt x="56" y="1"/>
                    </a:lnTo>
                    <a:lnTo>
                      <a:pt x="43" y="4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0" name="Freeform 86"/>
              <p:cNvSpPr>
                <a:spLocks/>
              </p:cNvSpPr>
              <p:nvPr/>
            </p:nvSpPr>
            <p:spPr bwMode="auto">
              <a:xfrm>
                <a:off x="6428" y="13813"/>
                <a:ext cx="56" cy="271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6" y="10"/>
                  </a:cxn>
                  <a:cxn ang="0">
                    <a:pos x="12" y="25"/>
                  </a:cxn>
                  <a:cxn ang="0">
                    <a:pos x="6" y="49"/>
                  </a:cxn>
                  <a:cxn ang="0">
                    <a:pos x="2" y="82"/>
                  </a:cxn>
                  <a:cxn ang="0">
                    <a:pos x="0" y="122"/>
                  </a:cxn>
                  <a:cxn ang="0">
                    <a:pos x="0" y="166"/>
                  </a:cxn>
                  <a:cxn ang="0">
                    <a:pos x="4" y="217"/>
                  </a:cxn>
                  <a:cxn ang="0">
                    <a:pos x="15" y="271"/>
                  </a:cxn>
                  <a:cxn ang="0">
                    <a:pos x="54" y="268"/>
                  </a:cxn>
                  <a:cxn ang="0">
                    <a:pos x="52" y="261"/>
                  </a:cxn>
                  <a:cxn ang="0">
                    <a:pos x="48" y="238"/>
                  </a:cxn>
                  <a:cxn ang="0">
                    <a:pos x="44" y="206"/>
                  </a:cxn>
                  <a:cxn ang="0">
                    <a:pos x="40" y="166"/>
                  </a:cxn>
                  <a:cxn ang="0">
                    <a:pos x="37" y="123"/>
                  </a:cxn>
                  <a:cxn ang="0">
                    <a:pos x="39" y="78"/>
                  </a:cxn>
                  <a:cxn ang="0">
                    <a:pos x="44" y="37"/>
                  </a:cxn>
                  <a:cxn ang="0">
                    <a:pos x="56" y="3"/>
                  </a:cxn>
                  <a:cxn ang="0">
                    <a:pos x="56" y="3"/>
                  </a:cxn>
                  <a:cxn ang="0">
                    <a:pos x="56" y="2"/>
                  </a:cxn>
                  <a:cxn ang="0">
                    <a:pos x="55" y="1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2" y="0"/>
                  </a:cxn>
                  <a:cxn ang="0">
                    <a:pos x="31" y="2"/>
                  </a:cxn>
                  <a:cxn ang="0">
                    <a:pos x="17" y="5"/>
                  </a:cxn>
                </a:cxnLst>
                <a:rect l="0" t="0" r="r" b="b"/>
                <a:pathLst>
                  <a:path w="56" h="271">
                    <a:moveTo>
                      <a:pt x="17" y="5"/>
                    </a:moveTo>
                    <a:lnTo>
                      <a:pt x="16" y="10"/>
                    </a:lnTo>
                    <a:lnTo>
                      <a:pt x="12" y="25"/>
                    </a:lnTo>
                    <a:lnTo>
                      <a:pt x="6" y="49"/>
                    </a:lnTo>
                    <a:lnTo>
                      <a:pt x="2" y="82"/>
                    </a:lnTo>
                    <a:lnTo>
                      <a:pt x="0" y="122"/>
                    </a:lnTo>
                    <a:lnTo>
                      <a:pt x="0" y="166"/>
                    </a:lnTo>
                    <a:lnTo>
                      <a:pt x="4" y="217"/>
                    </a:lnTo>
                    <a:lnTo>
                      <a:pt x="15" y="271"/>
                    </a:lnTo>
                    <a:lnTo>
                      <a:pt x="54" y="268"/>
                    </a:lnTo>
                    <a:lnTo>
                      <a:pt x="52" y="261"/>
                    </a:lnTo>
                    <a:lnTo>
                      <a:pt x="48" y="238"/>
                    </a:lnTo>
                    <a:lnTo>
                      <a:pt x="44" y="206"/>
                    </a:lnTo>
                    <a:lnTo>
                      <a:pt x="40" y="166"/>
                    </a:lnTo>
                    <a:lnTo>
                      <a:pt x="37" y="123"/>
                    </a:lnTo>
                    <a:lnTo>
                      <a:pt x="39" y="78"/>
                    </a:lnTo>
                    <a:lnTo>
                      <a:pt x="44" y="37"/>
                    </a:lnTo>
                    <a:lnTo>
                      <a:pt x="56" y="3"/>
                    </a:lnTo>
                    <a:lnTo>
                      <a:pt x="56" y="3"/>
                    </a:lnTo>
                    <a:lnTo>
                      <a:pt x="56" y="2"/>
                    </a:lnTo>
                    <a:lnTo>
                      <a:pt x="55" y="1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1" y="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1" name="Freeform 87"/>
              <p:cNvSpPr>
                <a:spLocks/>
              </p:cNvSpPr>
              <p:nvPr/>
            </p:nvSpPr>
            <p:spPr bwMode="auto">
              <a:xfrm>
                <a:off x="7211" y="13549"/>
                <a:ext cx="186" cy="732"/>
              </a:xfrm>
              <a:custGeom>
                <a:avLst/>
                <a:gdLst/>
                <a:ahLst/>
                <a:cxnLst>
                  <a:cxn ang="0">
                    <a:pos x="186" y="6"/>
                  </a:cxn>
                  <a:cxn ang="0">
                    <a:pos x="182" y="11"/>
                  </a:cxn>
                  <a:cxn ang="0">
                    <a:pos x="169" y="29"/>
                  </a:cxn>
                  <a:cxn ang="0">
                    <a:pos x="153" y="67"/>
                  </a:cxn>
                  <a:cxn ang="0">
                    <a:pos x="137" y="130"/>
                  </a:cxn>
                  <a:cxn ang="0">
                    <a:pos x="124" y="221"/>
                  </a:cxn>
                  <a:cxn ang="0">
                    <a:pos x="117" y="350"/>
                  </a:cxn>
                  <a:cxn ang="0">
                    <a:pos x="122" y="517"/>
                  </a:cxn>
                  <a:cxn ang="0">
                    <a:pos x="139" y="732"/>
                  </a:cxn>
                  <a:cxn ang="0">
                    <a:pos x="34" y="732"/>
                  </a:cxn>
                  <a:cxn ang="0">
                    <a:pos x="31" y="711"/>
                  </a:cxn>
                  <a:cxn ang="0">
                    <a:pos x="22" y="651"/>
                  </a:cxn>
                  <a:cxn ang="0">
                    <a:pos x="12" y="563"/>
                  </a:cxn>
                  <a:cxn ang="0">
                    <a:pos x="3" y="454"/>
                  </a:cxn>
                  <a:cxn ang="0">
                    <a:pos x="0" y="335"/>
                  </a:cxn>
                  <a:cxn ang="0">
                    <a:pos x="6" y="213"/>
                  </a:cxn>
                  <a:cxn ang="0">
                    <a:pos x="25" y="98"/>
                  </a:cxn>
                  <a:cxn ang="0">
                    <a:pos x="60" y="0"/>
                  </a:cxn>
                  <a:cxn ang="0">
                    <a:pos x="186" y="6"/>
                  </a:cxn>
                </a:cxnLst>
                <a:rect l="0" t="0" r="r" b="b"/>
                <a:pathLst>
                  <a:path w="186" h="732">
                    <a:moveTo>
                      <a:pt x="186" y="6"/>
                    </a:moveTo>
                    <a:lnTo>
                      <a:pt x="182" y="11"/>
                    </a:lnTo>
                    <a:lnTo>
                      <a:pt x="169" y="29"/>
                    </a:lnTo>
                    <a:lnTo>
                      <a:pt x="153" y="67"/>
                    </a:lnTo>
                    <a:lnTo>
                      <a:pt x="137" y="130"/>
                    </a:lnTo>
                    <a:lnTo>
                      <a:pt x="124" y="221"/>
                    </a:lnTo>
                    <a:lnTo>
                      <a:pt x="117" y="350"/>
                    </a:lnTo>
                    <a:lnTo>
                      <a:pt x="122" y="517"/>
                    </a:lnTo>
                    <a:lnTo>
                      <a:pt x="139" y="732"/>
                    </a:lnTo>
                    <a:lnTo>
                      <a:pt x="34" y="732"/>
                    </a:lnTo>
                    <a:lnTo>
                      <a:pt x="31" y="711"/>
                    </a:lnTo>
                    <a:lnTo>
                      <a:pt x="22" y="651"/>
                    </a:lnTo>
                    <a:lnTo>
                      <a:pt x="12" y="563"/>
                    </a:lnTo>
                    <a:lnTo>
                      <a:pt x="3" y="454"/>
                    </a:lnTo>
                    <a:lnTo>
                      <a:pt x="0" y="335"/>
                    </a:lnTo>
                    <a:lnTo>
                      <a:pt x="6" y="213"/>
                    </a:lnTo>
                    <a:lnTo>
                      <a:pt x="25" y="98"/>
                    </a:lnTo>
                    <a:lnTo>
                      <a:pt x="60" y="0"/>
                    </a:lnTo>
                    <a:lnTo>
                      <a:pt x="186" y="6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2" name="Freeform 88"/>
              <p:cNvSpPr>
                <a:spLocks/>
              </p:cNvSpPr>
              <p:nvPr/>
            </p:nvSpPr>
            <p:spPr bwMode="auto">
              <a:xfrm>
                <a:off x="7219" y="13600"/>
                <a:ext cx="158" cy="625"/>
              </a:xfrm>
              <a:custGeom>
                <a:avLst/>
                <a:gdLst/>
                <a:ahLst/>
                <a:cxnLst>
                  <a:cxn ang="0">
                    <a:pos x="158" y="4"/>
                  </a:cxn>
                  <a:cxn ang="0">
                    <a:pos x="153" y="9"/>
                  </a:cxn>
                  <a:cxn ang="0">
                    <a:pos x="144" y="25"/>
                  </a:cxn>
                  <a:cxn ang="0">
                    <a:pos x="130" y="57"/>
                  </a:cxn>
                  <a:cxn ang="0">
                    <a:pos x="116" y="110"/>
                  </a:cxn>
                  <a:cxn ang="0">
                    <a:pos x="105" y="189"/>
                  </a:cxn>
                  <a:cxn ang="0">
                    <a:pos x="100" y="298"/>
                  </a:cxn>
                  <a:cxn ang="0">
                    <a:pos x="103" y="441"/>
                  </a:cxn>
                  <a:cxn ang="0">
                    <a:pos x="118" y="625"/>
                  </a:cxn>
                  <a:cxn ang="0">
                    <a:pos x="29" y="625"/>
                  </a:cxn>
                  <a:cxn ang="0">
                    <a:pos x="25" y="607"/>
                  </a:cxn>
                  <a:cxn ang="0">
                    <a:pos x="18" y="556"/>
                  </a:cxn>
                  <a:cxn ang="0">
                    <a:pos x="9" y="480"/>
                  </a:cxn>
                  <a:cxn ang="0">
                    <a:pos x="2" y="387"/>
                  </a:cxn>
                  <a:cxn ang="0">
                    <a:pos x="0" y="286"/>
                  </a:cxn>
                  <a:cxn ang="0">
                    <a:pos x="5" y="182"/>
                  </a:cxn>
                  <a:cxn ang="0">
                    <a:pos x="21" y="84"/>
                  </a:cxn>
                  <a:cxn ang="0">
                    <a:pos x="51" y="0"/>
                  </a:cxn>
                  <a:cxn ang="0">
                    <a:pos x="158" y="4"/>
                  </a:cxn>
                </a:cxnLst>
                <a:rect l="0" t="0" r="r" b="b"/>
                <a:pathLst>
                  <a:path w="158" h="625">
                    <a:moveTo>
                      <a:pt x="158" y="4"/>
                    </a:moveTo>
                    <a:lnTo>
                      <a:pt x="153" y="9"/>
                    </a:lnTo>
                    <a:lnTo>
                      <a:pt x="144" y="25"/>
                    </a:lnTo>
                    <a:lnTo>
                      <a:pt x="130" y="57"/>
                    </a:lnTo>
                    <a:lnTo>
                      <a:pt x="116" y="110"/>
                    </a:lnTo>
                    <a:lnTo>
                      <a:pt x="105" y="189"/>
                    </a:lnTo>
                    <a:lnTo>
                      <a:pt x="100" y="298"/>
                    </a:lnTo>
                    <a:lnTo>
                      <a:pt x="103" y="441"/>
                    </a:lnTo>
                    <a:lnTo>
                      <a:pt x="118" y="625"/>
                    </a:lnTo>
                    <a:lnTo>
                      <a:pt x="29" y="625"/>
                    </a:lnTo>
                    <a:lnTo>
                      <a:pt x="25" y="607"/>
                    </a:lnTo>
                    <a:lnTo>
                      <a:pt x="18" y="556"/>
                    </a:lnTo>
                    <a:lnTo>
                      <a:pt x="9" y="480"/>
                    </a:lnTo>
                    <a:lnTo>
                      <a:pt x="2" y="387"/>
                    </a:lnTo>
                    <a:lnTo>
                      <a:pt x="0" y="286"/>
                    </a:lnTo>
                    <a:lnTo>
                      <a:pt x="5" y="182"/>
                    </a:lnTo>
                    <a:lnTo>
                      <a:pt x="21" y="84"/>
                    </a:lnTo>
                    <a:lnTo>
                      <a:pt x="51" y="0"/>
                    </a:lnTo>
                    <a:lnTo>
                      <a:pt x="158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3" name="Freeform 89"/>
              <p:cNvSpPr>
                <a:spLocks/>
              </p:cNvSpPr>
              <p:nvPr/>
            </p:nvSpPr>
            <p:spPr bwMode="auto">
              <a:xfrm>
                <a:off x="7225" y="13651"/>
                <a:ext cx="131" cy="517"/>
              </a:xfrm>
              <a:custGeom>
                <a:avLst/>
                <a:gdLst/>
                <a:ahLst/>
                <a:cxnLst>
                  <a:cxn ang="0">
                    <a:pos x="131" y="4"/>
                  </a:cxn>
                  <a:cxn ang="0">
                    <a:pos x="128" y="7"/>
                  </a:cxn>
                  <a:cxn ang="0">
                    <a:pos x="119" y="21"/>
                  </a:cxn>
                  <a:cxn ang="0">
                    <a:pos x="109" y="47"/>
                  </a:cxn>
                  <a:cxn ang="0">
                    <a:pos x="97" y="91"/>
                  </a:cxn>
                  <a:cxn ang="0">
                    <a:pos x="88" y="156"/>
                  </a:cxn>
                  <a:cxn ang="0">
                    <a:pos x="84" y="247"/>
                  </a:cxn>
                  <a:cxn ang="0">
                    <a:pos x="86" y="366"/>
                  </a:cxn>
                  <a:cxn ang="0">
                    <a:pos x="99" y="517"/>
                  </a:cxn>
                  <a:cxn ang="0">
                    <a:pos x="25" y="517"/>
                  </a:cxn>
                  <a:cxn ang="0">
                    <a:pos x="23" y="502"/>
                  </a:cxn>
                  <a:cxn ang="0">
                    <a:pos x="16" y="460"/>
                  </a:cxn>
                  <a:cxn ang="0">
                    <a:pos x="9" y="397"/>
                  </a:cxn>
                  <a:cxn ang="0">
                    <a:pos x="2" y="320"/>
                  </a:cxn>
                  <a:cxn ang="0">
                    <a:pos x="0" y="236"/>
                  </a:cxn>
                  <a:cxn ang="0">
                    <a:pos x="4" y="151"/>
                  </a:cxn>
                  <a:cxn ang="0">
                    <a:pos x="18" y="70"/>
                  </a:cxn>
                  <a:cxn ang="0">
                    <a:pos x="43" y="0"/>
                  </a:cxn>
                  <a:cxn ang="0">
                    <a:pos x="131" y="4"/>
                  </a:cxn>
                </a:cxnLst>
                <a:rect l="0" t="0" r="r" b="b"/>
                <a:pathLst>
                  <a:path w="131" h="517">
                    <a:moveTo>
                      <a:pt x="131" y="4"/>
                    </a:moveTo>
                    <a:lnTo>
                      <a:pt x="128" y="7"/>
                    </a:lnTo>
                    <a:lnTo>
                      <a:pt x="119" y="21"/>
                    </a:lnTo>
                    <a:lnTo>
                      <a:pt x="109" y="47"/>
                    </a:lnTo>
                    <a:lnTo>
                      <a:pt x="97" y="91"/>
                    </a:lnTo>
                    <a:lnTo>
                      <a:pt x="88" y="156"/>
                    </a:lnTo>
                    <a:lnTo>
                      <a:pt x="84" y="247"/>
                    </a:lnTo>
                    <a:lnTo>
                      <a:pt x="86" y="366"/>
                    </a:lnTo>
                    <a:lnTo>
                      <a:pt x="99" y="517"/>
                    </a:lnTo>
                    <a:lnTo>
                      <a:pt x="25" y="517"/>
                    </a:lnTo>
                    <a:lnTo>
                      <a:pt x="23" y="502"/>
                    </a:lnTo>
                    <a:lnTo>
                      <a:pt x="16" y="460"/>
                    </a:lnTo>
                    <a:lnTo>
                      <a:pt x="9" y="397"/>
                    </a:lnTo>
                    <a:lnTo>
                      <a:pt x="2" y="320"/>
                    </a:lnTo>
                    <a:lnTo>
                      <a:pt x="0" y="236"/>
                    </a:lnTo>
                    <a:lnTo>
                      <a:pt x="4" y="151"/>
                    </a:lnTo>
                    <a:lnTo>
                      <a:pt x="18" y="70"/>
                    </a:lnTo>
                    <a:lnTo>
                      <a:pt x="43" y="0"/>
                    </a:lnTo>
                    <a:lnTo>
                      <a:pt x="131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4" name="Freeform 90"/>
              <p:cNvSpPr>
                <a:spLocks/>
              </p:cNvSpPr>
              <p:nvPr/>
            </p:nvSpPr>
            <p:spPr bwMode="auto">
              <a:xfrm>
                <a:off x="7233" y="13701"/>
                <a:ext cx="104" cy="411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1" y="7"/>
                  </a:cxn>
                  <a:cxn ang="0">
                    <a:pos x="94" y="17"/>
                  </a:cxn>
                  <a:cxn ang="0">
                    <a:pos x="86" y="38"/>
                  </a:cxn>
                  <a:cxn ang="0">
                    <a:pos x="76" y="73"/>
                  </a:cxn>
                  <a:cxn ang="0">
                    <a:pos x="69" y="125"/>
                  </a:cxn>
                  <a:cxn ang="0">
                    <a:pos x="65" y="196"/>
                  </a:cxn>
                  <a:cxn ang="0">
                    <a:pos x="67" y="291"/>
                  </a:cxn>
                  <a:cxn ang="0">
                    <a:pos x="77" y="411"/>
                  </a:cxn>
                  <a:cxn ang="0">
                    <a:pos x="19" y="411"/>
                  </a:cxn>
                  <a:cxn ang="0">
                    <a:pos x="17" y="399"/>
                  </a:cxn>
                  <a:cxn ang="0">
                    <a:pos x="11" y="365"/>
                  </a:cxn>
                  <a:cxn ang="0">
                    <a:pos x="6" y="316"/>
                  </a:cxn>
                  <a:cxn ang="0">
                    <a:pos x="2" y="255"/>
                  </a:cxn>
                  <a:cxn ang="0">
                    <a:pos x="0" y="188"/>
                  </a:cxn>
                  <a:cxn ang="0">
                    <a:pos x="4" y="120"/>
                  </a:cxn>
                  <a:cxn ang="0">
                    <a:pos x="15" y="55"/>
                  </a:cxn>
                  <a:cxn ang="0">
                    <a:pos x="34" y="0"/>
                  </a:cxn>
                  <a:cxn ang="0">
                    <a:pos x="104" y="4"/>
                  </a:cxn>
                </a:cxnLst>
                <a:rect l="0" t="0" r="r" b="b"/>
                <a:pathLst>
                  <a:path w="104" h="411">
                    <a:moveTo>
                      <a:pt x="104" y="4"/>
                    </a:moveTo>
                    <a:lnTo>
                      <a:pt x="101" y="7"/>
                    </a:lnTo>
                    <a:lnTo>
                      <a:pt x="94" y="17"/>
                    </a:lnTo>
                    <a:lnTo>
                      <a:pt x="86" y="38"/>
                    </a:lnTo>
                    <a:lnTo>
                      <a:pt x="76" y="73"/>
                    </a:lnTo>
                    <a:lnTo>
                      <a:pt x="69" y="125"/>
                    </a:lnTo>
                    <a:lnTo>
                      <a:pt x="65" y="196"/>
                    </a:lnTo>
                    <a:lnTo>
                      <a:pt x="67" y="291"/>
                    </a:lnTo>
                    <a:lnTo>
                      <a:pt x="77" y="411"/>
                    </a:lnTo>
                    <a:lnTo>
                      <a:pt x="19" y="411"/>
                    </a:lnTo>
                    <a:lnTo>
                      <a:pt x="17" y="399"/>
                    </a:lnTo>
                    <a:lnTo>
                      <a:pt x="11" y="365"/>
                    </a:lnTo>
                    <a:lnTo>
                      <a:pt x="6" y="316"/>
                    </a:lnTo>
                    <a:lnTo>
                      <a:pt x="2" y="255"/>
                    </a:lnTo>
                    <a:lnTo>
                      <a:pt x="0" y="188"/>
                    </a:lnTo>
                    <a:lnTo>
                      <a:pt x="4" y="120"/>
                    </a:lnTo>
                    <a:lnTo>
                      <a:pt x="15" y="55"/>
                    </a:lnTo>
                    <a:lnTo>
                      <a:pt x="34" y="0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5" name="Freeform 91"/>
              <p:cNvSpPr>
                <a:spLocks/>
              </p:cNvSpPr>
              <p:nvPr/>
            </p:nvSpPr>
            <p:spPr bwMode="auto">
              <a:xfrm>
                <a:off x="7240" y="13752"/>
                <a:ext cx="76" cy="302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4" y="4"/>
                  </a:cxn>
                  <a:cxn ang="0">
                    <a:pos x="70" y="12"/>
                  </a:cxn>
                  <a:cxn ang="0">
                    <a:pos x="62" y="28"/>
                  </a:cxn>
                  <a:cxn ang="0">
                    <a:pos x="56" y="53"/>
                  </a:cxn>
                  <a:cxn ang="0">
                    <a:pos x="51" y="92"/>
                  </a:cxn>
                  <a:cxn ang="0">
                    <a:pos x="49" y="145"/>
                  </a:cxn>
                  <a:cxn ang="0">
                    <a:pos x="50" y="214"/>
                  </a:cxn>
                  <a:cxn ang="0">
                    <a:pos x="57" y="302"/>
                  </a:cxn>
                  <a:cxn ang="0">
                    <a:pos x="14" y="302"/>
                  </a:cxn>
                  <a:cxn ang="0">
                    <a:pos x="13" y="294"/>
                  </a:cxn>
                  <a:cxn ang="0">
                    <a:pos x="9" y="269"/>
                  </a:cxn>
                  <a:cxn ang="0">
                    <a:pos x="4" y="232"/>
                  </a:cxn>
                  <a:cxn ang="0">
                    <a:pos x="1" y="188"/>
                  </a:cxn>
                  <a:cxn ang="0">
                    <a:pos x="0" y="138"/>
                  </a:cxn>
                  <a:cxn ang="0">
                    <a:pos x="2" y="89"/>
                  </a:cxn>
                  <a:cxn ang="0">
                    <a:pos x="10" y="41"/>
                  </a:cxn>
                  <a:cxn ang="0">
                    <a:pos x="25" y="0"/>
                  </a:cxn>
                  <a:cxn ang="0">
                    <a:pos x="76" y="2"/>
                  </a:cxn>
                </a:cxnLst>
                <a:rect l="0" t="0" r="r" b="b"/>
                <a:pathLst>
                  <a:path w="76" h="302">
                    <a:moveTo>
                      <a:pt x="76" y="2"/>
                    </a:moveTo>
                    <a:lnTo>
                      <a:pt x="74" y="4"/>
                    </a:lnTo>
                    <a:lnTo>
                      <a:pt x="70" y="12"/>
                    </a:lnTo>
                    <a:lnTo>
                      <a:pt x="62" y="28"/>
                    </a:lnTo>
                    <a:lnTo>
                      <a:pt x="56" y="53"/>
                    </a:lnTo>
                    <a:lnTo>
                      <a:pt x="51" y="92"/>
                    </a:lnTo>
                    <a:lnTo>
                      <a:pt x="49" y="145"/>
                    </a:lnTo>
                    <a:lnTo>
                      <a:pt x="50" y="214"/>
                    </a:lnTo>
                    <a:lnTo>
                      <a:pt x="57" y="302"/>
                    </a:lnTo>
                    <a:lnTo>
                      <a:pt x="14" y="302"/>
                    </a:lnTo>
                    <a:lnTo>
                      <a:pt x="13" y="294"/>
                    </a:lnTo>
                    <a:lnTo>
                      <a:pt x="9" y="269"/>
                    </a:lnTo>
                    <a:lnTo>
                      <a:pt x="4" y="232"/>
                    </a:lnTo>
                    <a:lnTo>
                      <a:pt x="1" y="188"/>
                    </a:lnTo>
                    <a:lnTo>
                      <a:pt x="0" y="138"/>
                    </a:lnTo>
                    <a:lnTo>
                      <a:pt x="2" y="89"/>
                    </a:lnTo>
                    <a:lnTo>
                      <a:pt x="10" y="41"/>
                    </a:lnTo>
                    <a:lnTo>
                      <a:pt x="25" y="0"/>
                    </a:lnTo>
                    <a:lnTo>
                      <a:pt x="76" y="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6" name="Rectangle 92"/>
              <p:cNvSpPr>
                <a:spLocks noChangeArrowheads="1"/>
              </p:cNvSpPr>
              <p:nvPr/>
            </p:nvSpPr>
            <p:spPr bwMode="auto">
              <a:xfrm>
                <a:off x="6241" y="13678"/>
                <a:ext cx="23" cy="95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7" name="Freeform 93"/>
              <p:cNvSpPr>
                <a:spLocks/>
              </p:cNvSpPr>
              <p:nvPr/>
            </p:nvSpPr>
            <p:spPr bwMode="auto">
              <a:xfrm>
                <a:off x="6579" y="13664"/>
                <a:ext cx="375" cy="440"/>
              </a:xfrm>
              <a:custGeom>
                <a:avLst/>
                <a:gdLst/>
                <a:ahLst/>
                <a:cxnLst>
                  <a:cxn ang="0">
                    <a:pos x="35" y="41"/>
                  </a:cxn>
                  <a:cxn ang="0">
                    <a:pos x="32" y="49"/>
                  </a:cxn>
                  <a:cxn ang="0">
                    <a:pos x="25" y="74"/>
                  </a:cxn>
                  <a:cxn ang="0">
                    <a:pos x="17" y="112"/>
                  </a:cxn>
                  <a:cxn ang="0">
                    <a:pos x="8" y="163"/>
                  </a:cxn>
                  <a:cxn ang="0">
                    <a:pos x="2" y="223"/>
                  </a:cxn>
                  <a:cxn ang="0">
                    <a:pos x="0" y="290"/>
                  </a:cxn>
                  <a:cxn ang="0">
                    <a:pos x="7" y="363"/>
                  </a:cxn>
                  <a:cxn ang="0">
                    <a:pos x="23" y="440"/>
                  </a:cxn>
                  <a:cxn ang="0">
                    <a:pos x="23" y="437"/>
                  </a:cxn>
                  <a:cxn ang="0">
                    <a:pos x="23" y="427"/>
                  </a:cxn>
                  <a:cxn ang="0">
                    <a:pos x="23" y="411"/>
                  </a:cxn>
                  <a:cxn ang="0">
                    <a:pos x="23" y="391"/>
                  </a:cxn>
                  <a:cxn ang="0">
                    <a:pos x="25" y="367"/>
                  </a:cxn>
                  <a:cxn ang="0">
                    <a:pos x="28" y="341"/>
                  </a:cxn>
                  <a:cxn ang="0">
                    <a:pos x="33" y="312"/>
                  </a:cxn>
                  <a:cxn ang="0">
                    <a:pos x="39" y="281"/>
                  </a:cxn>
                  <a:cxn ang="0">
                    <a:pos x="49" y="251"/>
                  </a:cxn>
                  <a:cxn ang="0">
                    <a:pos x="61" y="222"/>
                  </a:cxn>
                  <a:cxn ang="0">
                    <a:pos x="75" y="194"/>
                  </a:cxn>
                  <a:cxn ang="0">
                    <a:pos x="93" y="168"/>
                  </a:cxn>
                  <a:cxn ang="0">
                    <a:pos x="116" y="145"/>
                  </a:cxn>
                  <a:cxn ang="0">
                    <a:pos x="141" y="127"/>
                  </a:cxn>
                  <a:cxn ang="0">
                    <a:pos x="173" y="114"/>
                  </a:cxn>
                  <a:cxn ang="0">
                    <a:pos x="208" y="106"/>
                  </a:cxn>
                  <a:cxn ang="0">
                    <a:pos x="210" y="104"/>
                  </a:cxn>
                  <a:cxn ang="0">
                    <a:pos x="217" y="100"/>
                  </a:cxn>
                  <a:cxn ang="0">
                    <a:pos x="227" y="92"/>
                  </a:cxn>
                  <a:cxn ang="0">
                    <a:pos x="245" y="82"/>
                  </a:cxn>
                  <a:cxn ang="0">
                    <a:pos x="267" y="69"/>
                  </a:cxn>
                  <a:cxn ang="0">
                    <a:pos x="296" y="54"/>
                  </a:cxn>
                  <a:cxn ang="0">
                    <a:pos x="332" y="36"/>
                  </a:cxn>
                  <a:cxn ang="0">
                    <a:pos x="375" y="17"/>
                  </a:cxn>
                  <a:cxn ang="0">
                    <a:pos x="373" y="16"/>
                  </a:cxn>
                  <a:cxn ang="0">
                    <a:pos x="366" y="15"/>
                  </a:cxn>
                  <a:cxn ang="0">
                    <a:pos x="357" y="13"/>
                  </a:cxn>
                  <a:cxn ang="0">
                    <a:pos x="343" y="10"/>
                  </a:cxn>
                  <a:cxn ang="0">
                    <a:pos x="326" y="7"/>
                  </a:cxn>
                  <a:cxn ang="0">
                    <a:pos x="307" y="5"/>
                  </a:cxn>
                  <a:cxn ang="0">
                    <a:pos x="285" y="3"/>
                  </a:cxn>
                  <a:cxn ang="0">
                    <a:pos x="261" y="1"/>
                  </a:cxn>
                  <a:cxn ang="0">
                    <a:pos x="235" y="0"/>
                  </a:cxn>
                  <a:cxn ang="0">
                    <a:pos x="208" y="1"/>
                  </a:cxn>
                  <a:cxn ang="0">
                    <a:pos x="180" y="2"/>
                  </a:cxn>
                  <a:cxn ang="0">
                    <a:pos x="151" y="5"/>
                  </a:cxn>
                  <a:cxn ang="0">
                    <a:pos x="122" y="10"/>
                  </a:cxn>
                  <a:cxn ang="0">
                    <a:pos x="92" y="18"/>
                  </a:cxn>
                  <a:cxn ang="0">
                    <a:pos x="63" y="28"/>
                  </a:cxn>
                  <a:cxn ang="0">
                    <a:pos x="35" y="41"/>
                  </a:cxn>
                </a:cxnLst>
                <a:rect l="0" t="0" r="r" b="b"/>
                <a:pathLst>
                  <a:path w="375" h="440">
                    <a:moveTo>
                      <a:pt x="35" y="41"/>
                    </a:moveTo>
                    <a:lnTo>
                      <a:pt x="32" y="49"/>
                    </a:lnTo>
                    <a:lnTo>
                      <a:pt x="25" y="74"/>
                    </a:lnTo>
                    <a:lnTo>
                      <a:pt x="17" y="112"/>
                    </a:lnTo>
                    <a:lnTo>
                      <a:pt x="8" y="163"/>
                    </a:lnTo>
                    <a:lnTo>
                      <a:pt x="2" y="223"/>
                    </a:lnTo>
                    <a:lnTo>
                      <a:pt x="0" y="290"/>
                    </a:lnTo>
                    <a:lnTo>
                      <a:pt x="7" y="363"/>
                    </a:lnTo>
                    <a:lnTo>
                      <a:pt x="23" y="440"/>
                    </a:lnTo>
                    <a:lnTo>
                      <a:pt x="23" y="437"/>
                    </a:lnTo>
                    <a:lnTo>
                      <a:pt x="23" y="427"/>
                    </a:lnTo>
                    <a:lnTo>
                      <a:pt x="23" y="411"/>
                    </a:lnTo>
                    <a:lnTo>
                      <a:pt x="23" y="391"/>
                    </a:lnTo>
                    <a:lnTo>
                      <a:pt x="25" y="367"/>
                    </a:lnTo>
                    <a:lnTo>
                      <a:pt x="28" y="341"/>
                    </a:lnTo>
                    <a:lnTo>
                      <a:pt x="33" y="312"/>
                    </a:lnTo>
                    <a:lnTo>
                      <a:pt x="39" y="281"/>
                    </a:lnTo>
                    <a:lnTo>
                      <a:pt x="49" y="251"/>
                    </a:lnTo>
                    <a:lnTo>
                      <a:pt x="61" y="222"/>
                    </a:lnTo>
                    <a:lnTo>
                      <a:pt x="75" y="194"/>
                    </a:lnTo>
                    <a:lnTo>
                      <a:pt x="93" y="168"/>
                    </a:lnTo>
                    <a:lnTo>
                      <a:pt x="116" y="145"/>
                    </a:lnTo>
                    <a:lnTo>
                      <a:pt x="141" y="127"/>
                    </a:lnTo>
                    <a:lnTo>
                      <a:pt x="173" y="114"/>
                    </a:lnTo>
                    <a:lnTo>
                      <a:pt x="208" y="106"/>
                    </a:lnTo>
                    <a:lnTo>
                      <a:pt x="210" y="104"/>
                    </a:lnTo>
                    <a:lnTo>
                      <a:pt x="217" y="100"/>
                    </a:lnTo>
                    <a:lnTo>
                      <a:pt x="227" y="92"/>
                    </a:lnTo>
                    <a:lnTo>
                      <a:pt x="245" y="82"/>
                    </a:lnTo>
                    <a:lnTo>
                      <a:pt x="267" y="69"/>
                    </a:lnTo>
                    <a:lnTo>
                      <a:pt x="296" y="54"/>
                    </a:lnTo>
                    <a:lnTo>
                      <a:pt x="332" y="36"/>
                    </a:lnTo>
                    <a:lnTo>
                      <a:pt x="375" y="17"/>
                    </a:lnTo>
                    <a:lnTo>
                      <a:pt x="373" y="16"/>
                    </a:lnTo>
                    <a:lnTo>
                      <a:pt x="366" y="15"/>
                    </a:lnTo>
                    <a:lnTo>
                      <a:pt x="357" y="13"/>
                    </a:lnTo>
                    <a:lnTo>
                      <a:pt x="343" y="10"/>
                    </a:lnTo>
                    <a:lnTo>
                      <a:pt x="326" y="7"/>
                    </a:lnTo>
                    <a:lnTo>
                      <a:pt x="307" y="5"/>
                    </a:lnTo>
                    <a:lnTo>
                      <a:pt x="285" y="3"/>
                    </a:lnTo>
                    <a:lnTo>
                      <a:pt x="261" y="1"/>
                    </a:lnTo>
                    <a:lnTo>
                      <a:pt x="235" y="0"/>
                    </a:lnTo>
                    <a:lnTo>
                      <a:pt x="208" y="1"/>
                    </a:lnTo>
                    <a:lnTo>
                      <a:pt x="180" y="2"/>
                    </a:lnTo>
                    <a:lnTo>
                      <a:pt x="151" y="5"/>
                    </a:lnTo>
                    <a:lnTo>
                      <a:pt x="122" y="10"/>
                    </a:lnTo>
                    <a:lnTo>
                      <a:pt x="92" y="18"/>
                    </a:lnTo>
                    <a:lnTo>
                      <a:pt x="63" y="28"/>
                    </a:lnTo>
                    <a:lnTo>
                      <a:pt x="35" y="41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8" name="Freeform 94"/>
              <p:cNvSpPr>
                <a:spLocks/>
              </p:cNvSpPr>
              <p:nvPr/>
            </p:nvSpPr>
            <p:spPr bwMode="auto">
              <a:xfrm>
                <a:off x="6061" y="13991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8"/>
                  </a:cxn>
                  <a:cxn ang="0">
                    <a:pos x="5" y="44"/>
                  </a:cxn>
                  <a:cxn ang="0">
                    <a:pos x="11" y="37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8"/>
                  </a:cxn>
                  <a:cxn ang="0">
                    <a:pos x="54" y="12"/>
                  </a:cxn>
                  <a:cxn ang="0">
                    <a:pos x="72" y="6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7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6"/>
                  </a:cxn>
                  <a:cxn ang="0">
                    <a:pos x="289" y="44"/>
                  </a:cxn>
                  <a:cxn ang="0">
                    <a:pos x="277" y="41"/>
                  </a:cxn>
                  <a:cxn ang="0">
                    <a:pos x="262" y="36"/>
                  </a:cxn>
                  <a:cxn ang="0">
                    <a:pos x="244" y="32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1"/>
                  </a:cxn>
                  <a:cxn ang="0">
                    <a:pos x="101" y="23"/>
                  </a:cxn>
                  <a:cxn ang="0">
                    <a:pos x="77" y="29"/>
                  </a:cxn>
                  <a:cxn ang="0">
                    <a:pos x="55" y="37"/>
                  </a:cxn>
                  <a:cxn ang="0">
                    <a:pos x="33" y="48"/>
                  </a:cxn>
                  <a:cxn ang="0">
                    <a:pos x="15" y="63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8"/>
                    </a:lnTo>
                    <a:lnTo>
                      <a:pt x="5" y="44"/>
                    </a:lnTo>
                    <a:lnTo>
                      <a:pt x="11" y="37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8"/>
                    </a:lnTo>
                    <a:lnTo>
                      <a:pt x="54" y="12"/>
                    </a:lnTo>
                    <a:lnTo>
                      <a:pt x="72" y="6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7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6"/>
                    </a:lnTo>
                    <a:lnTo>
                      <a:pt x="289" y="44"/>
                    </a:lnTo>
                    <a:lnTo>
                      <a:pt x="277" y="41"/>
                    </a:lnTo>
                    <a:lnTo>
                      <a:pt x="262" y="36"/>
                    </a:lnTo>
                    <a:lnTo>
                      <a:pt x="244" y="32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1"/>
                    </a:lnTo>
                    <a:lnTo>
                      <a:pt x="101" y="23"/>
                    </a:lnTo>
                    <a:lnTo>
                      <a:pt x="77" y="29"/>
                    </a:lnTo>
                    <a:lnTo>
                      <a:pt x="55" y="37"/>
                    </a:lnTo>
                    <a:lnTo>
                      <a:pt x="33" y="48"/>
                    </a:lnTo>
                    <a:lnTo>
                      <a:pt x="15" y="63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19" name="Freeform 95"/>
              <p:cNvSpPr>
                <a:spLocks/>
              </p:cNvSpPr>
              <p:nvPr/>
            </p:nvSpPr>
            <p:spPr bwMode="auto">
              <a:xfrm>
                <a:off x="6061" y="13793"/>
                <a:ext cx="305" cy="8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52"/>
                  </a:cxn>
                  <a:cxn ang="0">
                    <a:pos x="2" y="49"/>
                  </a:cxn>
                  <a:cxn ang="0">
                    <a:pos x="5" y="44"/>
                  </a:cxn>
                  <a:cxn ang="0">
                    <a:pos x="11" y="38"/>
                  </a:cxn>
                  <a:cxn ang="0">
                    <a:pos x="18" y="31"/>
                  </a:cxn>
                  <a:cxn ang="0">
                    <a:pos x="27" y="25"/>
                  </a:cxn>
                  <a:cxn ang="0">
                    <a:pos x="39" y="17"/>
                  </a:cxn>
                  <a:cxn ang="0">
                    <a:pos x="54" y="12"/>
                  </a:cxn>
                  <a:cxn ang="0">
                    <a:pos x="72" y="7"/>
                  </a:cxn>
                  <a:cxn ang="0">
                    <a:pos x="92" y="2"/>
                  </a:cxn>
                  <a:cxn ang="0">
                    <a:pos x="118" y="0"/>
                  </a:cxn>
                  <a:cxn ang="0">
                    <a:pos x="146" y="0"/>
                  </a:cxn>
                  <a:cxn ang="0">
                    <a:pos x="180" y="2"/>
                  </a:cxn>
                  <a:cxn ang="0">
                    <a:pos x="216" y="8"/>
                  </a:cxn>
                  <a:cxn ang="0">
                    <a:pos x="258" y="16"/>
                  </a:cxn>
                  <a:cxn ang="0">
                    <a:pos x="305" y="29"/>
                  </a:cxn>
                  <a:cxn ang="0">
                    <a:pos x="299" y="47"/>
                  </a:cxn>
                  <a:cxn ang="0">
                    <a:pos x="297" y="45"/>
                  </a:cxn>
                  <a:cxn ang="0">
                    <a:pos x="289" y="43"/>
                  </a:cxn>
                  <a:cxn ang="0">
                    <a:pos x="277" y="40"/>
                  </a:cxn>
                  <a:cxn ang="0">
                    <a:pos x="262" y="36"/>
                  </a:cxn>
                  <a:cxn ang="0">
                    <a:pos x="244" y="33"/>
                  </a:cxn>
                  <a:cxn ang="0">
                    <a:pos x="224" y="28"/>
                  </a:cxn>
                  <a:cxn ang="0">
                    <a:pos x="201" y="25"/>
                  </a:cxn>
                  <a:cxn ang="0">
                    <a:pos x="176" y="22"/>
                  </a:cxn>
                  <a:cxn ang="0">
                    <a:pos x="152" y="21"/>
                  </a:cxn>
                  <a:cxn ang="0">
                    <a:pos x="126" y="22"/>
                  </a:cxn>
                  <a:cxn ang="0">
                    <a:pos x="101" y="24"/>
                  </a:cxn>
                  <a:cxn ang="0">
                    <a:pos x="77" y="29"/>
                  </a:cxn>
                  <a:cxn ang="0">
                    <a:pos x="55" y="38"/>
                  </a:cxn>
                  <a:cxn ang="0">
                    <a:pos x="33" y="49"/>
                  </a:cxn>
                  <a:cxn ang="0">
                    <a:pos x="15" y="64"/>
                  </a:cxn>
                  <a:cxn ang="0">
                    <a:pos x="0" y="83"/>
                  </a:cxn>
                  <a:cxn ang="0">
                    <a:pos x="0" y="53"/>
                  </a:cxn>
                </a:cxnLst>
                <a:rect l="0" t="0" r="r" b="b"/>
                <a:pathLst>
                  <a:path w="305" h="83">
                    <a:moveTo>
                      <a:pt x="0" y="53"/>
                    </a:moveTo>
                    <a:lnTo>
                      <a:pt x="0" y="52"/>
                    </a:lnTo>
                    <a:lnTo>
                      <a:pt x="2" y="49"/>
                    </a:lnTo>
                    <a:lnTo>
                      <a:pt x="5" y="44"/>
                    </a:lnTo>
                    <a:lnTo>
                      <a:pt x="11" y="38"/>
                    </a:lnTo>
                    <a:lnTo>
                      <a:pt x="18" y="31"/>
                    </a:lnTo>
                    <a:lnTo>
                      <a:pt x="27" y="25"/>
                    </a:lnTo>
                    <a:lnTo>
                      <a:pt x="39" y="17"/>
                    </a:lnTo>
                    <a:lnTo>
                      <a:pt x="54" y="12"/>
                    </a:lnTo>
                    <a:lnTo>
                      <a:pt x="72" y="7"/>
                    </a:lnTo>
                    <a:lnTo>
                      <a:pt x="92" y="2"/>
                    </a:lnTo>
                    <a:lnTo>
                      <a:pt x="118" y="0"/>
                    </a:lnTo>
                    <a:lnTo>
                      <a:pt x="146" y="0"/>
                    </a:lnTo>
                    <a:lnTo>
                      <a:pt x="180" y="2"/>
                    </a:lnTo>
                    <a:lnTo>
                      <a:pt x="216" y="8"/>
                    </a:lnTo>
                    <a:lnTo>
                      <a:pt x="258" y="16"/>
                    </a:lnTo>
                    <a:lnTo>
                      <a:pt x="305" y="29"/>
                    </a:lnTo>
                    <a:lnTo>
                      <a:pt x="299" y="47"/>
                    </a:lnTo>
                    <a:lnTo>
                      <a:pt x="297" y="45"/>
                    </a:lnTo>
                    <a:lnTo>
                      <a:pt x="289" y="43"/>
                    </a:lnTo>
                    <a:lnTo>
                      <a:pt x="277" y="40"/>
                    </a:lnTo>
                    <a:lnTo>
                      <a:pt x="262" y="36"/>
                    </a:lnTo>
                    <a:lnTo>
                      <a:pt x="244" y="33"/>
                    </a:lnTo>
                    <a:lnTo>
                      <a:pt x="224" y="28"/>
                    </a:lnTo>
                    <a:lnTo>
                      <a:pt x="201" y="25"/>
                    </a:lnTo>
                    <a:lnTo>
                      <a:pt x="176" y="22"/>
                    </a:lnTo>
                    <a:lnTo>
                      <a:pt x="152" y="21"/>
                    </a:lnTo>
                    <a:lnTo>
                      <a:pt x="126" y="22"/>
                    </a:lnTo>
                    <a:lnTo>
                      <a:pt x="101" y="24"/>
                    </a:lnTo>
                    <a:lnTo>
                      <a:pt x="77" y="29"/>
                    </a:lnTo>
                    <a:lnTo>
                      <a:pt x="55" y="38"/>
                    </a:lnTo>
                    <a:lnTo>
                      <a:pt x="33" y="49"/>
                    </a:lnTo>
                    <a:lnTo>
                      <a:pt x="15" y="64"/>
                    </a:lnTo>
                    <a:lnTo>
                      <a:pt x="0" y="8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0" name="Freeform 96"/>
              <p:cNvSpPr>
                <a:spLocks/>
              </p:cNvSpPr>
              <p:nvPr/>
            </p:nvSpPr>
            <p:spPr bwMode="auto">
              <a:xfrm>
                <a:off x="6348" y="13696"/>
                <a:ext cx="496" cy="9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86"/>
                  </a:cxn>
                  <a:cxn ang="0">
                    <a:pos x="150" y="917"/>
                  </a:cxn>
                  <a:cxn ang="0">
                    <a:pos x="143" y="797"/>
                  </a:cxn>
                  <a:cxn ang="0">
                    <a:pos x="496" y="851"/>
                  </a:cxn>
                  <a:cxn ang="0">
                    <a:pos x="490" y="803"/>
                  </a:cxn>
                  <a:cxn ang="0">
                    <a:pos x="245" y="773"/>
                  </a:cxn>
                  <a:cxn ang="0">
                    <a:pos x="239" y="670"/>
                  </a:cxn>
                  <a:cxn ang="0">
                    <a:pos x="72" y="670"/>
                  </a:cxn>
                  <a:cxn ang="0">
                    <a:pos x="68" y="657"/>
                  </a:cxn>
                  <a:cxn ang="0">
                    <a:pos x="56" y="620"/>
                  </a:cxn>
                  <a:cxn ang="0">
                    <a:pos x="41" y="559"/>
                  </a:cxn>
                  <a:cxn ang="0">
                    <a:pos x="26" y="480"/>
                  </a:cxn>
                  <a:cxn ang="0">
                    <a:pos x="15" y="385"/>
                  </a:cxn>
                  <a:cxn ang="0">
                    <a:pos x="11" y="276"/>
                  </a:cxn>
                  <a:cxn ang="0">
                    <a:pos x="20" y="158"/>
                  </a:cxn>
                  <a:cxn ang="0">
                    <a:pos x="42" y="30"/>
                  </a:cxn>
                  <a:cxn ang="0">
                    <a:pos x="0" y="0"/>
                  </a:cxn>
                </a:cxnLst>
                <a:rect l="0" t="0" r="r" b="b"/>
                <a:pathLst>
                  <a:path w="496" h="917">
                    <a:moveTo>
                      <a:pt x="0" y="0"/>
                    </a:moveTo>
                    <a:lnTo>
                      <a:pt x="0" y="886"/>
                    </a:lnTo>
                    <a:lnTo>
                      <a:pt x="150" y="917"/>
                    </a:lnTo>
                    <a:lnTo>
                      <a:pt x="143" y="797"/>
                    </a:lnTo>
                    <a:lnTo>
                      <a:pt x="496" y="851"/>
                    </a:lnTo>
                    <a:lnTo>
                      <a:pt x="490" y="803"/>
                    </a:lnTo>
                    <a:lnTo>
                      <a:pt x="245" y="773"/>
                    </a:lnTo>
                    <a:lnTo>
                      <a:pt x="239" y="670"/>
                    </a:lnTo>
                    <a:lnTo>
                      <a:pt x="72" y="670"/>
                    </a:lnTo>
                    <a:lnTo>
                      <a:pt x="68" y="657"/>
                    </a:lnTo>
                    <a:lnTo>
                      <a:pt x="56" y="620"/>
                    </a:lnTo>
                    <a:lnTo>
                      <a:pt x="41" y="559"/>
                    </a:lnTo>
                    <a:lnTo>
                      <a:pt x="26" y="480"/>
                    </a:lnTo>
                    <a:lnTo>
                      <a:pt x="15" y="385"/>
                    </a:lnTo>
                    <a:lnTo>
                      <a:pt x="11" y="276"/>
                    </a:lnTo>
                    <a:lnTo>
                      <a:pt x="20" y="158"/>
                    </a:lnTo>
                    <a:lnTo>
                      <a:pt x="42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1" name="Freeform 97"/>
              <p:cNvSpPr>
                <a:spLocks/>
              </p:cNvSpPr>
              <p:nvPr/>
            </p:nvSpPr>
            <p:spPr bwMode="auto">
              <a:xfrm>
                <a:off x="6593" y="13487"/>
                <a:ext cx="638" cy="125"/>
              </a:xfrm>
              <a:custGeom>
                <a:avLst/>
                <a:gdLst/>
                <a:ahLst/>
                <a:cxnLst>
                  <a:cxn ang="0">
                    <a:pos x="0" y="125"/>
                  </a:cxn>
                  <a:cxn ang="0">
                    <a:pos x="4" y="124"/>
                  </a:cxn>
                  <a:cxn ang="0">
                    <a:pos x="14" y="119"/>
                  </a:cxn>
                  <a:cxn ang="0">
                    <a:pos x="31" y="114"/>
                  </a:cxn>
                  <a:cxn ang="0">
                    <a:pos x="53" y="106"/>
                  </a:cxn>
                  <a:cxn ang="0">
                    <a:pos x="81" y="98"/>
                  </a:cxn>
                  <a:cxn ang="0">
                    <a:pos x="113" y="89"/>
                  </a:cxn>
                  <a:cxn ang="0">
                    <a:pos x="151" y="81"/>
                  </a:cxn>
                  <a:cxn ang="0">
                    <a:pos x="192" y="73"/>
                  </a:cxn>
                  <a:cxn ang="0">
                    <a:pos x="237" y="65"/>
                  </a:cxn>
                  <a:cxn ang="0">
                    <a:pos x="286" y="60"/>
                  </a:cxn>
                  <a:cxn ang="0">
                    <a:pos x="337" y="56"/>
                  </a:cxn>
                  <a:cxn ang="0">
                    <a:pos x="390" y="55"/>
                  </a:cxn>
                  <a:cxn ang="0">
                    <a:pos x="446" y="56"/>
                  </a:cxn>
                  <a:cxn ang="0">
                    <a:pos x="503" y="61"/>
                  </a:cxn>
                  <a:cxn ang="0">
                    <a:pos x="561" y="70"/>
                  </a:cxn>
                  <a:cxn ang="0">
                    <a:pos x="620" y="83"/>
                  </a:cxn>
                  <a:cxn ang="0">
                    <a:pos x="638" y="0"/>
                  </a:cxn>
                  <a:cxn ang="0">
                    <a:pos x="634" y="0"/>
                  </a:cxn>
                  <a:cxn ang="0">
                    <a:pos x="620" y="0"/>
                  </a:cxn>
                  <a:cxn ang="0">
                    <a:pos x="599" y="0"/>
                  </a:cxn>
                  <a:cxn ang="0">
                    <a:pos x="571" y="1"/>
                  </a:cxn>
                  <a:cxn ang="0">
                    <a:pos x="536" y="2"/>
                  </a:cxn>
                  <a:cxn ang="0">
                    <a:pos x="496" y="3"/>
                  </a:cxn>
                  <a:cxn ang="0">
                    <a:pos x="452" y="6"/>
                  </a:cxn>
                  <a:cxn ang="0">
                    <a:pos x="405" y="8"/>
                  </a:cxn>
                  <a:cxn ang="0">
                    <a:pos x="354" y="13"/>
                  </a:cxn>
                  <a:cxn ang="0">
                    <a:pos x="302" y="17"/>
                  </a:cxn>
                  <a:cxn ang="0">
                    <a:pos x="249" y="22"/>
                  </a:cxn>
                  <a:cxn ang="0">
                    <a:pos x="196" y="30"/>
                  </a:cxn>
                  <a:cxn ang="0">
                    <a:pos x="144" y="37"/>
                  </a:cxn>
                  <a:cxn ang="0">
                    <a:pos x="93" y="47"/>
                  </a:cxn>
                  <a:cxn ang="0">
                    <a:pos x="45" y="58"/>
                  </a:cxn>
                  <a:cxn ang="0">
                    <a:pos x="0" y="71"/>
                  </a:cxn>
                  <a:cxn ang="0">
                    <a:pos x="0" y="125"/>
                  </a:cxn>
                </a:cxnLst>
                <a:rect l="0" t="0" r="r" b="b"/>
                <a:pathLst>
                  <a:path w="638" h="125">
                    <a:moveTo>
                      <a:pt x="0" y="125"/>
                    </a:moveTo>
                    <a:lnTo>
                      <a:pt x="4" y="124"/>
                    </a:lnTo>
                    <a:lnTo>
                      <a:pt x="14" y="119"/>
                    </a:lnTo>
                    <a:lnTo>
                      <a:pt x="31" y="114"/>
                    </a:lnTo>
                    <a:lnTo>
                      <a:pt x="53" y="106"/>
                    </a:lnTo>
                    <a:lnTo>
                      <a:pt x="81" y="98"/>
                    </a:lnTo>
                    <a:lnTo>
                      <a:pt x="113" y="89"/>
                    </a:lnTo>
                    <a:lnTo>
                      <a:pt x="151" y="81"/>
                    </a:lnTo>
                    <a:lnTo>
                      <a:pt x="192" y="73"/>
                    </a:lnTo>
                    <a:lnTo>
                      <a:pt x="237" y="65"/>
                    </a:lnTo>
                    <a:lnTo>
                      <a:pt x="286" y="60"/>
                    </a:lnTo>
                    <a:lnTo>
                      <a:pt x="337" y="56"/>
                    </a:lnTo>
                    <a:lnTo>
                      <a:pt x="390" y="55"/>
                    </a:lnTo>
                    <a:lnTo>
                      <a:pt x="446" y="56"/>
                    </a:lnTo>
                    <a:lnTo>
                      <a:pt x="503" y="61"/>
                    </a:lnTo>
                    <a:lnTo>
                      <a:pt x="561" y="70"/>
                    </a:lnTo>
                    <a:lnTo>
                      <a:pt x="620" y="83"/>
                    </a:lnTo>
                    <a:lnTo>
                      <a:pt x="638" y="0"/>
                    </a:lnTo>
                    <a:lnTo>
                      <a:pt x="634" y="0"/>
                    </a:lnTo>
                    <a:lnTo>
                      <a:pt x="620" y="0"/>
                    </a:lnTo>
                    <a:lnTo>
                      <a:pt x="599" y="0"/>
                    </a:lnTo>
                    <a:lnTo>
                      <a:pt x="571" y="1"/>
                    </a:lnTo>
                    <a:lnTo>
                      <a:pt x="536" y="2"/>
                    </a:lnTo>
                    <a:lnTo>
                      <a:pt x="496" y="3"/>
                    </a:lnTo>
                    <a:lnTo>
                      <a:pt x="452" y="6"/>
                    </a:lnTo>
                    <a:lnTo>
                      <a:pt x="405" y="8"/>
                    </a:lnTo>
                    <a:lnTo>
                      <a:pt x="354" y="13"/>
                    </a:lnTo>
                    <a:lnTo>
                      <a:pt x="302" y="17"/>
                    </a:lnTo>
                    <a:lnTo>
                      <a:pt x="249" y="22"/>
                    </a:lnTo>
                    <a:lnTo>
                      <a:pt x="196" y="30"/>
                    </a:lnTo>
                    <a:lnTo>
                      <a:pt x="144" y="37"/>
                    </a:lnTo>
                    <a:lnTo>
                      <a:pt x="93" y="47"/>
                    </a:lnTo>
                    <a:lnTo>
                      <a:pt x="45" y="58"/>
                    </a:lnTo>
                    <a:lnTo>
                      <a:pt x="0" y="71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2" name="Freeform 98"/>
              <p:cNvSpPr>
                <a:spLocks/>
              </p:cNvSpPr>
              <p:nvPr/>
            </p:nvSpPr>
            <p:spPr bwMode="auto">
              <a:xfrm>
                <a:off x="6217" y="14634"/>
                <a:ext cx="1075" cy="356"/>
              </a:xfrm>
              <a:custGeom>
                <a:avLst/>
                <a:gdLst/>
                <a:ahLst/>
                <a:cxnLst>
                  <a:cxn ang="0">
                    <a:pos x="454" y="344"/>
                  </a:cxn>
                  <a:cxn ang="0">
                    <a:pos x="456" y="343"/>
                  </a:cxn>
                  <a:cxn ang="0">
                    <a:pos x="463" y="341"/>
                  </a:cxn>
                  <a:cxn ang="0">
                    <a:pos x="472" y="337"/>
                  </a:cxn>
                  <a:cxn ang="0">
                    <a:pos x="485" y="332"/>
                  </a:cxn>
                  <a:cxn ang="0">
                    <a:pos x="501" y="325"/>
                  </a:cxn>
                  <a:cxn ang="0">
                    <a:pos x="518" y="317"/>
                  </a:cxn>
                  <a:cxn ang="0">
                    <a:pos x="538" y="308"/>
                  </a:cxn>
                  <a:cxn ang="0">
                    <a:pos x="558" y="298"/>
                  </a:cxn>
                  <a:cxn ang="0">
                    <a:pos x="580" y="287"/>
                  </a:cxn>
                  <a:cxn ang="0">
                    <a:pos x="600" y="274"/>
                  </a:cxn>
                  <a:cxn ang="0">
                    <a:pos x="621" y="262"/>
                  </a:cxn>
                  <a:cxn ang="0">
                    <a:pos x="640" y="248"/>
                  </a:cxn>
                  <a:cxn ang="0">
                    <a:pos x="658" y="234"/>
                  </a:cxn>
                  <a:cxn ang="0">
                    <a:pos x="674" y="219"/>
                  </a:cxn>
                  <a:cxn ang="0">
                    <a:pos x="688" y="204"/>
                  </a:cxn>
                  <a:cxn ang="0">
                    <a:pos x="699" y="189"/>
                  </a:cxn>
                  <a:cxn ang="0">
                    <a:pos x="0" y="18"/>
                  </a:cxn>
                  <a:cxn ang="0">
                    <a:pos x="54" y="0"/>
                  </a:cxn>
                  <a:cxn ang="0">
                    <a:pos x="1075" y="251"/>
                  </a:cxn>
                  <a:cxn ang="0">
                    <a:pos x="1033" y="274"/>
                  </a:cxn>
                  <a:cxn ang="0">
                    <a:pos x="738" y="199"/>
                  </a:cxn>
                  <a:cxn ang="0">
                    <a:pos x="737" y="200"/>
                  </a:cxn>
                  <a:cxn ang="0">
                    <a:pos x="735" y="203"/>
                  </a:cxn>
                  <a:cxn ang="0">
                    <a:pos x="730" y="207"/>
                  </a:cxn>
                  <a:cxn ang="0">
                    <a:pos x="724" y="214"/>
                  </a:cxn>
                  <a:cxn ang="0">
                    <a:pos x="716" y="222"/>
                  </a:cxn>
                  <a:cxn ang="0">
                    <a:pos x="706" y="231"/>
                  </a:cxn>
                  <a:cxn ang="0">
                    <a:pos x="694" y="242"/>
                  </a:cxn>
                  <a:cxn ang="0">
                    <a:pos x="679" y="253"/>
                  </a:cxn>
                  <a:cxn ang="0">
                    <a:pos x="662" y="265"/>
                  </a:cxn>
                  <a:cxn ang="0">
                    <a:pos x="643" y="278"/>
                  </a:cxn>
                  <a:cxn ang="0">
                    <a:pos x="621" y="291"/>
                  </a:cxn>
                  <a:cxn ang="0">
                    <a:pos x="597" y="303"/>
                  </a:cxn>
                  <a:cxn ang="0">
                    <a:pos x="570" y="317"/>
                  </a:cxn>
                  <a:cxn ang="0">
                    <a:pos x="540" y="330"/>
                  </a:cxn>
                  <a:cxn ang="0">
                    <a:pos x="508" y="343"/>
                  </a:cxn>
                  <a:cxn ang="0">
                    <a:pos x="472" y="356"/>
                  </a:cxn>
                  <a:cxn ang="0">
                    <a:pos x="454" y="344"/>
                  </a:cxn>
                </a:cxnLst>
                <a:rect l="0" t="0" r="r" b="b"/>
                <a:pathLst>
                  <a:path w="1075" h="356">
                    <a:moveTo>
                      <a:pt x="454" y="344"/>
                    </a:moveTo>
                    <a:lnTo>
                      <a:pt x="456" y="343"/>
                    </a:lnTo>
                    <a:lnTo>
                      <a:pt x="463" y="341"/>
                    </a:lnTo>
                    <a:lnTo>
                      <a:pt x="472" y="337"/>
                    </a:lnTo>
                    <a:lnTo>
                      <a:pt x="485" y="332"/>
                    </a:lnTo>
                    <a:lnTo>
                      <a:pt x="501" y="325"/>
                    </a:lnTo>
                    <a:lnTo>
                      <a:pt x="518" y="317"/>
                    </a:lnTo>
                    <a:lnTo>
                      <a:pt x="538" y="308"/>
                    </a:lnTo>
                    <a:lnTo>
                      <a:pt x="558" y="298"/>
                    </a:lnTo>
                    <a:lnTo>
                      <a:pt x="580" y="287"/>
                    </a:lnTo>
                    <a:lnTo>
                      <a:pt x="600" y="274"/>
                    </a:lnTo>
                    <a:lnTo>
                      <a:pt x="621" y="262"/>
                    </a:lnTo>
                    <a:lnTo>
                      <a:pt x="640" y="248"/>
                    </a:lnTo>
                    <a:lnTo>
                      <a:pt x="658" y="234"/>
                    </a:lnTo>
                    <a:lnTo>
                      <a:pt x="674" y="219"/>
                    </a:lnTo>
                    <a:lnTo>
                      <a:pt x="688" y="204"/>
                    </a:lnTo>
                    <a:lnTo>
                      <a:pt x="699" y="189"/>
                    </a:lnTo>
                    <a:lnTo>
                      <a:pt x="0" y="18"/>
                    </a:lnTo>
                    <a:lnTo>
                      <a:pt x="54" y="0"/>
                    </a:lnTo>
                    <a:lnTo>
                      <a:pt x="1075" y="251"/>
                    </a:lnTo>
                    <a:lnTo>
                      <a:pt x="1033" y="274"/>
                    </a:lnTo>
                    <a:lnTo>
                      <a:pt x="738" y="199"/>
                    </a:lnTo>
                    <a:lnTo>
                      <a:pt x="737" y="200"/>
                    </a:lnTo>
                    <a:lnTo>
                      <a:pt x="735" y="203"/>
                    </a:lnTo>
                    <a:lnTo>
                      <a:pt x="730" y="207"/>
                    </a:lnTo>
                    <a:lnTo>
                      <a:pt x="724" y="214"/>
                    </a:lnTo>
                    <a:lnTo>
                      <a:pt x="716" y="222"/>
                    </a:lnTo>
                    <a:lnTo>
                      <a:pt x="706" y="231"/>
                    </a:lnTo>
                    <a:lnTo>
                      <a:pt x="694" y="242"/>
                    </a:lnTo>
                    <a:lnTo>
                      <a:pt x="679" y="253"/>
                    </a:lnTo>
                    <a:lnTo>
                      <a:pt x="662" y="265"/>
                    </a:lnTo>
                    <a:lnTo>
                      <a:pt x="643" y="278"/>
                    </a:lnTo>
                    <a:lnTo>
                      <a:pt x="621" y="291"/>
                    </a:lnTo>
                    <a:lnTo>
                      <a:pt x="597" y="303"/>
                    </a:lnTo>
                    <a:lnTo>
                      <a:pt x="570" y="317"/>
                    </a:lnTo>
                    <a:lnTo>
                      <a:pt x="540" y="330"/>
                    </a:lnTo>
                    <a:lnTo>
                      <a:pt x="508" y="343"/>
                    </a:lnTo>
                    <a:lnTo>
                      <a:pt x="472" y="356"/>
                    </a:lnTo>
                    <a:lnTo>
                      <a:pt x="454" y="3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3" name="Freeform 99"/>
              <p:cNvSpPr>
                <a:spLocks/>
              </p:cNvSpPr>
              <p:nvPr/>
            </p:nvSpPr>
            <p:spPr bwMode="auto">
              <a:xfrm>
                <a:off x="5997" y="14727"/>
                <a:ext cx="1095" cy="3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71" y="319"/>
                  </a:cxn>
                  <a:cxn ang="0">
                    <a:pos x="1095" y="319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1095" h="319">
                    <a:moveTo>
                      <a:pt x="0" y="0"/>
                    </a:moveTo>
                    <a:lnTo>
                      <a:pt x="1071" y="319"/>
                    </a:lnTo>
                    <a:lnTo>
                      <a:pt x="1095" y="319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4" name="Freeform 100"/>
              <p:cNvSpPr>
                <a:spLocks/>
              </p:cNvSpPr>
              <p:nvPr/>
            </p:nvSpPr>
            <p:spPr bwMode="auto">
              <a:xfrm>
                <a:off x="6181" y="14684"/>
                <a:ext cx="1082" cy="28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058" y="285"/>
                  </a:cxn>
                  <a:cxn ang="0">
                    <a:pos x="1082" y="284"/>
                  </a:cxn>
                  <a:cxn ang="0">
                    <a:pos x="33" y="0"/>
                  </a:cxn>
                  <a:cxn ang="0">
                    <a:pos x="0" y="1"/>
                  </a:cxn>
                </a:cxnLst>
                <a:rect l="0" t="0" r="r" b="b"/>
                <a:pathLst>
                  <a:path w="1082" h="285">
                    <a:moveTo>
                      <a:pt x="0" y="1"/>
                    </a:moveTo>
                    <a:lnTo>
                      <a:pt x="1058" y="285"/>
                    </a:lnTo>
                    <a:lnTo>
                      <a:pt x="1082" y="284"/>
                    </a:lnTo>
                    <a:lnTo>
                      <a:pt x="3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5" name="Freeform 101"/>
              <p:cNvSpPr>
                <a:spLocks/>
              </p:cNvSpPr>
              <p:nvPr/>
            </p:nvSpPr>
            <p:spPr bwMode="auto">
              <a:xfrm>
                <a:off x="6093" y="14699"/>
                <a:ext cx="1087" cy="3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6" y="315"/>
                  </a:cxn>
                  <a:cxn ang="0">
                    <a:pos x="1087" y="308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1087" h="315">
                    <a:moveTo>
                      <a:pt x="0" y="0"/>
                    </a:moveTo>
                    <a:lnTo>
                      <a:pt x="1066" y="315"/>
                    </a:lnTo>
                    <a:lnTo>
                      <a:pt x="1087" y="308"/>
                    </a:lnTo>
                    <a:lnTo>
                      <a:pt x="3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926" name="Group 102"/>
            <p:cNvGrpSpPr>
              <a:grpSpLocks/>
            </p:cNvGrpSpPr>
            <p:nvPr/>
          </p:nvGrpSpPr>
          <p:grpSpPr bwMode="auto">
            <a:xfrm>
              <a:off x="12806" y="10667"/>
              <a:ext cx="983" cy="1369"/>
              <a:chOff x="12762" y="10336"/>
              <a:chExt cx="1027" cy="1700"/>
            </a:xfrm>
          </p:grpSpPr>
          <p:sp>
            <p:nvSpPr>
              <p:cNvPr id="205927" name="Rectangle 103"/>
              <p:cNvSpPr>
                <a:spLocks noChangeArrowheads="1"/>
              </p:cNvSpPr>
              <p:nvPr/>
            </p:nvSpPr>
            <p:spPr bwMode="auto">
              <a:xfrm>
                <a:off x="12824" y="10394"/>
                <a:ext cx="965" cy="1642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8" name="Rectangle 104"/>
              <p:cNvSpPr>
                <a:spLocks noChangeArrowheads="1"/>
              </p:cNvSpPr>
              <p:nvPr/>
            </p:nvSpPr>
            <p:spPr bwMode="auto">
              <a:xfrm>
                <a:off x="12766" y="10336"/>
                <a:ext cx="965" cy="164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9" name="Line 105"/>
              <p:cNvSpPr>
                <a:spLocks noChangeShapeType="1"/>
              </p:cNvSpPr>
              <p:nvPr/>
            </p:nvSpPr>
            <p:spPr bwMode="auto">
              <a:xfrm>
                <a:off x="12766" y="10682"/>
                <a:ext cx="96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30" name="Line 106"/>
              <p:cNvSpPr>
                <a:spLocks noChangeShapeType="1"/>
              </p:cNvSpPr>
              <p:nvPr/>
            </p:nvSpPr>
            <p:spPr bwMode="auto">
              <a:xfrm>
                <a:off x="12780" y="11042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31" name="Line 107"/>
              <p:cNvSpPr>
                <a:spLocks noChangeShapeType="1"/>
              </p:cNvSpPr>
              <p:nvPr/>
            </p:nvSpPr>
            <p:spPr bwMode="auto">
              <a:xfrm>
                <a:off x="12764" y="11374"/>
                <a:ext cx="9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32" name="Line 108"/>
              <p:cNvSpPr>
                <a:spLocks noChangeShapeType="1"/>
              </p:cNvSpPr>
              <p:nvPr/>
            </p:nvSpPr>
            <p:spPr bwMode="auto">
              <a:xfrm>
                <a:off x="12762" y="11675"/>
                <a:ext cx="967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933" name="Text Box 109"/>
            <p:cNvSpPr txBox="1">
              <a:spLocks noChangeArrowheads="1"/>
            </p:cNvSpPr>
            <p:nvPr/>
          </p:nvSpPr>
          <p:spPr bwMode="auto">
            <a:xfrm>
              <a:off x="12809" y="10193"/>
              <a:ext cx="95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n-US" altLang="it-IT" sz="1000" b="0">
                  <a:solidFill>
                    <a:schemeClr val="tx2"/>
                  </a:solidFill>
                  <a:latin typeface="Arial" pitchFamily="34" charset="0"/>
                </a:rPr>
                <a:t>Host B</a:t>
              </a:r>
              <a:endParaRPr lang="en-US" altLang="it-IT" sz="2000" b="0">
                <a:solidFill>
                  <a:schemeClr val="tx2"/>
                </a:solidFill>
              </a:endParaRPr>
            </a:p>
          </p:txBody>
        </p:sp>
      </p:grpSp>
      <p:sp>
        <p:nvSpPr>
          <p:cNvPr id="205934" name="Line 110"/>
          <p:cNvSpPr>
            <a:spLocks noChangeShapeType="1"/>
          </p:cNvSpPr>
          <p:nvPr/>
        </p:nvSpPr>
        <p:spPr bwMode="auto">
          <a:xfrm flipH="1">
            <a:off x="6223000" y="2365375"/>
            <a:ext cx="3175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35" name="Line 111"/>
          <p:cNvSpPr>
            <a:spLocks noChangeShapeType="1"/>
          </p:cNvSpPr>
          <p:nvPr/>
        </p:nvSpPr>
        <p:spPr bwMode="auto">
          <a:xfrm flipH="1" flipV="1">
            <a:off x="7002463" y="2374900"/>
            <a:ext cx="339725" cy="47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36" name="Line 112"/>
          <p:cNvSpPr>
            <a:spLocks noChangeShapeType="1"/>
          </p:cNvSpPr>
          <p:nvPr/>
        </p:nvSpPr>
        <p:spPr bwMode="auto">
          <a:xfrm flipH="1">
            <a:off x="6977063" y="2151063"/>
            <a:ext cx="566737" cy="6762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37" name="Line 113"/>
          <p:cNvSpPr>
            <a:spLocks noChangeShapeType="1"/>
          </p:cNvSpPr>
          <p:nvPr/>
        </p:nvSpPr>
        <p:spPr bwMode="auto">
          <a:xfrm flipH="1">
            <a:off x="7524750" y="2160588"/>
            <a:ext cx="1920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5938" name="Group 114"/>
          <p:cNvGrpSpPr>
            <a:grpSpLocks/>
          </p:cNvGrpSpPr>
          <p:nvPr/>
        </p:nvGrpSpPr>
        <p:grpSpPr bwMode="auto">
          <a:xfrm>
            <a:off x="7562850" y="1828800"/>
            <a:ext cx="428625" cy="471488"/>
            <a:chOff x="5850" y="13487"/>
            <a:chExt cx="2023" cy="1840"/>
          </a:xfrm>
        </p:grpSpPr>
        <p:sp>
          <p:nvSpPr>
            <p:cNvPr id="205939" name="Freeform 115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0" name="Freeform 116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1" name="Freeform 117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2" name="Freeform 118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3" name="Freeform 119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4" name="Freeform 120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5" name="Freeform 121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6" name="Freeform 122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7" name="Freeform 123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8" name="Freeform 124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49" name="Freeform 125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0" name="Freeform 126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1" name="Freeform 127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2" name="Freeform 128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3" name="Freeform 129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4" name="Freeform 130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5" name="Freeform 131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6" name="Freeform 132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7" name="Freeform 133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8" name="Freeform 134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59" name="Freeform 135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0" name="Freeform 136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1" name="Freeform 137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2" name="Freeform 138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3" name="Freeform 139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4" name="Freeform 140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5" name="Freeform 141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6" name="Freeform 142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7" name="Freeform 143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8" name="Rectangle 144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69" name="Freeform 145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0" name="Freeform 146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1" name="Freeform 147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2" name="Freeform 148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3" name="Freeform 149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4" name="Freeform 150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5" name="Freeform 151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6" name="Freeform 152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77" name="Freeform 153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978" name="Group 154"/>
          <p:cNvGrpSpPr>
            <a:grpSpLocks/>
          </p:cNvGrpSpPr>
          <p:nvPr/>
        </p:nvGrpSpPr>
        <p:grpSpPr bwMode="auto">
          <a:xfrm>
            <a:off x="7662863" y="1679575"/>
            <a:ext cx="284162" cy="471488"/>
            <a:chOff x="12762" y="10336"/>
            <a:chExt cx="1027" cy="1700"/>
          </a:xfrm>
        </p:grpSpPr>
        <p:sp>
          <p:nvSpPr>
            <p:cNvPr id="205979" name="Rectangle 155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0" name="Rectangle 156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1" name="Line 157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2" name="Line 158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3" name="Line 159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4" name="Line 160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985" name="Group 161"/>
          <p:cNvGrpSpPr>
            <a:grpSpLocks/>
          </p:cNvGrpSpPr>
          <p:nvPr/>
        </p:nvGrpSpPr>
        <p:grpSpPr bwMode="auto">
          <a:xfrm>
            <a:off x="7250113" y="2862263"/>
            <a:ext cx="428625" cy="469900"/>
            <a:chOff x="5850" y="13487"/>
            <a:chExt cx="2023" cy="1840"/>
          </a:xfrm>
        </p:grpSpPr>
        <p:sp>
          <p:nvSpPr>
            <p:cNvPr id="205986" name="Freeform 162"/>
            <p:cNvSpPr>
              <a:spLocks/>
            </p:cNvSpPr>
            <p:nvPr/>
          </p:nvSpPr>
          <p:spPr bwMode="auto">
            <a:xfrm>
              <a:off x="5850" y="13632"/>
              <a:ext cx="2023" cy="1695"/>
            </a:xfrm>
            <a:custGeom>
              <a:avLst/>
              <a:gdLst/>
              <a:ahLst/>
              <a:cxnLst>
                <a:cxn ang="0">
                  <a:pos x="570" y="121"/>
                </a:cxn>
                <a:cxn ang="0">
                  <a:pos x="575" y="120"/>
                </a:cxn>
                <a:cxn ang="0">
                  <a:pos x="586" y="116"/>
                </a:cxn>
                <a:cxn ang="0">
                  <a:pos x="607" y="108"/>
                </a:cxn>
                <a:cxn ang="0">
                  <a:pos x="636" y="101"/>
                </a:cxn>
                <a:cxn ang="0">
                  <a:pos x="672" y="90"/>
                </a:cxn>
                <a:cxn ang="0">
                  <a:pos x="718" y="79"/>
                </a:cxn>
                <a:cxn ang="0">
                  <a:pos x="771" y="67"/>
                </a:cxn>
                <a:cxn ang="0">
                  <a:pos x="834" y="55"/>
                </a:cxn>
                <a:cxn ang="0">
                  <a:pos x="904" y="43"/>
                </a:cxn>
                <a:cxn ang="0">
                  <a:pos x="982" y="33"/>
                </a:cxn>
                <a:cxn ang="0">
                  <a:pos x="1071" y="22"/>
                </a:cxn>
                <a:cxn ang="0">
                  <a:pos x="1166" y="13"/>
                </a:cxn>
                <a:cxn ang="0">
                  <a:pos x="1271" y="7"/>
                </a:cxn>
                <a:cxn ang="0">
                  <a:pos x="1384" y="1"/>
                </a:cxn>
                <a:cxn ang="0">
                  <a:pos x="1506" y="0"/>
                </a:cxn>
                <a:cxn ang="0">
                  <a:pos x="1636" y="1"/>
                </a:cxn>
                <a:cxn ang="0">
                  <a:pos x="1692" y="233"/>
                </a:cxn>
                <a:cxn ang="0">
                  <a:pos x="1713" y="243"/>
                </a:cxn>
                <a:cxn ang="0">
                  <a:pos x="1758" y="274"/>
                </a:cxn>
                <a:cxn ang="0">
                  <a:pos x="1806" y="329"/>
                </a:cxn>
                <a:cxn ang="0">
                  <a:pos x="1836" y="409"/>
                </a:cxn>
                <a:cxn ang="0">
                  <a:pos x="1955" y="948"/>
                </a:cxn>
                <a:cxn ang="0">
                  <a:pos x="2003" y="1171"/>
                </a:cxn>
                <a:cxn ang="0">
                  <a:pos x="2011" y="1188"/>
                </a:cxn>
                <a:cxn ang="0">
                  <a:pos x="2022" y="1231"/>
                </a:cxn>
                <a:cxn ang="0">
                  <a:pos x="2021" y="1297"/>
                </a:cxn>
                <a:cxn ang="0">
                  <a:pos x="1992" y="1380"/>
                </a:cxn>
                <a:cxn ang="0">
                  <a:pos x="0" y="1328"/>
                </a:cxn>
                <a:cxn ang="0">
                  <a:pos x="199" y="1223"/>
                </a:cxn>
                <a:cxn ang="0">
                  <a:pos x="200" y="232"/>
                </a:cxn>
                <a:cxn ang="0">
                  <a:pos x="210" y="226"/>
                </a:cxn>
                <a:cxn ang="0">
                  <a:pos x="230" y="214"/>
                </a:cxn>
                <a:cxn ang="0">
                  <a:pos x="259" y="201"/>
                </a:cxn>
                <a:cxn ang="0">
                  <a:pos x="297" y="189"/>
                </a:cxn>
                <a:cxn ang="0">
                  <a:pos x="344" y="183"/>
                </a:cxn>
                <a:cxn ang="0">
                  <a:pos x="399" y="181"/>
                </a:cxn>
                <a:cxn ang="0">
                  <a:pos x="464" y="191"/>
                </a:cxn>
                <a:cxn ang="0">
                  <a:pos x="548" y="225"/>
                </a:cxn>
              </a:cxnLst>
              <a:rect l="0" t="0" r="r" b="b"/>
              <a:pathLst>
                <a:path w="2023" h="1695">
                  <a:moveTo>
                    <a:pt x="548" y="225"/>
                  </a:moveTo>
                  <a:lnTo>
                    <a:pt x="570" y="121"/>
                  </a:lnTo>
                  <a:lnTo>
                    <a:pt x="571" y="121"/>
                  </a:lnTo>
                  <a:lnTo>
                    <a:pt x="575" y="120"/>
                  </a:lnTo>
                  <a:lnTo>
                    <a:pt x="580" y="118"/>
                  </a:lnTo>
                  <a:lnTo>
                    <a:pt x="586" y="116"/>
                  </a:lnTo>
                  <a:lnTo>
                    <a:pt x="596" y="112"/>
                  </a:lnTo>
                  <a:lnTo>
                    <a:pt x="607" y="108"/>
                  </a:lnTo>
                  <a:lnTo>
                    <a:pt x="620" y="105"/>
                  </a:lnTo>
                  <a:lnTo>
                    <a:pt x="636" y="101"/>
                  </a:lnTo>
                  <a:lnTo>
                    <a:pt x="653" y="95"/>
                  </a:lnTo>
                  <a:lnTo>
                    <a:pt x="672" y="90"/>
                  </a:lnTo>
                  <a:lnTo>
                    <a:pt x="694" y="84"/>
                  </a:lnTo>
                  <a:lnTo>
                    <a:pt x="718" y="79"/>
                  </a:lnTo>
                  <a:lnTo>
                    <a:pt x="743" y="74"/>
                  </a:lnTo>
                  <a:lnTo>
                    <a:pt x="771" y="67"/>
                  </a:lnTo>
                  <a:lnTo>
                    <a:pt x="802" y="61"/>
                  </a:lnTo>
                  <a:lnTo>
                    <a:pt x="834" y="55"/>
                  </a:lnTo>
                  <a:lnTo>
                    <a:pt x="867" y="49"/>
                  </a:lnTo>
                  <a:lnTo>
                    <a:pt x="904" y="43"/>
                  </a:lnTo>
                  <a:lnTo>
                    <a:pt x="943" y="38"/>
                  </a:lnTo>
                  <a:lnTo>
                    <a:pt x="982" y="33"/>
                  </a:lnTo>
                  <a:lnTo>
                    <a:pt x="1025" y="27"/>
                  </a:lnTo>
                  <a:lnTo>
                    <a:pt x="1071" y="22"/>
                  </a:lnTo>
                  <a:lnTo>
                    <a:pt x="1117" y="17"/>
                  </a:lnTo>
                  <a:lnTo>
                    <a:pt x="1166" y="13"/>
                  </a:lnTo>
                  <a:lnTo>
                    <a:pt x="1218" y="10"/>
                  </a:lnTo>
                  <a:lnTo>
                    <a:pt x="1271" y="7"/>
                  </a:lnTo>
                  <a:lnTo>
                    <a:pt x="1327" y="3"/>
                  </a:lnTo>
                  <a:lnTo>
                    <a:pt x="1384" y="1"/>
                  </a:lnTo>
                  <a:lnTo>
                    <a:pt x="1444" y="0"/>
                  </a:lnTo>
                  <a:lnTo>
                    <a:pt x="1506" y="0"/>
                  </a:lnTo>
                  <a:lnTo>
                    <a:pt x="1570" y="0"/>
                  </a:lnTo>
                  <a:lnTo>
                    <a:pt x="1636" y="1"/>
                  </a:lnTo>
                  <a:lnTo>
                    <a:pt x="1709" y="41"/>
                  </a:lnTo>
                  <a:lnTo>
                    <a:pt x="1692" y="233"/>
                  </a:lnTo>
                  <a:lnTo>
                    <a:pt x="1698" y="235"/>
                  </a:lnTo>
                  <a:lnTo>
                    <a:pt x="1713" y="243"/>
                  </a:lnTo>
                  <a:lnTo>
                    <a:pt x="1733" y="256"/>
                  </a:lnTo>
                  <a:lnTo>
                    <a:pt x="1758" y="274"/>
                  </a:lnTo>
                  <a:lnTo>
                    <a:pt x="1784" y="299"/>
                  </a:lnTo>
                  <a:lnTo>
                    <a:pt x="1806" y="329"/>
                  </a:lnTo>
                  <a:lnTo>
                    <a:pt x="1825" y="366"/>
                  </a:lnTo>
                  <a:lnTo>
                    <a:pt x="1836" y="409"/>
                  </a:lnTo>
                  <a:lnTo>
                    <a:pt x="1999" y="557"/>
                  </a:lnTo>
                  <a:lnTo>
                    <a:pt x="1955" y="948"/>
                  </a:lnTo>
                  <a:lnTo>
                    <a:pt x="1692" y="1080"/>
                  </a:lnTo>
                  <a:lnTo>
                    <a:pt x="2003" y="1171"/>
                  </a:lnTo>
                  <a:lnTo>
                    <a:pt x="2006" y="1176"/>
                  </a:lnTo>
                  <a:lnTo>
                    <a:pt x="2011" y="1188"/>
                  </a:lnTo>
                  <a:lnTo>
                    <a:pt x="2016" y="1206"/>
                  </a:lnTo>
                  <a:lnTo>
                    <a:pt x="2022" y="1231"/>
                  </a:lnTo>
                  <a:lnTo>
                    <a:pt x="2023" y="1261"/>
                  </a:lnTo>
                  <a:lnTo>
                    <a:pt x="2021" y="1297"/>
                  </a:lnTo>
                  <a:lnTo>
                    <a:pt x="2010" y="1337"/>
                  </a:lnTo>
                  <a:lnTo>
                    <a:pt x="1992" y="1380"/>
                  </a:lnTo>
                  <a:lnTo>
                    <a:pt x="1171" y="1695"/>
                  </a:lnTo>
                  <a:lnTo>
                    <a:pt x="0" y="1328"/>
                  </a:lnTo>
                  <a:lnTo>
                    <a:pt x="20" y="1285"/>
                  </a:lnTo>
                  <a:lnTo>
                    <a:pt x="199" y="1223"/>
                  </a:lnTo>
                  <a:lnTo>
                    <a:pt x="199" y="233"/>
                  </a:lnTo>
                  <a:lnTo>
                    <a:pt x="200" y="232"/>
                  </a:lnTo>
                  <a:lnTo>
                    <a:pt x="204" y="229"/>
                  </a:lnTo>
                  <a:lnTo>
                    <a:pt x="210" y="226"/>
                  </a:lnTo>
                  <a:lnTo>
                    <a:pt x="218" y="220"/>
                  </a:lnTo>
                  <a:lnTo>
                    <a:pt x="230" y="214"/>
                  </a:lnTo>
                  <a:lnTo>
                    <a:pt x="243" y="207"/>
                  </a:lnTo>
                  <a:lnTo>
                    <a:pt x="259" y="201"/>
                  </a:lnTo>
                  <a:lnTo>
                    <a:pt x="277" y="194"/>
                  </a:lnTo>
                  <a:lnTo>
                    <a:pt x="297" y="189"/>
                  </a:lnTo>
                  <a:lnTo>
                    <a:pt x="320" y="185"/>
                  </a:lnTo>
                  <a:lnTo>
                    <a:pt x="344" y="183"/>
                  </a:lnTo>
                  <a:lnTo>
                    <a:pt x="370" y="180"/>
                  </a:lnTo>
                  <a:lnTo>
                    <a:pt x="399" y="181"/>
                  </a:lnTo>
                  <a:lnTo>
                    <a:pt x="430" y="185"/>
                  </a:lnTo>
                  <a:lnTo>
                    <a:pt x="464" y="191"/>
                  </a:lnTo>
                  <a:lnTo>
                    <a:pt x="498" y="201"/>
                  </a:lnTo>
                  <a:lnTo>
                    <a:pt x="548" y="225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7" name="Freeform 163"/>
            <p:cNvSpPr>
              <a:spLocks/>
            </p:cNvSpPr>
            <p:nvPr/>
          </p:nvSpPr>
          <p:spPr bwMode="auto">
            <a:xfrm>
              <a:off x="6551" y="13597"/>
              <a:ext cx="650" cy="735"/>
            </a:xfrm>
            <a:custGeom>
              <a:avLst/>
              <a:gdLst/>
              <a:ahLst/>
              <a:cxnLst>
                <a:cxn ang="0">
                  <a:pos x="645" y="27"/>
                </a:cxn>
                <a:cxn ang="0">
                  <a:pos x="642" y="26"/>
                </a:cxn>
                <a:cxn ang="0">
                  <a:pos x="631" y="23"/>
                </a:cxn>
                <a:cxn ang="0">
                  <a:pos x="615" y="19"/>
                </a:cxn>
                <a:cxn ang="0">
                  <a:pos x="592" y="15"/>
                </a:cxn>
                <a:cxn ang="0">
                  <a:pos x="565" y="10"/>
                </a:cxn>
                <a:cxn ang="0">
                  <a:pos x="533" y="6"/>
                </a:cxn>
                <a:cxn ang="0">
                  <a:pos x="496" y="3"/>
                </a:cxn>
                <a:cxn ang="0">
                  <a:pos x="456" y="1"/>
                </a:cxn>
                <a:cxn ang="0">
                  <a:pos x="411" y="0"/>
                </a:cxn>
                <a:cxn ang="0">
                  <a:pos x="364" y="2"/>
                </a:cxn>
                <a:cxn ang="0">
                  <a:pos x="315" y="6"/>
                </a:cxn>
                <a:cxn ang="0">
                  <a:pos x="262" y="15"/>
                </a:cxn>
                <a:cxn ang="0">
                  <a:pos x="209" y="26"/>
                </a:cxn>
                <a:cxn ang="0">
                  <a:pos x="154" y="42"/>
                </a:cxn>
                <a:cxn ang="0">
                  <a:pos x="98" y="61"/>
                </a:cxn>
                <a:cxn ang="0">
                  <a:pos x="42" y="87"/>
                </a:cxn>
                <a:cxn ang="0">
                  <a:pos x="38" y="101"/>
                </a:cxn>
                <a:cxn ang="0">
                  <a:pos x="28" y="141"/>
                </a:cxn>
                <a:cxn ang="0">
                  <a:pos x="17" y="203"/>
                </a:cxn>
                <a:cxn ang="0">
                  <a:pos x="6" y="283"/>
                </a:cxn>
                <a:cxn ang="0">
                  <a:pos x="0" y="378"/>
                </a:cxn>
                <a:cxn ang="0">
                  <a:pos x="5" y="484"/>
                </a:cxn>
                <a:cxn ang="0">
                  <a:pos x="21" y="599"/>
                </a:cxn>
                <a:cxn ang="0">
                  <a:pos x="54" y="716"/>
                </a:cxn>
                <a:cxn ang="0">
                  <a:pos x="58" y="716"/>
                </a:cxn>
                <a:cxn ang="0">
                  <a:pos x="66" y="715"/>
                </a:cxn>
                <a:cxn ang="0">
                  <a:pos x="80" y="713"/>
                </a:cxn>
                <a:cxn ang="0">
                  <a:pos x="99" y="712"/>
                </a:cxn>
                <a:cxn ang="0">
                  <a:pos x="124" y="710"/>
                </a:cxn>
                <a:cxn ang="0">
                  <a:pos x="153" y="708"/>
                </a:cxn>
                <a:cxn ang="0">
                  <a:pos x="188" y="707"/>
                </a:cxn>
                <a:cxn ang="0">
                  <a:pos x="225" y="706"/>
                </a:cxn>
                <a:cxn ang="0">
                  <a:pos x="267" y="705"/>
                </a:cxn>
                <a:cxn ang="0">
                  <a:pos x="313" y="706"/>
                </a:cxn>
                <a:cxn ang="0">
                  <a:pos x="362" y="707"/>
                </a:cxn>
                <a:cxn ang="0">
                  <a:pos x="415" y="709"/>
                </a:cxn>
                <a:cxn ang="0">
                  <a:pos x="470" y="713"/>
                </a:cxn>
                <a:cxn ang="0">
                  <a:pos x="528" y="719"/>
                </a:cxn>
                <a:cxn ang="0">
                  <a:pos x="588" y="726"/>
                </a:cxn>
                <a:cxn ang="0">
                  <a:pos x="650" y="735"/>
                </a:cxn>
                <a:cxn ang="0">
                  <a:pos x="647" y="713"/>
                </a:cxn>
                <a:cxn ang="0">
                  <a:pos x="641" y="655"/>
                </a:cxn>
                <a:cxn ang="0">
                  <a:pos x="631" y="568"/>
                </a:cxn>
                <a:cxn ang="0">
                  <a:pos x="623" y="462"/>
                </a:cxn>
                <a:cxn ang="0">
                  <a:pos x="618" y="345"/>
                </a:cxn>
                <a:cxn ang="0">
                  <a:pos x="618" y="229"/>
                </a:cxn>
                <a:cxn ang="0">
                  <a:pos x="627" y="119"/>
                </a:cxn>
                <a:cxn ang="0">
                  <a:pos x="645" y="27"/>
                </a:cxn>
              </a:cxnLst>
              <a:rect l="0" t="0" r="r" b="b"/>
              <a:pathLst>
                <a:path w="650" h="735">
                  <a:moveTo>
                    <a:pt x="645" y="27"/>
                  </a:moveTo>
                  <a:lnTo>
                    <a:pt x="642" y="26"/>
                  </a:lnTo>
                  <a:lnTo>
                    <a:pt x="631" y="23"/>
                  </a:lnTo>
                  <a:lnTo>
                    <a:pt x="615" y="19"/>
                  </a:lnTo>
                  <a:lnTo>
                    <a:pt x="592" y="15"/>
                  </a:lnTo>
                  <a:lnTo>
                    <a:pt x="565" y="10"/>
                  </a:lnTo>
                  <a:lnTo>
                    <a:pt x="533" y="6"/>
                  </a:lnTo>
                  <a:lnTo>
                    <a:pt x="496" y="3"/>
                  </a:lnTo>
                  <a:lnTo>
                    <a:pt x="456" y="1"/>
                  </a:lnTo>
                  <a:lnTo>
                    <a:pt x="411" y="0"/>
                  </a:lnTo>
                  <a:lnTo>
                    <a:pt x="364" y="2"/>
                  </a:lnTo>
                  <a:lnTo>
                    <a:pt x="315" y="6"/>
                  </a:lnTo>
                  <a:lnTo>
                    <a:pt x="262" y="15"/>
                  </a:lnTo>
                  <a:lnTo>
                    <a:pt x="209" y="26"/>
                  </a:lnTo>
                  <a:lnTo>
                    <a:pt x="154" y="42"/>
                  </a:lnTo>
                  <a:lnTo>
                    <a:pt x="98" y="61"/>
                  </a:lnTo>
                  <a:lnTo>
                    <a:pt x="42" y="87"/>
                  </a:lnTo>
                  <a:lnTo>
                    <a:pt x="38" y="101"/>
                  </a:lnTo>
                  <a:lnTo>
                    <a:pt x="28" y="141"/>
                  </a:lnTo>
                  <a:lnTo>
                    <a:pt x="17" y="203"/>
                  </a:lnTo>
                  <a:lnTo>
                    <a:pt x="6" y="283"/>
                  </a:lnTo>
                  <a:lnTo>
                    <a:pt x="0" y="378"/>
                  </a:lnTo>
                  <a:lnTo>
                    <a:pt x="5" y="484"/>
                  </a:lnTo>
                  <a:lnTo>
                    <a:pt x="21" y="599"/>
                  </a:lnTo>
                  <a:lnTo>
                    <a:pt x="54" y="716"/>
                  </a:lnTo>
                  <a:lnTo>
                    <a:pt x="58" y="716"/>
                  </a:lnTo>
                  <a:lnTo>
                    <a:pt x="66" y="715"/>
                  </a:lnTo>
                  <a:lnTo>
                    <a:pt x="80" y="713"/>
                  </a:lnTo>
                  <a:lnTo>
                    <a:pt x="99" y="712"/>
                  </a:lnTo>
                  <a:lnTo>
                    <a:pt x="124" y="710"/>
                  </a:lnTo>
                  <a:lnTo>
                    <a:pt x="153" y="708"/>
                  </a:lnTo>
                  <a:lnTo>
                    <a:pt x="188" y="707"/>
                  </a:lnTo>
                  <a:lnTo>
                    <a:pt x="225" y="706"/>
                  </a:lnTo>
                  <a:lnTo>
                    <a:pt x="267" y="705"/>
                  </a:lnTo>
                  <a:lnTo>
                    <a:pt x="313" y="706"/>
                  </a:lnTo>
                  <a:lnTo>
                    <a:pt x="362" y="707"/>
                  </a:lnTo>
                  <a:lnTo>
                    <a:pt x="415" y="709"/>
                  </a:lnTo>
                  <a:lnTo>
                    <a:pt x="470" y="713"/>
                  </a:lnTo>
                  <a:lnTo>
                    <a:pt x="528" y="719"/>
                  </a:lnTo>
                  <a:lnTo>
                    <a:pt x="588" y="726"/>
                  </a:lnTo>
                  <a:lnTo>
                    <a:pt x="650" y="735"/>
                  </a:lnTo>
                  <a:lnTo>
                    <a:pt x="647" y="713"/>
                  </a:lnTo>
                  <a:lnTo>
                    <a:pt x="641" y="655"/>
                  </a:lnTo>
                  <a:lnTo>
                    <a:pt x="631" y="568"/>
                  </a:lnTo>
                  <a:lnTo>
                    <a:pt x="623" y="462"/>
                  </a:lnTo>
                  <a:lnTo>
                    <a:pt x="618" y="345"/>
                  </a:lnTo>
                  <a:lnTo>
                    <a:pt x="618" y="229"/>
                  </a:lnTo>
                  <a:lnTo>
                    <a:pt x="627" y="119"/>
                  </a:lnTo>
                  <a:lnTo>
                    <a:pt x="645" y="27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8" name="Freeform 164"/>
            <p:cNvSpPr>
              <a:spLocks/>
            </p:cNvSpPr>
            <p:nvPr/>
          </p:nvSpPr>
          <p:spPr bwMode="auto">
            <a:xfrm>
              <a:off x="6623" y="13797"/>
              <a:ext cx="1071" cy="731"/>
            </a:xfrm>
            <a:custGeom>
              <a:avLst/>
              <a:gdLst/>
              <a:ahLst/>
              <a:cxnLst>
                <a:cxn ang="0">
                  <a:pos x="6" y="552"/>
                </a:cxn>
                <a:cxn ang="0">
                  <a:pos x="0" y="642"/>
                </a:cxn>
                <a:cxn ang="0">
                  <a:pos x="698" y="731"/>
                </a:cxn>
                <a:cxn ang="0">
                  <a:pos x="703" y="729"/>
                </a:cxn>
                <a:cxn ang="0">
                  <a:pos x="717" y="722"/>
                </a:cxn>
                <a:cxn ang="0">
                  <a:pos x="740" y="710"/>
                </a:cxn>
                <a:cxn ang="0">
                  <a:pos x="768" y="694"/>
                </a:cxn>
                <a:cxn ang="0">
                  <a:pos x="801" y="672"/>
                </a:cxn>
                <a:cxn ang="0">
                  <a:pos x="838" y="645"/>
                </a:cxn>
                <a:cxn ang="0">
                  <a:pos x="876" y="614"/>
                </a:cxn>
                <a:cxn ang="0">
                  <a:pos x="915" y="577"/>
                </a:cxn>
                <a:cxn ang="0">
                  <a:pos x="953" y="536"/>
                </a:cxn>
                <a:cxn ang="0">
                  <a:pos x="988" y="491"/>
                </a:cxn>
                <a:cxn ang="0">
                  <a:pos x="1018" y="439"/>
                </a:cxn>
                <a:cxn ang="0">
                  <a:pos x="1043" y="383"/>
                </a:cxn>
                <a:cxn ang="0">
                  <a:pos x="1061" y="322"/>
                </a:cxn>
                <a:cxn ang="0">
                  <a:pos x="1071" y="255"/>
                </a:cxn>
                <a:cxn ang="0">
                  <a:pos x="1070" y="185"/>
                </a:cxn>
                <a:cxn ang="0">
                  <a:pos x="1057" y="108"/>
                </a:cxn>
                <a:cxn ang="0">
                  <a:pos x="1055" y="104"/>
                </a:cxn>
                <a:cxn ang="0">
                  <a:pos x="1049" y="92"/>
                </a:cxn>
                <a:cxn ang="0">
                  <a:pos x="1037" y="76"/>
                </a:cxn>
                <a:cxn ang="0">
                  <a:pos x="1022" y="57"/>
                </a:cxn>
                <a:cxn ang="0">
                  <a:pos x="1002" y="37"/>
                </a:cxn>
                <a:cxn ang="0">
                  <a:pos x="979" y="20"/>
                </a:cxn>
                <a:cxn ang="0">
                  <a:pos x="951" y="7"/>
                </a:cxn>
                <a:cxn ang="0">
                  <a:pos x="919" y="0"/>
                </a:cxn>
                <a:cxn ang="0">
                  <a:pos x="924" y="12"/>
                </a:cxn>
                <a:cxn ang="0">
                  <a:pos x="934" y="44"/>
                </a:cxn>
                <a:cxn ang="0">
                  <a:pos x="947" y="94"/>
                </a:cxn>
                <a:cxn ang="0">
                  <a:pos x="958" y="159"/>
                </a:cxn>
                <a:cxn ang="0">
                  <a:pos x="961" y="238"/>
                </a:cxn>
                <a:cxn ang="0">
                  <a:pos x="953" y="324"/>
                </a:cxn>
                <a:cxn ang="0">
                  <a:pos x="928" y="418"/>
                </a:cxn>
                <a:cxn ang="0">
                  <a:pos x="884" y="516"/>
                </a:cxn>
                <a:cxn ang="0">
                  <a:pos x="883" y="518"/>
                </a:cxn>
                <a:cxn ang="0">
                  <a:pos x="879" y="521"/>
                </a:cxn>
                <a:cxn ang="0">
                  <a:pos x="872" y="526"/>
                </a:cxn>
                <a:cxn ang="0">
                  <a:pos x="862" y="534"/>
                </a:cxn>
                <a:cxn ang="0">
                  <a:pos x="851" y="541"/>
                </a:cxn>
                <a:cxn ang="0">
                  <a:pos x="837" y="550"/>
                </a:cxn>
                <a:cxn ang="0">
                  <a:pos x="819" y="559"/>
                </a:cxn>
                <a:cxn ang="0">
                  <a:pos x="800" y="567"/>
                </a:cxn>
                <a:cxn ang="0">
                  <a:pos x="778" y="575"/>
                </a:cxn>
                <a:cxn ang="0">
                  <a:pos x="754" y="582"/>
                </a:cxn>
                <a:cxn ang="0">
                  <a:pos x="727" y="588"/>
                </a:cxn>
                <a:cxn ang="0">
                  <a:pos x="697" y="592"/>
                </a:cxn>
                <a:cxn ang="0">
                  <a:pos x="666" y="593"/>
                </a:cxn>
                <a:cxn ang="0">
                  <a:pos x="631" y="592"/>
                </a:cxn>
                <a:cxn ang="0">
                  <a:pos x="593" y="589"/>
                </a:cxn>
                <a:cxn ang="0">
                  <a:pos x="555" y="581"/>
                </a:cxn>
                <a:cxn ang="0">
                  <a:pos x="555" y="677"/>
                </a:cxn>
                <a:cxn ang="0">
                  <a:pos x="24" y="623"/>
                </a:cxn>
                <a:cxn ang="0">
                  <a:pos x="6" y="552"/>
                </a:cxn>
              </a:cxnLst>
              <a:rect l="0" t="0" r="r" b="b"/>
              <a:pathLst>
                <a:path w="1071" h="731">
                  <a:moveTo>
                    <a:pt x="6" y="552"/>
                  </a:moveTo>
                  <a:lnTo>
                    <a:pt x="0" y="642"/>
                  </a:lnTo>
                  <a:lnTo>
                    <a:pt x="698" y="731"/>
                  </a:lnTo>
                  <a:lnTo>
                    <a:pt x="703" y="729"/>
                  </a:lnTo>
                  <a:lnTo>
                    <a:pt x="717" y="722"/>
                  </a:lnTo>
                  <a:lnTo>
                    <a:pt x="740" y="710"/>
                  </a:lnTo>
                  <a:lnTo>
                    <a:pt x="768" y="694"/>
                  </a:lnTo>
                  <a:lnTo>
                    <a:pt x="801" y="672"/>
                  </a:lnTo>
                  <a:lnTo>
                    <a:pt x="838" y="645"/>
                  </a:lnTo>
                  <a:lnTo>
                    <a:pt x="876" y="614"/>
                  </a:lnTo>
                  <a:lnTo>
                    <a:pt x="915" y="577"/>
                  </a:lnTo>
                  <a:lnTo>
                    <a:pt x="953" y="536"/>
                  </a:lnTo>
                  <a:lnTo>
                    <a:pt x="988" y="491"/>
                  </a:lnTo>
                  <a:lnTo>
                    <a:pt x="1018" y="439"/>
                  </a:lnTo>
                  <a:lnTo>
                    <a:pt x="1043" y="383"/>
                  </a:lnTo>
                  <a:lnTo>
                    <a:pt x="1061" y="322"/>
                  </a:lnTo>
                  <a:lnTo>
                    <a:pt x="1071" y="255"/>
                  </a:lnTo>
                  <a:lnTo>
                    <a:pt x="1070" y="185"/>
                  </a:lnTo>
                  <a:lnTo>
                    <a:pt x="1057" y="108"/>
                  </a:lnTo>
                  <a:lnTo>
                    <a:pt x="1055" y="104"/>
                  </a:lnTo>
                  <a:lnTo>
                    <a:pt x="1049" y="92"/>
                  </a:lnTo>
                  <a:lnTo>
                    <a:pt x="1037" y="76"/>
                  </a:lnTo>
                  <a:lnTo>
                    <a:pt x="1022" y="57"/>
                  </a:lnTo>
                  <a:lnTo>
                    <a:pt x="1002" y="37"/>
                  </a:lnTo>
                  <a:lnTo>
                    <a:pt x="979" y="20"/>
                  </a:lnTo>
                  <a:lnTo>
                    <a:pt x="951" y="7"/>
                  </a:lnTo>
                  <a:lnTo>
                    <a:pt x="919" y="0"/>
                  </a:lnTo>
                  <a:lnTo>
                    <a:pt x="924" y="12"/>
                  </a:lnTo>
                  <a:lnTo>
                    <a:pt x="934" y="44"/>
                  </a:lnTo>
                  <a:lnTo>
                    <a:pt x="947" y="94"/>
                  </a:lnTo>
                  <a:lnTo>
                    <a:pt x="958" y="159"/>
                  </a:lnTo>
                  <a:lnTo>
                    <a:pt x="961" y="238"/>
                  </a:lnTo>
                  <a:lnTo>
                    <a:pt x="953" y="324"/>
                  </a:lnTo>
                  <a:lnTo>
                    <a:pt x="928" y="418"/>
                  </a:lnTo>
                  <a:lnTo>
                    <a:pt x="884" y="516"/>
                  </a:lnTo>
                  <a:lnTo>
                    <a:pt x="883" y="518"/>
                  </a:lnTo>
                  <a:lnTo>
                    <a:pt x="879" y="521"/>
                  </a:lnTo>
                  <a:lnTo>
                    <a:pt x="872" y="526"/>
                  </a:lnTo>
                  <a:lnTo>
                    <a:pt x="862" y="534"/>
                  </a:lnTo>
                  <a:lnTo>
                    <a:pt x="851" y="541"/>
                  </a:lnTo>
                  <a:lnTo>
                    <a:pt x="837" y="550"/>
                  </a:lnTo>
                  <a:lnTo>
                    <a:pt x="819" y="559"/>
                  </a:lnTo>
                  <a:lnTo>
                    <a:pt x="800" y="567"/>
                  </a:lnTo>
                  <a:lnTo>
                    <a:pt x="778" y="575"/>
                  </a:lnTo>
                  <a:lnTo>
                    <a:pt x="754" y="582"/>
                  </a:lnTo>
                  <a:lnTo>
                    <a:pt x="727" y="588"/>
                  </a:lnTo>
                  <a:lnTo>
                    <a:pt x="697" y="592"/>
                  </a:lnTo>
                  <a:lnTo>
                    <a:pt x="666" y="593"/>
                  </a:lnTo>
                  <a:lnTo>
                    <a:pt x="631" y="592"/>
                  </a:lnTo>
                  <a:lnTo>
                    <a:pt x="593" y="589"/>
                  </a:lnTo>
                  <a:lnTo>
                    <a:pt x="555" y="581"/>
                  </a:lnTo>
                  <a:lnTo>
                    <a:pt x="555" y="677"/>
                  </a:lnTo>
                  <a:lnTo>
                    <a:pt x="24" y="623"/>
                  </a:lnTo>
                  <a:lnTo>
                    <a:pt x="6" y="5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89" name="Freeform 165"/>
            <p:cNvSpPr>
              <a:spLocks/>
            </p:cNvSpPr>
            <p:nvPr/>
          </p:nvSpPr>
          <p:spPr bwMode="auto">
            <a:xfrm>
              <a:off x="6486" y="14516"/>
              <a:ext cx="787" cy="253"/>
            </a:xfrm>
            <a:custGeom>
              <a:avLst/>
              <a:gdLst/>
              <a:ahLst/>
              <a:cxnLst>
                <a:cxn ang="0">
                  <a:pos x="787" y="91"/>
                </a:cxn>
                <a:cxn ang="0">
                  <a:pos x="12" y="0"/>
                </a:cxn>
                <a:cxn ang="0">
                  <a:pos x="0" y="91"/>
                </a:cxn>
                <a:cxn ang="0">
                  <a:pos x="764" y="253"/>
                </a:cxn>
                <a:cxn ang="0">
                  <a:pos x="787" y="91"/>
                </a:cxn>
              </a:cxnLst>
              <a:rect l="0" t="0" r="r" b="b"/>
              <a:pathLst>
                <a:path w="787" h="253">
                  <a:moveTo>
                    <a:pt x="787" y="91"/>
                  </a:moveTo>
                  <a:lnTo>
                    <a:pt x="12" y="0"/>
                  </a:lnTo>
                  <a:lnTo>
                    <a:pt x="0" y="91"/>
                  </a:lnTo>
                  <a:lnTo>
                    <a:pt x="764" y="253"/>
                  </a:lnTo>
                  <a:lnTo>
                    <a:pt x="787" y="9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0" name="Freeform 166"/>
            <p:cNvSpPr>
              <a:spLocks/>
            </p:cNvSpPr>
            <p:nvPr/>
          </p:nvSpPr>
          <p:spPr bwMode="auto">
            <a:xfrm>
              <a:off x="6879" y="14597"/>
              <a:ext cx="336" cy="115"/>
            </a:xfrm>
            <a:custGeom>
              <a:avLst/>
              <a:gdLst/>
              <a:ahLst/>
              <a:cxnLst>
                <a:cxn ang="0">
                  <a:pos x="336" y="50"/>
                </a:cxn>
                <a:cxn ang="0">
                  <a:pos x="4" y="0"/>
                </a:cxn>
                <a:cxn ang="0">
                  <a:pos x="0" y="48"/>
                </a:cxn>
                <a:cxn ang="0">
                  <a:pos x="327" y="115"/>
                </a:cxn>
                <a:cxn ang="0">
                  <a:pos x="336" y="50"/>
                </a:cxn>
              </a:cxnLst>
              <a:rect l="0" t="0" r="r" b="b"/>
              <a:pathLst>
                <a:path w="336" h="115">
                  <a:moveTo>
                    <a:pt x="336" y="50"/>
                  </a:moveTo>
                  <a:lnTo>
                    <a:pt x="4" y="0"/>
                  </a:lnTo>
                  <a:lnTo>
                    <a:pt x="0" y="48"/>
                  </a:lnTo>
                  <a:lnTo>
                    <a:pt x="327" y="115"/>
                  </a:lnTo>
                  <a:lnTo>
                    <a:pt x="336" y="5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1" name="Freeform 167"/>
            <p:cNvSpPr>
              <a:spLocks/>
            </p:cNvSpPr>
            <p:nvPr/>
          </p:nvSpPr>
          <p:spPr bwMode="auto">
            <a:xfrm>
              <a:off x="6536" y="14540"/>
              <a:ext cx="225" cy="85"/>
            </a:xfrm>
            <a:custGeom>
              <a:avLst/>
              <a:gdLst/>
              <a:ahLst/>
              <a:cxnLst>
                <a:cxn ang="0">
                  <a:pos x="225" y="39"/>
                </a:cxn>
                <a:cxn ang="0">
                  <a:pos x="0" y="0"/>
                </a:cxn>
                <a:cxn ang="0">
                  <a:pos x="3" y="41"/>
                </a:cxn>
                <a:cxn ang="0">
                  <a:pos x="218" y="85"/>
                </a:cxn>
                <a:cxn ang="0">
                  <a:pos x="225" y="39"/>
                </a:cxn>
              </a:cxnLst>
              <a:rect l="0" t="0" r="r" b="b"/>
              <a:pathLst>
                <a:path w="225" h="85">
                  <a:moveTo>
                    <a:pt x="225" y="39"/>
                  </a:moveTo>
                  <a:lnTo>
                    <a:pt x="0" y="0"/>
                  </a:lnTo>
                  <a:lnTo>
                    <a:pt x="3" y="41"/>
                  </a:lnTo>
                  <a:lnTo>
                    <a:pt x="218" y="85"/>
                  </a:lnTo>
                  <a:lnTo>
                    <a:pt x="225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2" name="Freeform 168"/>
            <p:cNvSpPr>
              <a:spLocks/>
            </p:cNvSpPr>
            <p:nvPr/>
          </p:nvSpPr>
          <p:spPr bwMode="auto">
            <a:xfrm>
              <a:off x="5972" y="14624"/>
              <a:ext cx="1325" cy="439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3" y="132"/>
                </a:cxn>
                <a:cxn ang="0">
                  <a:pos x="10" y="130"/>
                </a:cxn>
                <a:cxn ang="0">
                  <a:pos x="24" y="128"/>
                </a:cxn>
                <a:cxn ang="0">
                  <a:pos x="42" y="125"/>
                </a:cxn>
                <a:cxn ang="0">
                  <a:pos x="62" y="121"/>
                </a:cxn>
                <a:cxn ang="0">
                  <a:pos x="86" y="116"/>
                </a:cxn>
                <a:cxn ang="0">
                  <a:pos x="113" y="109"/>
                </a:cxn>
                <a:cxn ang="0">
                  <a:pos x="141" y="102"/>
                </a:cxn>
                <a:cxn ang="0">
                  <a:pos x="170" y="94"/>
                </a:cxn>
                <a:cxn ang="0">
                  <a:pos x="199" y="85"/>
                </a:cxn>
                <a:cxn ang="0">
                  <a:pos x="228" y="74"/>
                </a:cxn>
                <a:cxn ang="0">
                  <a:pos x="257" y="62"/>
                </a:cxn>
                <a:cxn ang="0">
                  <a:pos x="285" y="48"/>
                </a:cxn>
                <a:cxn ang="0">
                  <a:pos x="309" y="34"/>
                </a:cxn>
                <a:cxn ang="0">
                  <a:pos x="333" y="18"/>
                </a:cxn>
                <a:cxn ang="0">
                  <a:pos x="352" y="0"/>
                </a:cxn>
                <a:cxn ang="0">
                  <a:pos x="1325" y="223"/>
                </a:cxn>
                <a:cxn ang="0">
                  <a:pos x="1323" y="225"/>
                </a:cxn>
                <a:cxn ang="0">
                  <a:pos x="1318" y="230"/>
                </a:cxn>
                <a:cxn ang="0">
                  <a:pos x="1309" y="239"/>
                </a:cxn>
                <a:cxn ang="0">
                  <a:pos x="1297" y="250"/>
                </a:cxn>
                <a:cxn ang="0">
                  <a:pos x="1282" y="263"/>
                </a:cxn>
                <a:cxn ang="0">
                  <a:pos x="1265" y="278"/>
                </a:cxn>
                <a:cxn ang="0">
                  <a:pos x="1247" y="295"/>
                </a:cxn>
                <a:cxn ang="0">
                  <a:pos x="1225" y="312"/>
                </a:cxn>
                <a:cxn ang="0">
                  <a:pos x="1202" y="331"/>
                </a:cxn>
                <a:cxn ang="0">
                  <a:pos x="1179" y="349"/>
                </a:cxn>
                <a:cxn ang="0">
                  <a:pos x="1154" y="367"/>
                </a:cxn>
                <a:cxn ang="0">
                  <a:pos x="1128" y="385"/>
                </a:cxn>
                <a:cxn ang="0">
                  <a:pos x="1102" y="401"/>
                </a:cxn>
                <a:cxn ang="0">
                  <a:pos x="1077" y="415"/>
                </a:cxn>
                <a:cxn ang="0">
                  <a:pos x="1051" y="428"/>
                </a:cxn>
                <a:cxn ang="0">
                  <a:pos x="1026" y="439"/>
                </a:cxn>
                <a:cxn ang="0">
                  <a:pos x="0" y="132"/>
                </a:cxn>
              </a:cxnLst>
              <a:rect l="0" t="0" r="r" b="b"/>
              <a:pathLst>
                <a:path w="1325" h="439">
                  <a:moveTo>
                    <a:pt x="0" y="132"/>
                  </a:moveTo>
                  <a:lnTo>
                    <a:pt x="3" y="132"/>
                  </a:lnTo>
                  <a:lnTo>
                    <a:pt x="10" y="130"/>
                  </a:lnTo>
                  <a:lnTo>
                    <a:pt x="24" y="128"/>
                  </a:lnTo>
                  <a:lnTo>
                    <a:pt x="42" y="125"/>
                  </a:lnTo>
                  <a:lnTo>
                    <a:pt x="62" y="121"/>
                  </a:lnTo>
                  <a:lnTo>
                    <a:pt x="86" y="116"/>
                  </a:lnTo>
                  <a:lnTo>
                    <a:pt x="113" y="109"/>
                  </a:lnTo>
                  <a:lnTo>
                    <a:pt x="141" y="102"/>
                  </a:lnTo>
                  <a:lnTo>
                    <a:pt x="170" y="94"/>
                  </a:lnTo>
                  <a:lnTo>
                    <a:pt x="199" y="85"/>
                  </a:lnTo>
                  <a:lnTo>
                    <a:pt x="228" y="74"/>
                  </a:lnTo>
                  <a:lnTo>
                    <a:pt x="257" y="62"/>
                  </a:lnTo>
                  <a:lnTo>
                    <a:pt x="285" y="48"/>
                  </a:lnTo>
                  <a:lnTo>
                    <a:pt x="309" y="34"/>
                  </a:lnTo>
                  <a:lnTo>
                    <a:pt x="333" y="18"/>
                  </a:lnTo>
                  <a:lnTo>
                    <a:pt x="352" y="0"/>
                  </a:lnTo>
                  <a:lnTo>
                    <a:pt x="1325" y="223"/>
                  </a:lnTo>
                  <a:lnTo>
                    <a:pt x="1323" y="225"/>
                  </a:lnTo>
                  <a:lnTo>
                    <a:pt x="1318" y="230"/>
                  </a:lnTo>
                  <a:lnTo>
                    <a:pt x="1309" y="239"/>
                  </a:lnTo>
                  <a:lnTo>
                    <a:pt x="1297" y="250"/>
                  </a:lnTo>
                  <a:lnTo>
                    <a:pt x="1282" y="263"/>
                  </a:lnTo>
                  <a:lnTo>
                    <a:pt x="1265" y="278"/>
                  </a:lnTo>
                  <a:lnTo>
                    <a:pt x="1247" y="295"/>
                  </a:lnTo>
                  <a:lnTo>
                    <a:pt x="1225" y="312"/>
                  </a:lnTo>
                  <a:lnTo>
                    <a:pt x="1202" y="331"/>
                  </a:lnTo>
                  <a:lnTo>
                    <a:pt x="1179" y="349"/>
                  </a:lnTo>
                  <a:lnTo>
                    <a:pt x="1154" y="367"/>
                  </a:lnTo>
                  <a:lnTo>
                    <a:pt x="1128" y="385"/>
                  </a:lnTo>
                  <a:lnTo>
                    <a:pt x="1102" y="401"/>
                  </a:lnTo>
                  <a:lnTo>
                    <a:pt x="1077" y="415"/>
                  </a:lnTo>
                  <a:lnTo>
                    <a:pt x="1051" y="428"/>
                  </a:lnTo>
                  <a:lnTo>
                    <a:pt x="1026" y="439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3" name="Freeform 169"/>
            <p:cNvSpPr>
              <a:spLocks/>
            </p:cNvSpPr>
            <p:nvPr/>
          </p:nvSpPr>
          <p:spPr bwMode="auto">
            <a:xfrm>
              <a:off x="7292" y="14577"/>
              <a:ext cx="472" cy="209"/>
            </a:xfrm>
            <a:custGeom>
              <a:avLst/>
              <a:gdLst/>
              <a:ahLst/>
              <a:cxnLst>
                <a:cxn ang="0">
                  <a:pos x="47" y="209"/>
                </a:cxn>
                <a:cxn ang="0">
                  <a:pos x="472" y="84"/>
                </a:cxn>
                <a:cxn ang="0">
                  <a:pos x="215" y="0"/>
                </a:cxn>
                <a:cxn ang="0">
                  <a:pos x="5" y="24"/>
                </a:cxn>
                <a:cxn ang="0">
                  <a:pos x="0" y="197"/>
                </a:cxn>
                <a:cxn ang="0">
                  <a:pos x="47" y="209"/>
                </a:cxn>
              </a:cxnLst>
              <a:rect l="0" t="0" r="r" b="b"/>
              <a:pathLst>
                <a:path w="472" h="209">
                  <a:moveTo>
                    <a:pt x="47" y="209"/>
                  </a:moveTo>
                  <a:lnTo>
                    <a:pt x="472" y="84"/>
                  </a:lnTo>
                  <a:lnTo>
                    <a:pt x="215" y="0"/>
                  </a:lnTo>
                  <a:lnTo>
                    <a:pt x="5" y="24"/>
                  </a:lnTo>
                  <a:lnTo>
                    <a:pt x="0" y="197"/>
                  </a:lnTo>
                  <a:lnTo>
                    <a:pt x="47" y="20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4" name="Freeform 170"/>
            <p:cNvSpPr>
              <a:spLocks/>
            </p:cNvSpPr>
            <p:nvPr/>
          </p:nvSpPr>
          <p:spPr bwMode="auto">
            <a:xfrm>
              <a:off x="6073" y="13679"/>
              <a:ext cx="251" cy="999"/>
            </a:xfrm>
            <a:custGeom>
              <a:avLst/>
              <a:gdLst/>
              <a:ahLst/>
              <a:cxnLst>
                <a:cxn ang="0">
                  <a:pos x="251" y="23"/>
                </a:cxn>
                <a:cxn ang="0">
                  <a:pos x="250" y="22"/>
                </a:cxn>
                <a:cxn ang="0">
                  <a:pos x="246" y="20"/>
                </a:cxn>
                <a:cxn ang="0">
                  <a:pos x="239" y="18"/>
                </a:cxn>
                <a:cxn ang="0">
                  <a:pos x="230" y="15"/>
                </a:cxn>
                <a:cxn ang="0">
                  <a:pos x="218" y="11"/>
                </a:cxn>
                <a:cxn ang="0">
                  <a:pos x="205" y="7"/>
                </a:cxn>
                <a:cxn ang="0">
                  <a:pos x="190" y="4"/>
                </a:cxn>
                <a:cxn ang="0">
                  <a:pos x="173" y="1"/>
                </a:cxn>
                <a:cxn ang="0">
                  <a:pos x="155" y="0"/>
                </a:cxn>
                <a:cxn ang="0">
                  <a:pos x="134" y="0"/>
                </a:cxn>
                <a:cxn ang="0">
                  <a:pos x="114" y="2"/>
                </a:cxn>
                <a:cxn ang="0">
                  <a:pos x="92" y="5"/>
                </a:cxn>
                <a:cxn ang="0">
                  <a:pos x="70" y="12"/>
                </a:cxn>
                <a:cxn ang="0">
                  <a:pos x="47" y="20"/>
                </a:cxn>
                <a:cxn ang="0">
                  <a:pos x="23" y="32"/>
                </a:cxn>
                <a:cxn ang="0">
                  <a:pos x="0" y="47"/>
                </a:cxn>
                <a:cxn ang="0">
                  <a:pos x="0" y="999"/>
                </a:cxn>
                <a:cxn ang="0">
                  <a:pos x="1" y="999"/>
                </a:cxn>
                <a:cxn ang="0">
                  <a:pos x="6" y="999"/>
                </a:cxn>
                <a:cxn ang="0">
                  <a:pos x="14" y="998"/>
                </a:cxn>
                <a:cxn ang="0">
                  <a:pos x="23" y="997"/>
                </a:cxn>
                <a:cxn ang="0">
                  <a:pos x="35" y="995"/>
                </a:cxn>
                <a:cxn ang="0">
                  <a:pos x="49" y="993"/>
                </a:cxn>
                <a:cxn ang="0">
                  <a:pos x="65" y="990"/>
                </a:cxn>
                <a:cxn ang="0">
                  <a:pos x="83" y="985"/>
                </a:cxn>
                <a:cxn ang="0">
                  <a:pos x="102" y="980"/>
                </a:cxn>
                <a:cxn ang="0">
                  <a:pos x="121" y="973"/>
                </a:cxn>
                <a:cxn ang="0">
                  <a:pos x="143" y="966"/>
                </a:cxn>
                <a:cxn ang="0">
                  <a:pos x="164" y="956"/>
                </a:cxn>
                <a:cxn ang="0">
                  <a:pos x="186" y="945"/>
                </a:cxn>
                <a:cxn ang="0">
                  <a:pos x="208" y="934"/>
                </a:cxn>
                <a:cxn ang="0">
                  <a:pos x="230" y="919"/>
                </a:cxn>
                <a:cxn ang="0">
                  <a:pos x="251" y="903"/>
                </a:cxn>
                <a:cxn ang="0">
                  <a:pos x="251" y="23"/>
                </a:cxn>
              </a:cxnLst>
              <a:rect l="0" t="0" r="r" b="b"/>
              <a:pathLst>
                <a:path w="251" h="999">
                  <a:moveTo>
                    <a:pt x="251" y="23"/>
                  </a:moveTo>
                  <a:lnTo>
                    <a:pt x="250" y="22"/>
                  </a:lnTo>
                  <a:lnTo>
                    <a:pt x="246" y="20"/>
                  </a:lnTo>
                  <a:lnTo>
                    <a:pt x="239" y="18"/>
                  </a:lnTo>
                  <a:lnTo>
                    <a:pt x="230" y="15"/>
                  </a:lnTo>
                  <a:lnTo>
                    <a:pt x="218" y="11"/>
                  </a:lnTo>
                  <a:lnTo>
                    <a:pt x="205" y="7"/>
                  </a:lnTo>
                  <a:lnTo>
                    <a:pt x="190" y="4"/>
                  </a:lnTo>
                  <a:lnTo>
                    <a:pt x="173" y="1"/>
                  </a:lnTo>
                  <a:lnTo>
                    <a:pt x="155" y="0"/>
                  </a:lnTo>
                  <a:lnTo>
                    <a:pt x="134" y="0"/>
                  </a:lnTo>
                  <a:lnTo>
                    <a:pt x="114" y="2"/>
                  </a:lnTo>
                  <a:lnTo>
                    <a:pt x="92" y="5"/>
                  </a:lnTo>
                  <a:lnTo>
                    <a:pt x="70" y="12"/>
                  </a:lnTo>
                  <a:lnTo>
                    <a:pt x="47" y="20"/>
                  </a:lnTo>
                  <a:lnTo>
                    <a:pt x="23" y="32"/>
                  </a:lnTo>
                  <a:lnTo>
                    <a:pt x="0" y="47"/>
                  </a:lnTo>
                  <a:lnTo>
                    <a:pt x="0" y="999"/>
                  </a:lnTo>
                  <a:lnTo>
                    <a:pt x="1" y="999"/>
                  </a:lnTo>
                  <a:lnTo>
                    <a:pt x="6" y="999"/>
                  </a:lnTo>
                  <a:lnTo>
                    <a:pt x="14" y="998"/>
                  </a:lnTo>
                  <a:lnTo>
                    <a:pt x="23" y="997"/>
                  </a:lnTo>
                  <a:lnTo>
                    <a:pt x="35" y="995"/>
                  </a:lnTo>
                  <a:lnTo>
                    <a:pt x="49" y="993"/>
                  </a:lnTo>
                  <a:lnTo>
                    <a:pt x="65" y="990"/>
                  </a:lnTo>
                  <a:lnTo>
                    <a:pt x="83" y="985"/>
                  </a:lnTo>
                  <a:lnTo>
                    <a:pt x="102" y="980"/>
                  </a:lnTo>
                  <a:lnTo>
                    <a:pt x="121" y="973"/>
                  </a:lnTo>
                  <a:lnTo>
                    <a:pt x="143" y="966"/>
                  </a:lnTo>
                  <a:lnTo>
                    <a:pt x="164" y="956"/>
                  </a:lnTo>
                  <a:lnTo>
                    <a:pt x="186" y="945"/>
                  </a:lnTo>
                  <a:lnTo>
                    <a:pt x="208" y="934"/>
                  </a:lnTo>
                  <a:lnTo>
                    <a:pt x="230" y="919"/>
                  </a:lnTo>
                  <a:lnTo>
                    <a:pt x="251" y="903"/>
                  </a:lnTo>
                  <a:lnTo>
                    <a:pt x="251" y="2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5" name="Freeform 171"/>
            <p:cNvSpPr>
              <a:spLocks/>
            </p:cNvSpPr>
            <p:nvPr/>
          </p:nvSpPr>
          <p:spPr bwMode="auto">
            <a:xfrm>
              <a:off x="6080" y="13687"/>
              <a:ext cx="215" cy="843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14" y="19"/>
                </a:cxn>
                <a:cxn ang="0">
                  <a:pos x="211" y="18"/>
                </a:cxn>
                <a:cxn ang="0">
                  <a:pos x="205" y="15"/>
                </a:cxn>
                <a:cxn ang="0">
                  <a:pos x="197" y="12"/>
                </a:cxn>
                <a:cxn ang="0">
                  <a:pos x="187" y="9"/>
                </a:cxn>
                <a:cxn ang="0">
                  <a:pos x="176" y="6"/>
                </a:cxn>
                <a:cxn ang="0">
                  <a:pos x="163" y="4"/>
                </a:cxn>
                <a:cxn ang="0">
                  <a:pos x="149" y="1"/>
                </a:cxn>
                <a:cxn ang="0">
                  <a:pos x="133" y="0"/>
                </a:cxn>
                <a:cxn ang="0">
                  <a:pos x="115" y="0"/>
                </a:cxn>
                <a:cxn ang="0">
                  <a:pos x="98" y="1"/>
                </a:cxn>
                <a:cxn ang="0">
                  <a:pos x="79" y="5"/>
                </a:cxn>
                <a:cxn ang="0">
                  <a:pos x="60" y="10"/>
                </a:cxn>
                <a:cxn ang="0">
                  <a:pos x="40" y="18"/>
                </a:cxn>
                <a:cxn ang="0">
                  <a:pos x="21" y="27"/>
                </a:cxn>
                <a:cxn ang="0">
                  <a:pos x="0" y="40"/>
                </a:cxn>
                <a:cxn ang="0">
                  <a:pos x="0" y="843"/>
                </a:cxn>
                <a:cxn ang="0">
                  <a:pos x="1" y="843"/>
                </a:cxn>
                <a:cxn ang="0">
                  <a:pos x="6" y="843"/>
                </a:cxn>
                <a:cxn ang="0">
                  <a:pos x="12" y="842"/>
                </a:cxn>
                <a:cxn ang="0">
                  <a:pos x="21" y="841"/>
                </a:cxn>
                <a:cxn ang="0">
                  <a:pos x="30" y="840"/>
                </a:cxn>
                <a:cxn ang="0">
                  <a:pos x="43" y="838"/>
                </a:cxn>
                <a:cxn ang="0">
                  <a:pos x="56" y="835"/>
                </a:cxn>
                <a:cxn ang="0">
                  <a:pos x="71" y="831"/>
                </a:cxn>
                <a:cxn ang="0">
                  <a:pos x="87" y="826"/>
                </a:cxn>
                <a:cxn ang="0">
                  <a:pos x="105" y="821"/>
                </a:cxn>
                <a:cxn ang="0">
                  <a:pos x="123" y="814"/>
                </a:cxn>
                <a:cxn ang="0">
                  <a:pos x="141" y="806"/>
                </a:cxn>
                <a:cxn ang="0">
                  <a:pos x="159" y="797"/>
                </a:cxn>
                <a:cxn ang="0">
                  <a:pos x="179" y="786"/>
                </a:cxn>
                <a:cxn ang="0">
                  <a:pos x="197" y="774"/>
                </a:cxn>
                <a:cxn ang="0">
                  <a:pos x="215" y="760"/>
                </a:cxn>
                <a:cxn ang="0">
                  <a:pos x="215" y="20"/>
                </a:cxn>
              </a:cxnLst>
              <a:rect l="0" t="0" r="r" b="b"/>
              <a:pathLst>
                <a:path w="215" h="843">
                  <a:moveTo>
                    <a:pt x="215" y="20"/>
                  </a:moveTo>
                  <a:lnTo>
                    <a:pt x="214" y="19"/>
                  </a:lnTo>
                  <a:lnTo>
                    <a:pt x="211" y="18"/>
                  </a:lnTo>
                  <a:lnTo>
                    <a:pt x="205" y="15"/>
                  </a:lnTo>
                  <a:lnTo>
                    <a:pt x="197" y="12"/>
                  </a:lnTo>
                  <a:lnTo>
                    <a:pt x="187" y="9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49" y="1"/>
                  </a:lnTo>
                  <a:lnTo>
                    <a:pt x="133" y="0"/>
                  </a:lnTo>
                  <a:lnTo>
                    <a:pt x="115" y="0"/>
                  </a:lnTo>
                  <a:lnTo>
                    <a:pt x="98" y="1"/>
                  </a:lnTo>
                  <a:lnTo>
                    <a:pt x="79" y="5"/>
                  </a:lnTo>
                  <a:lnTo>
                    <a:pt x="60" y="10"/>
                  </a:lnTo>
                  <a:lnTo>
                    <a:pt x="40" y="18"/>
                  </a:lnTo>
                  <a:lnTo>
                    <a:pt x="21" y="27"/>
                  </a:lnTo>
                  <a:lnTo>
                    <a:pt x="0" y="40"/>
                  </a:lnTo>
                  <a:lnTo>
                    <a:pt x="0" y="843"/>
                  </a:lnTo>
                  <a:lnTo>
                    <a:pt x="1" y="843"/>
                  </a:lnTo>
                  <a:lnTo>
                    <a:pt x="6" y="843"/>
                  </a:lnTo>
                  <a:lnTo>
                    <a:pt x="12" y="842"/>
                  </a:lnTo>
                  <a:lnTo>
                    <a:pt x="21" y="841"/>
                  </a:lnTo>
                  <a:lnTo>
                    <a:pt x="30" y="840"/>
                  </a:lnTo>
                  <a:lnTo>
                    <a:pt x="43" y="838"/>
                  </a:lnTo>
                  <a:lnTo>
                    <a:pt x="56" y="835"/>
                  </a:lnTo>
                  <a:lnTo>
                    <a:pt x="71" y="831"/>
                  </a:lnTo>
                  <a:lnTo>
                    <a:pt x="87" y="826"/>
                  </a:lnTo>
                  <a:lnTo>
                    <a:pt x="105" y="821"/>
                  </a:lnTo>
                  <a:lnTo>
                    <a:pt x="123" y="814"/>
                  </a:lnTo>
                  <a:lnTo>
                    <a:pt x="141" y="806"/>
                  </a:lnTo>
                  <a:lnTo>
                    <a:pt x="159" y="797"/>
                  </a:lnTo>
                  <a:lnTo>
                    <a:pt x="179" y="786"/>
                  </a:lnTo>
                  <a:lnTo>
                    <a:pt x="197" y="774"/>
                  </a:lnTo>
                  <a:lnTo>
                    <a:pt x="215" y="760"/>
                  </a:lnTo>
                  <a:lnTo>
                    <a:pt x="215" y="2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6" name="Freeform 172"/>
            <p:cNvSpPr>
              <a:spLocks/>
            </p:cNvSpPr>
            <p:nvPr/>
          </p:nvSpPr>
          <p:spPr bwMode="auto">
            <a:xfrm>
              <a:off x="6087" y="13696"/>
              <a:ext cx="180" cy="685"/>
            </a:xfrm>
            <a:custGeom>
              <a:avLst/>
              <a:gdLst/>
              <a:ahLst/>
              <a:cxnLst>
                <a:cxn ang="0">
                  <a:pos x="180" y="16"/>
                </a:cxn>
                <a:cxn ang="0">
                  <a:pos x="179" y="16"/>
                </a:cxn>
                <a:cxn ang="0">
                  <a:pos x="176" y="14"/>
                </a:cxn>
                <a:cxn ang="0">
                  <a:pos x="172" y="12"/>
                </a:cxn>
                <a:cxn ang="0">
                  <a:pos x="165" y="10"/>
                </a:cxn>
                <a:cxn ang="0">
                  <a:pos x="157" y="8"/>
                </a:cxn>
                <a:cxn ang="0">
                  <a:pos x="147" y="4"/>
                </a:cxn>
                <a:cxn ang="0">
                  <a:pos x="136" y="2"/>
                </a:cxn>
                <a:cxn ang="0">
                  <a:pos x="125" y="0"/>
                </a:cxn>
                <a:cxn ang="0">
                  <a:pos x="111" y="0"/>
                </a:cxn>
                <a:cxn ang="0">
                  <a:pos x="97" y="0"/>
                </a:cxn>
                <a:cxn ang="0">
                  <a:pos x="81" y="1"/>
                </a:cxn>
                <a:cxn ang="0">
                  <a:pos x="66" y="3"/>
                </a:cxn>
                <a:cxn ang="0">
                  <a:pos x="50" y="8"/>
                </a:cxn>
                <a:cxn ang="0">
                  <a:pos x="33" y="14"/>
                </a:cxn>
                <a:cxn ang="0">
                  <a:pos x="17" y="23"/>
                </a:cxn>
                <a:cxn ang="0">
                  <a:pos x="0" y="33"/>
                </a:cxn>
                <a:cxn ang="0">
                  <a:pos x="0" y="685"/>
                </a:cxn>
                <a:cxn ang="0">
                  <a:pos x="1" y="685"/>
                </a:cxn>
                <a:cxn ang="0">
                  <a:pos x="4" y="685"/>
                </a:cxn>
                <a:cxn ang="0">
                  <a:pos x="9" y="684"/>
                </a:cxn>
                <a:cxn ang="0">
                  <a:pos x="17" y="683"/>
                </a:cxn>
                <a:cxn ang="0">
                  <a:pos x="26" y="682"/>
                </a:cxn>
                <a:cxn ang="0">
                  <a:pos x="35" y="681"/>
                </a:cxn>
                <a:cxn ang="0">
                  <a:pos x="47" y="678"/>
                </a:cxn>
                <a:cxn ang="0">
                  <a:pos x="60" y="676"/>
                </a:cxn>
                <a:cxn ang="0">
                  <a:pos x="73" y="671"/>
                </a:cxn>
                <a:cxn ang="0">
                  <a:pos x="87" y="667"/>
                </a:cxn>
                <a:cxn ang="0">
                  <a:pos x="102" y="662"/>
                </a:cxn>
                <a:cxn ang="0">
                  <a:pos x="118" y="655"/>
                </a:cxn>
                <a:cxn ang="0">
                  <a:pos x="133" y="648"/>
                </a:cxn>
                <a:cxn ang="0">
                  <a:pos x="149" y="639"/>
                </a:cxn>
                <a:cxn ang="0">
                  <a:pos x="165" y="628"/>
                </a:cxn>
                <a:cxn ang="0">
                  <a:pos x="180" y="617"/>
                </a:cxn>
                <a:cxn ang="0">
                  <a:pos x="180" y="16"/>
                </a:cxn>
              </a:cxnLst>
              <a:rect l="0" t="0" r="r" b="b"/>
              <a:pathLst>
                <a:path w="180" h="685">
                  <a:moveTo>
                    <a:pt x="180" y="16"/>
                  </a:moveTo>
                  <a:lnTo>
                    <a:pt x="179" y="16"/>
                  </a:lnTo>
                  <a:lnTo>
                    <a:pt x="176" y="14"/>
                  </a:lnTo>
                  <a:lnTo>
                    <a:pt x="172" y="12"/>
                  </a:lnTo>
                  <a:lnTo>
                    <a:pt x="165" y="10"/>
                  </a:lnTo>
                  <a:lnTo>
                    <a:pt x="157" y="8"/>
                  </a:lnTo>
                  <a:lnTo>
                    <a:pt x="147" y="4"/>
                  </a:lnTo>
                  <a:lnTo>
                    <a:pt x="136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1" y="1"/>
                  </a:lnTo>
                  <a:lnTo>
                    <a:pt x="66" y="3"/>
                  </a:lnTo>
                  <a:lnTo>
                    <a:pt x="50" y="8"/>
                  </a:lnTo>
                  <a:lnTo>
                    <a:pt x="33" y="14"/>
                  </a:lnTo>
                  <a:lnTo>
                    <a:pt x="17" y="23"/>
                  </a:lnTo>
                  <a:lnTo>
                    <a:pt x="0" y="33"/>
                  </a:lnTo>
                  <a:lnTo>
                    <a:pt x="0" y="685"/>
                  </a:lnTo>
                  <a:lnTo>
                    <a:pt x="1" y="685"/>
                  </a:lnTo>
                  <a:lnTo>
                    <a:pt x="4" y="685"/>
                  </a:lnTo>
                  <a:lnTo>
                    <a:pt x="9" y="684"/>
                  </a:lnTo>
                  <a:lnTo>
                    <a:pt x="17" y="683"/>
                  </a:lnTo>
                  <a:lnTo>
                    <a:pt x="26" y="682"/>
                  </a:lnTo>
                  <a:lnTo>
                    <a:pt x="35" y="681"/>
                  </a:lnTo>
                  <a:lnTo>
                    <a:pt x="47" y="678"/>
                  </a:lnTo>
                  <a:lnTo>
                    <a:pt x="60" y="676"/>
                  </a:lnTo>
                  <a:lnTo>
                    <a:pt x="73" y="671"/>
                  </a:lnTo>
                  <a:lnTo>
                    <a:pt x="87" y="667"/>
                  </a:lnTo>
                  <a:lnTo>
                    <a:pt x="102" y="662"/>
                  </a:lnTo>
                  <a:lnTo>
                    <a:pt x="118" y="655"/>
                  </a:lnTo>
                  <a:lnTo>
                    <a:pt x="133" y="648"/>
                  </a:lnTo>
                  <a:lnTo>
                    <a:pt x="149" y="639"/>
                  </a:lnTo>
                  <a:lnTo>
                    <a:pt x="165" y="628"/>
                  </a:lnTo>
                  <a:lnTo>
                    <a:pt x="180" y="617"/>
                  </a:lnTo>
                  <a:lnTo>
                    <a:pt x="180" y="1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7" name="Freeform 173"/>
            <p:cNvSpPr>
              <a:spLocks/>
            </p:cNvSpPr>
            <p:nvPr/>
          </p:nvSpPr>
          <p:spPr bwMode="auto">
            <a:xfrm>
              <a:off x="6093" y="13704"/>
              <a:ext cx="146" cy="530"/>
            </a:xfrm>
            <a:custGeom>
              <a:avLst/>
              <a:gdLst/>
              <a:ahLst/>
              <a:cxnLst>
                <a:cxn ang="0">
                  <a:pos x="146" y="14"/>
                </a:cxn>
                <a:cxn ang="0">
                  <a:pos x="143" y="12"/>
                </a:cxn>
                <a:cxn ang="0">
                  <a:pos x="134" y="8"/>
                </a:cxn>
                <a:cxn ang="0">
                  <a:pos x="120" y="4"/>
                </a:cxn>
                <a:cxn ang="0">
                  <a:pos x="101" y="1"/>
                </a:cxn>
                <a:cxn ang="0">
                  <a:pos x="79" y="0"/>
                </a:cxn>
                <a:cxn ang="0">
                  <a:pos x="54" y="3"/>
                </a:cxn>
                <a:cxn ang="0">
                  <a:pos x="27" y="11"/>
                </a:cxn>
                <a:cxn ang="0">
                  <a:pos x="0" y="27"/>
                </a:cxn>
                <a:cxn ang="0">
                  <a:pos x="0" y="530"/>
                </a:cxn>
                <a:cxn ang="0">
                  <a:pos x="3" y="530"/>
                </a:cxn>
                <a:cxn ang="0">
                  <a:pos x="14" y="529"/>
                </a:cxn>
                <a:cxn ang="0">
                  <a:pos x="29" y="526"/>
                </a:cxn>
                <a:cxn ang="0">
                  <a:pos x="49" y="521"/>
                </a:cxn>
                <a:cxn ang="0">
                  <a:pos x="71" y="514"/>
                </a:cxn>
                <a:cxn ang="0">
                  <a:pos x="96" y="505"/>
                </a:cxn>
                <a:cxn ang="0">
                  <a:pos x="121" y="492"/>
                </a:cxn>
                <a:cxn ang="0">
                  <a:pos x="146" y="475"/>
                </a:cxn>
                <a:cxn ang="0">
                  <a:pos x="146" y="14"/>
                </a:cxn>
              </a:cxnLst>
              <a:rect l="0" t="0" r="r" b="b"/>
              <a:pathLst>
                <a:path w="146" h="530">
                  <a:moveTo>
                    <a:pt x="146" y="14"/>
                  </a:moveTo>
                  <a:lnTo>
                    <a:pt x="143" y="12"/>
                  </a:lnTo>
                  <a:lnTo>
                    <a:pt x="134" y="8"/>
                  </a:lnTo>
                  <a:lnTo>
                    <a:pt x="120" y="4"/>
                  </a:lnTo>
                  <a:lnTo>
                    <a:pt x="101" y="1"/>
                  </a:lnTo>
                  <a:lnTo>
                    <a:pt x="79" y="0"/>
                  </a:lnTo>
                  <a:lnTo>
                    <a:pt x="54" y="3"/>
                  </a:lnTo>
                  <a:lnTo>
                    <a:pt x="27" y="11"/>
                  </a:lnTo>
                  <a:lnTo>
                    <a:pt x="0" y="27"/>
                  </a:lnTo>
                  <a:lnTo>
                    <a:pt x="0" y="530"/>
                  </a:lnTo>
                  <a:lnTo>
                    <a:pt x="3" y="530"/>
                  </a:lnTo>
                  <a:lnTo>
                    <a:pt x="14" y="529"/>
                  </a:lnTo>
                  <a:lnTo>
                    <a:pt x="29" y="526"/>
                  </a:lnTo>
                  <a:lnTo>
                    <a:pt x="49" y="521"/>
                  </a:lnTo>
                  <a:lnTo>
                    <a:pt x="71" y="514"/>
                  </a:lnTo>
                  <a:lnTo>
                    <a:pt x="96" y="505"/>
                  </a:lnTo>
                  <a:lnTo>
                    <a:pt x="121" y="492"/>
                  </a:lnTo>
                  <a:lnTo>
                    <a:pt x="146" y="475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8" name="Freeform 174"/>
            <p:cNvSpPr>
              <a:spLocks/>
            </p:cNvSpPr>
            <p:nvPr/>
          </p:nvSpPr>
          <p:spPr bwMode="auto">
            <a:xfrm>
              <a:off x="6101" y="13712"/>
              <a:ext cx="109" cy="373"/>
            </a:xfrm>
            <a:custGeom>
              <a:avLst/>
              <a:gdLst/>
              <a:ahLst/>
              <a:cxnLst>
                <a:cxn ang="0">
                  <a:pos x="109" y="10"/>
                </a:cxn>
                <a:cxn ang="0">
                  <a:pos x="107" y="9"/>
                </a:cxn>
                <a:cxn ang="0">
                  <a:pos x="100" y="6"/>
                </a:cxn>
                <a:cxn ang="0">
                  <a:pos x="89" y="2"/>
                </a:cxn>
                <a:cxn ang="0">
                  <a:pos x="75" y="0"/>
                </a:cxn>
                <a:cxn ang="0">
                  <a:pos x="59" y="0"/>
                </a:cxn>
                <a:cxn ang="0">
                  <a:pos x="39" y="2"/>
                </a:cxn>
                <a:cxn ang="0">
                  <a:pos x="20" y="9"/>
                </a:cxn>
                <a:cxn ang="0">
                  <a:pos x="0" y="21"/>
                </a:cxn>
                <a:cxn ang="0">
                  <a:pos x="0" y="373"/>
                </a:cxn>
                <a:cxn ang="0">
                  <a:pos x="2" y="373"/>
                </a:cxn>
                <a:cxn ang="0">
                  <a:pos x="9" y="372"/>
                </a:cxn>
                <a:cxn ang="0">
                  <a:pos x="21" y="369"/>
                </a:cxn>
                <a:cxn ang="0">
                  <a:pos x="36" y="366"/>
                </a:cxn>
                <a:cxn ang="0">
                  <a:pos x="53" y="362"/>
                </a:cxn>
                <a:cxn ang="0">
                  <a:pos x="72" y="354"/>
                </a:cxn>
                <a:cxn ang="0">
                  <a:pos x="90" y="343"/>
                </a:cxn>
                <a:cxn ang="0">
                  <a:pos x="109" y="331"/>
                </a:cxn>
                <a:cxn ang="0">
                  <a:pos x="109" y="10"/>
                </a:cxn>
              </a:cxnLst>
              <a:rect l="0" t="0" r="r" b="b"/>
              <a:pathLst>
                <a:path w="109" h="373">
                  <a:moveTo>
                    <a:pt x="109" y="10"/>
                  </a:moveTo>
                  <a:lnTo>
                    <a:pt x="107" y="9"/>
                  </a:lnTo>
                  <a:lnTo>
                    <a:pt x="100" y="6"/>
                  </a:lnTo>
                  <a:lnTo>
                    <a:pt x="89" y="2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39" y="2"/>
                  </a:lnTo>
                  <a:lnTo>
                    <a:pt x="20" y="9"/>
                  </a:lnTo>
                  <a:lnTo>
                    <a:pt x="0" y="21"/>
                  </a:lnTo>
                  <a:lnTo>
                    <a:pt x="0" y="373"/>
                  </a:lnTo>
                  <a:lnTo>
                    <a:pt x="2" y="373"/>
                  </a:lnTo>
                  <a:lnTo>
                    <a:pt x="9" y="372"/>
                  </a:lnTo>
                  <a:lnTo>
                    <a:pt x="21" y="369"/>
                  </a:lnTo>
                  <a:lnTo>
                    <a:pt x="36" y="366"/>
                  </a:lnTo>
                  <a:lnTo>
                    <a:pt x="53" y="362"/>
                  </a:lnTo>
                  <a:lnTo>
                    <a:pt x="72" y="354"/>
                  </a:lnTo>
                  <a:lnTo>
                    <a:pt x="90" y="343"/>
                  </a:lnTo>
                  <a:lnTo>
                    <a:pt x="109" y="331"/>
                  </a:lnTo>
                  <a:lnTo>
                    <a:pt x="109" y="1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99" name="Freeform 175"/>
            <p:cNvSpPr>
              <a:spLocks/>
            </p:cNvSpPr>
            <p:nvPr/>
          </p:nvSpPr>
          <p:spPr bwMode="auto">
            <a:xfrm>
              <a:off x="6107" y="13721"/>
              <a:ext cx="75" cy="216"/>
            </a:xfrm>
            <a:custGeom>
              <a:avLst/>
              <a:gdLst/>
              <a:ahLst/>
              <a:cxnLst>
                <a:cxn ang="0">
                  <a:pos x="75" y="6"/>
                </a:cxn>
                <a:cxn ang="0">
                  <a:pos x="73" y="5"/>
                </a:cxn>
                <a:cxn ang="0">
                  <a:pos x="69" y="4"/>
                </a:cxn>
                <a:cxn ang="0">
                  <a:pos x="61" y="2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14" y="6"/>
                </a:cxn>
                <a:cxn ang="0">
                  <a:pos x="0" y="14"/>
                </a:cxn>
                <a:cxn ang="0">
                  <a:pos x="0" y="216"/>
                </a:cxn>
                <a:cxn ang="0">
                  <a:pos x="2" y="216"/>
                </a:cxn>
                <a:cxn ang="0">
                  <a:pos x="7" y="215"/>
                </a:cxn>
                <a:cxn ang="0">
                  <a:pos x="15" y="214"/>
                </a:cxn>
                <a:cxn ang="0">
                  <a:pos x="25" y="211"/>
                </a:cxn>
                <a:cxn ang="0">
                  <a:pos x="37" y="208"/>
                </a:cxn>
                <a:cxn ang="0">
                  <a:pos x="50" y="203"/>
                </a:cxn>
                <a:cxn ang="0">
                  <a:pos x="63" y="195"/>
                </a:cxn>
                <a:cxn ang="0">
                  <a:pos x="75" y="187"/>
                </a:cxn>
                <a:cxn ang="0">
                  <a:pos x="75" y="6"/>
                </a:cxn>
              </a:cxnLst>
              <a:rect l="0" t="0" r="r" b="b"/>
              <a:pathLst>
                <a:path w="75" h="216">
                  <a:moveTo>
                    <a:pt x="75" y="6"/>
                  </a:moveTo>
                  <a:lnTo>
                    <a:pt x="73" y="5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14" y="6"/>
                  </a:lnTo>
                  <a:lnTo>
                    <a:pt x="0" y="14"/>
                  </a:lnTo>
                  <a:lnTo>
                    <a:pt x="0" y="216"/>
                  </a:lnTo>
                  <a:lnTo>
                    <a:pt x="2" y="216"/>
                  </a:lnTo>
                  <a:lnTo>
                    <a:pt x="7" y="215"/>
                  </a:lnTo>
                  <a:lnTo>
                    <a:pt x="15" y="214"/>
                  </a:lnTo>
                  <a:lnTo>
                    <a:pt x="25" y="211"/>
                  </a:lnTo>
                  <a:lnTo>
                    <a:pt x="37" y="208"/>
                  </a:lnTo>
                  <a:lnTo>
                    <a:pt x="50" y="203"/>
                  </a:lnTo>
                  <a:lnTo>
                    <a:pt x="63" y="195"/>
                  </a:lnTo>
                  <a:lnTo>
                    <a:pt x="75" y="187"/>
                  </a:lnTo>
                  <a:lnTo>
                    <a:pt x="75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0" name="Freeform 176"/>
            <p:cNvSpPr>
              <a:spLocks/>
            </p:cNvSpPr>
            <p:nvPr/>
          </p:nvSpPr>
          <p:spPr bwMode="auto">
            <a:xfrm>
              <a:off x="7013" y="14340"/>
              <a:ext cx="110" cy="111"/>
            </a:xfrm>
            <a:custGeom>
              <a:avLst/>
              <a:gdLst/>
              <a:ahLst/>
              <a:cxnLst>
                <a:cxn ang="0">
                  <a:pos x="55" y="111"/>
                </a:cxn>
                <a:cxn ang="0">
                  <a:pos x="66" y="110"/>
                </a:cxn>
                <a:cxn ang="0">
                  <a:pos x="76" y="106"/>
                </a:cxn>
                <a:cxn ang="0">
                  <a:pos x="85" y="101"/>
                </a:cxn>
                <a:cxn ang="0">
                  <a:pos x="94" y="94"/>
                </a:cxn>
                <a:cxn ang="0">
                  <a:pos x="100" y="86"/>
                </a:cxn>
                <a:cxn ang="0">
                  <a:pos x="106" y="77"/>
                </a:cxn>
                <a:cxn ang="0">
                  <a:pos x="109" y="66"/>
                </a:cxn>
                <a:cxn ang="0">
                  <a:pos x="110" y="56"/>
                </a:cxn>
                <a:cxn ang="0">
                  <a:pos x="109" y="44"/>
                </a:cxn>
                <a:cxn ang="0">
                  <a:pos x="106" y="34"/>
                </a:cxn>
                <a:cxn ang="0">
                  <a:pos x="100" y="24"/>
                </a:cxn>
                <a:cxn ang="0">
                  <a:pos x="94" y="17"/>
                </a:cxn>
                <a:cxn ang="0">
                  <a:pos x="85" y="9"/>
                </a:cxn>
                <a:cxn ang="0">
                  <a:pos x="76" y="5"/>
                </a:cxn>
                <a:cxn ang="0">
                  <a:pos x="66" y="2"/>
                </a:cxn>
                <a:cxn ang="0">
                  <a:pos x="55" y="0"/>
                </a:cxn>
                <a:cxn ang="0">
                  <a:pos x="44" y="2"/>
                </a:cxn>
                <a:cxn ang="0">
                  <a:pos x="33" y="5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1" y="44"/>
                </a:cxn>
                <a:cxn ang="0">
                  <a:pos x="0" y="56"/>
                </a:cxn>
                <a:cxn ang="0">
                  <a:pos x="1" y="66"/>
                </a:cxn>
                <a:cxn ang="0">
                  <a:pos x="4" y="77"/>
                </a:cxn>
                <a:cxn ang="0">
                  <a:pos x="10" y="86"/>
                </a:cxn>
                <a:cxn ang="0">
                  <a:pos x="16" y="94"/>
                </a:cxn>
                <a:cxn ang="0">
                  <a:pos x="25" y="101"/>
                </a:cxn>
                <a:cxn ang="0">
                  <a:pos x="33" y="106"/>
                </a:cxn>
                <a:cxn ang="0">
                  <a:pos x="44" y="110"/>
                </a:cxn>
                <a:cxn ang="0">
                  <a:pos x="55" y="111"/>
                </a:cxn>
              </a:cxnLst>
              <a:rect l="0" t="0" r="r" b="b"/>
              <a:pathLst>
                <a:path w="110" h="111">
                  <a:moveTo>
                    <a:pt x="55" y="111"/>
                  </a:moveTo>
                  <a:lnTo>
                    <a:pt x="66" y="110"/>
                  </a:lnTo>
                  <a:lnTo>
                    <a:pt x="76" y="106"/>
                  </a:lnTo>
                  <a:lnTo>
                    <a:pt x="85" y="101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6" y="77"/>
                  </a:lnTo>
                  <a:lnTo>
                    <a:pt x="109" y="66"/>
                  </a:lnTo>
                  <a:lnTo>
                    <a:pt x="110" y="56"/>
                  </a:lnTo>
                  <a:lnTo>
                    <a:pt x="109" y="44"/>
                  </a:lnTo>
                  <a:lnTo>
                    <a:pt x="106" y="34"/>
                  </a:lnTo>
                  <a:lnTo>
                    <a:pt x="100" y="24"/>
                  </a:lnTo>
                  <a:lnTo>
                    <a:pt x="94" y="17"/>
                  </a:lnTo>
                  <a:lnTo>
                    <a:pt x="85" y="9"/>
                  </a:lnTo>
                  <a:lnTo>
                    <a:pt x="76" y="5"/>
                  </a:lnTo>
                  <a:lnTo>
                    <a:pt x="66" y="2"/>
                  </a:lnTo>
                  <a:lnTo>
                    <a:pt x="55" y="0"/>
                  </a:lnTo>
                  <a:lnTo>
                    <a:pt x="44" y="2"/>
                  </a:lnTo>
                  <a:lnTo>
                    <a:pt x="33" y="5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1" y="44"/>
                  </a:lnTo>
                  <a:lnTo>
                    <a:pt x="0" y="56"/>
                  </a:lnTo>
                  <a:lnTo>
                    <a:pt x="1" y="66"/>
                  </a:lnTo>
                  <a:lnTo>
                    <a:pt x="4" y="77"/>
                  </a:lnTo>
                  <a:lnTo>
                    <a:pt x="10" y="86"/>
                  </a:lnTo>
                  <a:lnTo>
                    <a:pt x="16" y="94"/>
                  </a:lnTo>
                  <a:lnTo>
                    <a:pt x="25" y="101"/>
                  </a:lnTo>
                  <a:lnTo>
                    <a:pt x="33" y="106"/>
                  </a:lnTo>
                  <a:lnTo>
                    <a:pt x="44" y="110"/>
                  </a:lnTo>
                  <a:lnTo>
                    <a:pt x="55" y="1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1" name="Freeform 177"/>
            <p:cNvSpPr>
              <a:spLocks/>
            </p:cNvSpPr>
            <p:nvPr/>
          </p:nvSpPr>
          <p:spPr bwMode="auto">
            <a:xfrm>
              <a:off x="6676" y="14343"/>
              <a:ext cx="55" cy="55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38" y="53"/>
                </a:cxn>
                <a:cxn ang="0">
                  <a:pos x="48" y="46"/>
                </a:cxn>
                <a:cxn ang="0">
                  <a:pos x="53" y="37"/>
                </a:cxn>
                <a:cxn ang="0">
                  <a:pos x="55" y="27"/>
                </a:cxn>
                <a:cxn ang="0">
                  <a:pos x="53" y="16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7" y="0"/>
                </a:cxn>
                <a:cxn ang="0">
                  <a:pos x="16" y="2"/>
                </a:cxn>
                <a:cxn ang="0">
                  <a:pos x="8" y="7"/>
                </a:cxn>
                <a:cxn ang="0">
                  <a:pos x="2" y="16"/>
                </a:cxn>
                <a:cxn ang="0">
                  <a:pos x="0" y="27"/>
                </a:cxn>
                <a:cxn ang="0">
                  <a:pos x="2" y="37"/>
                </a:cxn>
                <a:cxn ang="0">
                  <a:pos x="8" y="46"/>
                </a:cxn>
                <a:cxn ang="0">
                  <a:pos x="16" y="53"/>
                </a:cxn>
                <a:cxn ang="0">
                  <a:pos x="27" y="55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lnTo>
                    <a:pt x="38" y="53"/>
                  </a:lnTo>
                  <a:lnTo>
                    <a:pt x="48" y="46"/>
                  </a:lnTo>
                  <a:lnTo>
                    <a:pt x="53" y="37"/>
                  </a:lnTo>
                  <a:lnTo>
                    <a:pt x="55" y="27"/>
                  </a:lnTo>
                  <a:lnTo>
                    <a:pt x="53" y="16"/>
                  </a:lnTo>
                  <a:lnTo>
                    <a:pt x="48" y="7"/>
                  </a:lnTo>
                  <a:lnTo>
                    <a:pt x="38" y="2"/>
                  </a:lnTo>
                  <a:lnTo>
                    <a:pt x="27" y="0"/>
                  </a:lnTo>
                  <a:lnTo>
                    <a:pt x="16" y="2"/>
                  </a:lnTo>
                  <a:lnTo>
                    <a:pt x="8" y="7"/>
                  </a:lnTo>
                  <a:lnTo>
                    <a:pt x="2" y="16"/>
                  </a:lnTo>
                  <a:lnTo>
                    <a:pt x="0" y="27"/>
                  </a:lnTo>
                  <a:lnTo>
                    <a:pt x="2" y="37"/>
                  </a:lnTo>
                  <a:lnTo>
                    <a:pt x="8" y="46"/>
                  </a:lnTo>
                  <a:lnTo>
                    <a:pt x="16" y="53"/>
                  </a:lnTo>
                  <a:lnTo>
                    <a:pt x="27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2" name="Freeform 178"/>
            <p:cNvSpPr>
              <a:spLocks/>
            </p:cNvSpPr>
            <p:nvPr/>
          </p:nvSpPr>
          <p:spPr bwMode="auto">
            <a:xfrm>
              <a:off x="6770" y="14345"/>
              <a:ext cx="55" cy="55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9" y="53"/>
                </a:cxn>
                <a:cxn ang="0">
                  <a:pos x="47" y="47"/>
                </a:cxn>
                <a:cxn ang="0">
                  <a:pos x="53" y="39"/>
                </a:cxn>
                <a:cxn ang="0">
                  <a:pos x="55" y="28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0" y="28"/>
                </a:cxn>
                <a:cxn ang="0">
                  <a:pos x="2" y="39"/>
                </a:cxn>
                <a:cxn ang="0">
                  <a:pos x="9" y="47"/>
                </a:cxn>
                <a:cxn ang="0">
                  <a:pos x="17" y="53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9" y="53"/>
                  </a:lnTo>
                  <a:lnTo>
                    <a:pt x="47" y="47"/>
                  </a:lnTo>
                  <a:lnTo>
                    <a:pt x="53" y="39"/>
                  </a:lnTo>
                  <a:lnTo>
                    <a:pt x="55" y="28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7"/>
                  </a:lnTo>
                  <a:lnTo>
                    <a:pt x="0" y="28"/>
                  </a:lnTo>
                  <a:lnTo>
                    <a:pt x="2" y="39"/>
                  </a:lnTo>
                  <a:lnTo>
                    <a:pt x="9" y="47"/>
                  </a:lnTo>
                  <a:lnTo>
                    <a:pt x="17" y="53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3" name="Freeform 179"/>
            <p:cNvSpPr>
              <a:spLocks/>
            </p:cNvSpPr>
            <p:nvPr/>
          </p:nvSpPr>
          <p:spPr bwMode="auto">
            <a:xfrm>
              <a:off x="6401" y="13591"/>
              <a:ext cx="156" cy="752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4" y="30"/>
                </a:cxn>
                <a:cxn ang="0">
                  <a:pos x="33" y="73"/>
                </a:cxn>
                <a:cxn ang="0">
                  <a:pos x="19" y="140"/>
                </a:cxn>
                <a:cxn ang="0">
                  <a:pos x="7" y="229"/>
                </a:cxn>
                <a:cxn ang="0">
                  <a:pos x="0" y="337"/>
                </a:cxn>
                <a:cxn ang="0">
                  <a:pos x="1" y="462"/>
                </a:cxn>
                <a:cxn ang="0">
                  <a:pos x="14" y="602"/>
                </a:cxn>
                <a:cxn ang="0">
                  <a:pos x="43" y="752"/>
                </a:cxn>
                <a:cxn ang="0">
                  <a:pos x="150" y="746"/>
                </a:cxn>
                <a:cxn ang="0">
                  <a:pos x="146" y="724"/>
                </a:cxn>
                <a:cxn ang="0">
                  <a:pos x="135" y="663"/>
                </a:cxn>
                <a:cxn ang="0">
                  <a:pos x="123" y="574"/>
                </a:cxn>
                <a:cxn ang="0">
                  <a:pos x="111" y="463"/>
                </a:cxn>
                <a:cxn ang="0">
                  <a:pos x="104" y="342"/>
                </a:cxn>
                <a:cxn ang="0">
                  <a:pos x="107" y="220"/>
                </a:cxn>
                <a:cxn ang="0">
                  <a:pos x="124" y="106"/>
                </a:cxn>
                <a:cxn ang="0">
                  <a:pos x="156" y="9"/>
                </a:cxn>
                <a:cxn ang="0">
                  <a:pos x="156" y="8"/>
                </a:cxn>
                <a:cxn ang="0">
                  <a:pos x="156" y="6"/>
                </a:cxn>
                <a:cxn ang="0">
                  <a:pos x="154" y="4"/>
                </a:cxn>
                <a:cxn ang="0">
                  <a:pos x="147" y="0"/>
                </a:cxn>
                <a:cxn ang="0">
                  <a:pos x="134" y="0"/>
                </a:cxn>
                <a:cxn ang="0">
                  <a:pos x="115" y="1"/>
                </a:cxn>
                <a:cxn ang="0">
                  <a:pos x="87" y="7"/>
                </a:cxn>
                <a:cxn ang="0">
                  <a:pos x="48" y="15"/>
                </a:cxn>
              </a:cxnLst>
              <a:rect l="0" t="0" r="r" b="b"/>
              <a:pathLst>
                <a:path w="156" h="752">
                  <a:moveTo>
                    <a:pt x="48" y="15"/>
                  </a:moveTo>
                  <a:lnTo>
                    <a:pt x="44" y="30"/>
                  </a:lnTo>
                  <a:lnTo>
                    <a:pt x="33" y="73"/>
                  </a:lnTo>
                  <a:lnTo>
                    <a:pt x="19" y="140"/>
                  </a:lnTo>
                  <a:lnTo>
                    <a:pt x="7" y="229"/>
                  </a:lnTo>
                  <a:lnTo>
                    <a:pt x="0" y="337"/>
                  </a:lnTo>
                  <a:lnTo>
                    <a:pt x="1" y="462"/>
                  </a:lnTo>
                  <a:lnTo>
                    <a:pt x="14" y="602"/>
                  </a:lnTo>
                  <a:lnTo>
                    <a:pt x="43" y="752"/>
                  </a:lnTo>
                  <a:lnTo>
                    <a:pt x="150" y="746"/>
                  </a:lnTo>
                  <a:lnTo>
                    <a:pt x="146" y="724"/>
                  </a:lnTo>
                  <a:lnTo>
                    <a:pt x="135" y="663"/>
                  </a:lnTo>
                  <a:lnTo>
                    <a:pt x="123" y="574"/>
                  </a:lnTo>
                  <a:lnTo>
                    <a:pt x="111" y="463"/>
                  </a:lnTo>
                  <a:lnTo>
                    <a:pt x="104" y="342"/>
                  </a:lnTo>
                  <a:lnTo>
                    <a:pt x="107" y="220"/>
                  </a:lnTo>
                  <a:lnTo>
                    <a:pt x="124" y="106"/>
                  </a:lnTo>
                  <a:lnTo>
                    <a:pt x="156" y="9"/>
                  </a:lnTo>
                  <a:lnTo>
                    <a:pt x="156" y="8"/>
                  </a:lnTo>
                  <a:lnTo>
                    <a:pt x="156" y="6"/>
                  </a:lnTo>
                  <a:lnTo>
                    <a:pt x="154" y="4"/>
                  </a:lnTo>
                  <a:lnTo>
                    <a:pt x="147" y="0"/>
                  </a:lnTo>
                  <a:lnTo>
                    <a:pt x="134" y="0"/>
                  </a:lnTo>
                  <a:lnTo>
                    <a:pt x="115" y="1"/>
                  </a:lnTo>
                  <a:lnTo>
                    <a:pt x="87" y="7"/>
                  </a:lnTo>
                  <a:lnTo>
                    <a:pt x="48" y="1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4" name="Freeform 180"/>
            <p:cNvSpPr>
              <a:spLocks/>
            </p:cNvSpPr>
            <p:nvPr/>
          </p:nvSpPr>
          <p:spPr bwMode="auto">
            <a:xfrm>
              <a:off x="7205" y="13498"/>
              <a:ext cx="212" cy="839"/>
            </a:xfrm>
            <a:custGeom>
              <a:avLst/>
              <a:gdLst/>
              <a:ahLst/>
              <a:cxnLst>
                <a:cxn ang="0">
                  <a:pos x="212" y="6"/>
                </a:cxn>
                <a:cxn ang="0">
                  <a:pos x="206" y="11"/>
                </a:cxn>
                <a:cxn ang="0">
                  <a:pos x="192" y="33"/>
                </a:cxn>
                <a:cxn ang="0">
                  <a:pos x="174" y="77"/>
                </a:cxn>
                <a:cxn ang="0">
                  <a:pos x="156" y="148"/>
                </a:cxn>
                <a:cxn ang="0">
                  <a:pos x="141" y="254"/>
                </a:cxn>
                <a:cxn ang="0">
                  <a:pos x="133" y="401"/>
                </a:cxn>
                <a:cxn ang="0">
                  <a:pos x="137" y="593"/>
                </a:cxn>
                <a:cxn ang="0">
                  <a:pos x="158" y="839"/>
                </a:cxn>
                <a:cxn ang="0">
                  <a:pos x="38" y="839"/>
                </a:cxn>
                <a:cxn ang="0">
                  <a:pos x="34" y="814"/>
                </a:cxn>
                <a:cxn ang="0">
                  <a:pos x="24" y="746"/>
                </a:cxn>
                <a:cxn ang="0">
                  <a:pos x="12" y="645"/>
                </a:cxn>
                <a:cxn ang="0">
                  <a:pos x="3" y="521"/>
                </a:cxn>
                <a:cxn ang="0">
                  <a:pos x="0" y="384"/>
                </a:cxn>
                <a:cxn ang="0">
                  <a:pos x="6" y="244"/>
                </a:cxn>
                <a:cxn ang="0">
                  <a:pos x="29" y="114"/>
                </a:cxn>
                <a:cxn ang="0">
                  <a:pos x="68" y="0"/>
                </a:cxn>
                <a:cxn ang="0">
                  <a:pos x="212" y="6"/>
                </a:cxn>
              </a:cxnLst>
              <a:rect l="0" t="0" r="r" b="b"/>
              <a:pathLst>
                <a:path w="212" h="839">
                  <a:moveTo>
                    <a:pt x="212" y="6"/>
                  </a:moveTo>
                  <a:lnTo>
                    <a:pt x="206" y="11"/>
                  </a:lnTo>
                  <a:lnTo>
                    <a:pt x="192" y="33"/>
                  </a:lnTo>
                  <a:lnTo>
                    <a:pt x="174" y="77"/>
                  </a:lnTo>
                  <a:lnTo>
                    <a:pt x="156" y="148"/>
                  </a:lnTo>
                  <a:lnTo>
                    <a:pt x="141" y="254"/>
                  </a:lnTo>
                  <a:lnTo>
                    <a:pt x="133" y="401"/>
                  </a:lnTo>
                  <a:lnTo>
                    <a:pt x="137" y="593"/>
                  </a:lnTo>
                  <a:lnTo>
                    <a:pt x="158" y="839"/>
                  </a:lnTo>
                  <a:lnTo>
                    <a:pt x="38" y="839"/>
                  </a:lnTo>
                  <a:lnTo>
                    <a:pt x="34" y="814"/>
                  </a:lnTo>
                  <a:lnTo>
                    <a:pt x="24" y="746"/>
                  </a:lnTo>
                  <a:lnTo>
                    <a:pt x="12" y="645"/>
                  </a:lnTo>
                  <a:lnTo>
                    <a:pt x="3" y="521"/>
                  </a:lnTo>
                  <a:lnTo>
                    <a:pt x="0" y="384"/>
                  </a:lnTo>
                  <a:lnTo>
                    <a:pt x="6" y="244"/>
                  </a:lnTo>
                  <a:lnTo>
                    <a:pt x="29" y="114"/>
                  </a:lnTo>
                  <a:lnTo>
                    <a:pt x="68" y="0"/>
                  </a:lnTo>
                  <a:lnTo>
                    <a:pt x="212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5" name="Freeform 181"/>
            <p:cNvSpPr>
              <a:spLocks/>
            </p:cNvSpPr>
            <p:nvPr/>
          </p:nvSpPr>
          <p:spPr bwMode="auto">
            <a:xfrm>
              <a:off x="6406" y="13636"/>
              <a:ext cx="137" cy="656"/>
            </a:xfrm>
            <a:custGeom>
              <a:avLst/>
              <a:gdLst/>
              <a:ahLst/>
              <a:cxnLst>
                <a:cxn ang="0">
                  <a:pos x="43" y="12"/>
                </a:cxn>
                <a:cxn ang="0">
                  <a:pos x="39" y="25"/>
                </a:cxn>
                <a:cxn ang="0">
                  <a:pos x="30" y="62"/>
                </a:cxn>
                <a:cxn ang="0">
                  <a:pos x="19" y="122"/>
                </a:cxn>
                <a:cxn ang="0">
                  <a:pos x="7" y="199"/>
                </a:cxn>
                <a:cxn ang="0">
                  <a:pos x="0" y="294"/>
                </a:cxn>
                <a:cxn ang="0">
                  <a:pos x="1" y="403"/>
                </a:cxn>
                <a:cxn ang="0">
                  <a:pos x="12" y="524"/>
                </a:cxn>
                <a:cxn ang="0">
                  <a:pos x="38" y="656"/>
                </a:cxn>
                <a:cxn ang="0">
                  <a:pos x="132" y="650"/>
                </a:cxn>
                <a:cxn ang="0">
                  <a:pos x="127" y="631"/>
                </a:cxn>
                <a:cxn ang="0">
                  <a:pos x="119" y="578"/>
                </a:cxn>
                <a:cxn ang="0">
                  <a:pos x="107" y="499"/>
                </a:cxn>
                <a:cxn ang="0">
                  <a:pos x="97" y="403"/>
                </a:cxn>
                <a:cxn ang="0">
                  <a:pos x="92" y="297"/>
                </a:cxn>
                <a:cxn ang="0">
                  <a:pos x="94" y="192"/>
                </a:cxn>
                <a:cxn ang="0">
                  <a:pos x="108" y="91"/>
                </a:cxn>
                <a:cxn ang="0">
                  <a:pos x="137" y="7"/>
                </a:cxn>
                <a:cxn ang="0">
                  <a:pos x="137" y="6"/>
                </a:cxn>
                <a:cxn ang="0">
                  <a:pos x="137" y="4"/>
                </a:cxn>
                <a:cxn ang="0">
                  <a:pos x="135" y="2"/>
                </a:cxn>
                <a:cxn ang="0">
                  <a:pos x="129" y="0"/>
                </a:cxn>
                <a:cxn ang="0">
                  <a:pos x="119" y="0"/>
                </a:cxn>
                <a:cxn ang="0">
                  <a:pos x="101" y="1"/>
                </a:cxn>
                <a:cxn ang="0">
                  <a:pos x="77" y="5"/>
                </a:cxn>
                <a:cxn ang="0">
                  <a:pos x="43" y="12"/>
                </a:cxn>
              </a:cxnLst>
              <a:rect l="0" t="0" r="r" b="b"/>
              <a:pathLst>
                <a:path w="137" h="656">
                  <a:moveTo>
                    <a:pt x="43" y="12"/>
                  </a:moveTo>
                  <a:lnTo>
                    <a:pt x="39" y="25"/>
                  </a:lnTo>
                  <a:lnTo>
                    <a:pt x="30" y="62"/>
                  </a:lnTo>
                  <a:lnTo>
                    <a:pt x="19" y="122"/>
                  </a:lnTo>
                  <a:lnTo>
                    <a:pt x="7" y="199"/>
                  </a:lnTo>
                  <a:lnTo>
                    <a:pt x="0" y="294"/>
                  </a:lnTo>
                  <a:lnTo>
                    <a:pt x="1" y="403"/>
                  </a:lnTo>
                  <a:lnTo>
                    <a:pt x="12" y="524"/>
                  </a:lnTo>
                  <a:lnTo>
                    <a:pt x="38" y="656"/>
                  </a:lnTo>
                  <a:lnTo>
                    <a:pt x="132" y="650"/>
                  </a:lnTo>
                  <a:lnTo>
                    <a:pt x="127" y="631"/>
                  </a:lnTo>
                  <a:lnTo>
                    <a:pt x="119" y="578"/>
                  </a:lnTo>
                  <a:lnTo>
                    <a:pt x="107" y="499"/>
                  </a:lnTo>
                  <a:lnTo>
                    <a:pt x="97" y="403"/>
                  </a:lnTo>
                  <a:lnTo>
                    <a:pt x="92" y="297"/>
                  </a:lnTo>
                  <a:lnTo>
                    <a:pt x="94" y="192"/>
                  </a:lnTo>
                  <a:lnTo>
                    <a:pt x="108" y="91"/>
                  </a:lnTo>
                  <a:lnTo>
                    <a:pt x="137" y="7"/>
                  </a:lnTo>
                  <a:lnTo>
                    <a:pt x="137" y="6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29" y="0"/>
                  </a:lnTo>
                  <a:lnTo>
                    <a:pt x="119" y="0"/>
                  </a:lnTo>
                  <a:lnTo>
                    <a:pt x="101" y="1"/>
                  </a:lnTo>
                  <a:lnTo>
                    <a:pt x="77" y="5"/>
                  </a:lnTo>
                  <a:lnTo>
                    <a:pt x="43" y="1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6" name="Freeform 182"/>
            <p:cNvSpPr>
              <a:spLocks/>
            </p:cNvSpPr>
            <p:nvPr/>
          </p:nvSpPr>
          <p:spPr bwMode="auto">
            <a:xfrm>
              <a:off x="6412" y="13680"/>
              <a:ext cx="116" cy="56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33" y="21"/>
                </a:cxn>
                <a:cxn ang="0">
                  <a:pos x="24" y="53"/>
                </a:cxn>
                <a:cxn ang="0">
                  <a:pos x="15" y="103"/>
                </a:cxn>
                <a:cxn ang="0">
                  <a:pos x="5" y="169"/>
                </a:cxn>
                <a:cxn ang="0">
                  <a:pos x="0" y="250"/>
                </a:cxn>
                <a:cxn ang="0">
                  <a:pos x="1" y="344"/>
                </a:cxn>
                <a:cxn ang="0">
                  <a:pos x="10" y="448"/>
                </a:cxn>
                <a:cxn ang="0">
                  <a:pos x="32" y="560"/>
                </a:cxn>
                <a:cxn ang="0">
                  <a:pos x="112" y="555"/>
                </a:cxn>
                <a:cxn ang="0">
                  <a:pos x="108" y="538"/>
                </a:cxn>
                <a:cxn ang="0">
                  <a:pos x="101" y="493"/>
                </a:cxn>
                <a:cxn ang="0">
                  <a:pos x="91" y="426"/>
                </a:cxn>
                <a:cxn ang="0">
                  <a:pos x="82" y="344"/>
                </a:cxn>
                <a:cxn ang="0">
                  <a:pos x="77" y="255"/>
                </a:cxn>
                <a:cxn ang="0">
                  <a:pos x="79" y="164"/>
                </a:cxn>
                <a:cxn ang="0">
                  <a:pos x="91" y="79"/>
                </a:cxn>
                <a:cxn ang="0">
                  <a:pos x="116" y="6"/>
                </a:cxn>
                <a:cxn ang="0">
                  <a:pos x="116" y="5"/>
                </a:cxn>
                <a:cxn ang="0">
                  <a:pos x="116" y="4"/>
                </a:cxn>
                <a:cxn ang="0">
                  <a:pos x="114" y="2"/>
                </a:cxn>
                <a:cxn ang="0">
                  <a:pos x="109" y="0"/>
                </a:cxn>
                <a:cxn ang="0">
                  <a:pos x="100" y="0"/>
                </a:cxn>
                <a:cxn ang="0">
                  <a:pos x="86" y="1"/>
                </a:cxn>
                <a:cxn ang="0">
                  <a:pos x="65" y="4"/>
                </a:cxn>
                <a:cxn ang="0">
                  <a:pos x="36" y="11"/>
                </a:cxn>
              </a:cxnLst>
              <a:rect l="0" t="0" r="r" b="b"/>
              <a:pathLst>
                <a:path w="116" h="560">
                  <a:moveTo>
                    <a:pt x="36" y="11"/>
                  </a:moveTo>
                  <a:lnTo>
                    <a:pt x="33" y="21"/>
                  </a:lnTo>
                  <a:lnTo>
                    <a:pt x="24" y="53"/>
                  </a:lnTo>
                  <a:lnTo>
                    <a:pt x="15" y="103"/>
                  </a:lnTo>
                  <a:lnTo>
                    <a:pt x="5" y="169"/>
                  </a:lnTo>
                  <a:lnTo>
                    <a:pt x="0" y="250"/>
                  </a:lnTo>
                  <a:lnTo>
                    <a:pt x="1" y="344"/>
                  </a:lnTo>
                  <a:lnTo>
                    <a:pt x="10" y="448"/>
                  </a:lnTo>
                  <a:lnTo>
                    <a:pt x="32" y="560"/>
                  </a:lnTo>
                  <a:lnTo>
                    <a:pt x="112" y="555"/>
                  </a:lnTo>
                  <a:lnTo>
                    <a:pt x="108" y="538"/>
                  </a:lnTo>
                  <a:lnTo>
                    <a:pt x="101" y="493"/>
                  </a:lnTo>
                  <a:lnTo>
                    <a:pt x="91" y="426"/>
                  </a:lnTo>
                  <a:lnTo>
                    <a:pt x="82" y="344"/>
                  </a:lnTo>
                  <a:lnTo>
                    <a:pt x="77" y="255"/>
                  </a:lnTo>
                  <a:lnTo>
                    <a:pt x="79" y="164"/>
                  </a:lnTo>
                  <a:lnTo>
                    <a:pt x="91" y="79"/>
                  </a:lnTo>
                  <a:lnTo>
                    <a:pt x="116" y="6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86" y="1"/>
                  </a:lnTo>
                  <a:lnTo>
                    <a:pt x="65" y="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7" name="Freeform 183"/>
            <p:cNvSpPr>
              <a:spLocks/>
            </p:cNvSpPr>
            <p:nvPr/>
          </p:nvSpPr>
          <p:spPr bwMode="auto">
            <a:xfrm>
              <a:off x="6417" y="13724"/>
              <a:ext cx="97" cy="463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27" y="17"/>
                </a:cxn>
                <a:cxn ang="0">
                  <a:pos x="20" y="44"/>
                </a:cxn>
                <a:cxn ang="0">
                  <a:pos x="12" y="85"/>
                </a:cxn>
                <a:cxn ang="0">
                  <a:pos x="4" y="140"/>
                </a:cxn>
                <a:cxn ang="0">
                  <a:pos x="0" y="207"/>
                </a:cxn>
                <a:cxn ang="0">
                  <a:pos x="0" y="285"/>
                </a:cxn>
                <a:cxn ang="0">
                  <a:pos x="9" y="370"/>
                </a:cxn>
                <a:cxn ang="0">
                  <a:pos x="26" y="463"/>
                </a:cxn>
                <a:cxn ang="0">
                  <a:pos x="93" y="460"/>
                </a:cxn>
                <a:cxn ang="0">
                  <a:pos x="89" y="446"/>
                </a:cxn>
                <a:cxn ang="0">
                  <a:pos x="83" y="408"/>
                </a:cxn>
                <a:cxn ang="0">
                  <a:pos x="75" y="353"/>
                </a:cxn>
                <a:cxn ang="0">
                  <a:pos x="68" y="285"/>
                </a:cxn>
                <a:cxn ang="0">
                  <a:pos x="65" y="211"/>
                </a:cxn>
                <a:cxn ang="0">
                  <a:pos x="67" y="136"/>
                </a:cxn>
                <a:cxn ang="0">
                  <a:pos x="76" y="65"/>
                </a:cxn>
                <a:cxn ang="0">
                  <a:pos x="97" y="5"/>
                </a:cxn>
                <a:cxn ang="0">
                  <a:pos x="97" y="4"/>
                </a:cxn>
                <a:cxn ang="0">
                  <a:pos x="97" y="3"/>
                </a:cxn>
                <a:cxn ang="0">
                  <a:pos x="95" y="1"/>
                </a:cxn>
                <a:cxn ang="0">
                  <a:pos x="91" y="0"/>
                </a:cxn>
                <a:cxn ang="0">
                  <a:pos x="84" y="0"/>
                </a:cxn>
                <a:cxn ang="0">
                  <a:pos x="71" y="0"/>
                </a:cxn>
                <a:cxn ang="0">
                  <a:pos x="54" y="3"/>
                </a:cxn>
                <a:cxn ang="0">
                  <a:pos x="30" y="9"/>
                </a:cxn>
              </a:cxnLst>
              <a:rect l="0" t="0" r="r" b="b"/>
              <a:pathLst>
                <a:path w="97" h="463">
                  <a:moveTo>
                    <a:pt x="30" y="9"/>
                  </a:moveTo>
                  <a:lnTo>
                    <a:pt x="27" y="17"/>
                  </a:lnTo>
                  <a:lnTo>
                    <a:pt x="20" y="44"/>
                  </a:lnTo>
                  <a:lnTo>
                    <a:pt x="12" y="85"/>
                  </a:lnTo>
                  <a:lnTo>
                    <a:pt x="4" y="140"/>
                  </a:lnTo>
                  <a:lnTo>
                    <a:pt x="0" y="207"/>
                  </a:lnTo>
                  <a:lnTo>
                    <a:pt x="0" y="285"/>
                  </a:lnTo>
                  <a:lnTo>
                    <a:pt x="9" y="370"/>
                  </a:lnTo>
                  <a:lnTo>
                    <a:pt x="26" y="463"/>
                  </a:lnTo>
                  <a:lnTo>
                    <a:pt x="93" y="460"/>
                  </a:lnTo>
                  <a:lnTo>
                    <a:pt x="89" y="446"/>
                  </a:lnTo>
                  <a:lnTo>
                    <a:pt x="83" y="408"/>
                  </a:lnTo>
                  <a:lnTo>
                    <a:pt x="75" y="353"/>
                  </a:lnTo>
                  <a:lnTo>
                    <a:pt x="68" y="285"/>
                  </a:lnTo>
                  <a:lnTo>
                    <a:pt x="65" y="211"/>
                  </a:lnTo>
                  <a:lnTo>
                    <a:pt x="67" y="136"/>
                  </a:lnTo>
                  <a:lnTo>
                    <a:pt x="76" y="65"/>
                  </a:lnTo>
                  <a:lnTo>
                    <a:pt x="97" y="5"/>
                  </a:lnTo>
                  <a:lnTo>
                    <a:pt x="97" y="4"/>
                  </a:lnTo>
                  <a:lnTo>
                    <a:pt x="97" y="3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84" y="0"/>
                  </a:lnTo>
                  <a:lnTo>
                    <a:pt x="71" y="0"/>
                  </a:lnTo>
                  <a:lnTo>
                    <a:pt x="54" y="3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8" name="Freeform 184"/>
            <p:cNvSpPr>
              <a:spLocks/>
            </p:cNvSpPr>
            <p:nvPr/>
          </p:nvSpPr>
          <p:spPr bwMode="auto">
            <a:xfrm>
              <a:off x="6422" y="13768"/>
              <a:ext cx="77" cy="367"/>
            </a:xfrm>
            <a:custGeom>
              <a:avLst/>
              <a:gdLst/>
              <a:ahLst/>
              <a:cxnLst>
                <a:cxn ang="0">
                  <a:pos x="24" y="8"/>
                </a:cxn>
                <a:cxn ang="0">
                  <a:pos x="22" y="15"/>
                </a:cxn>
                <a:cxn ang="0">
                  <a:pos x="17" y="36"/>
                </a:cxn>
                <a:cxn ang="0">
                  <a:pos x="10" y="68"/>
                </a:cxn>
                <a:cxn ang="0">
                  <a:pos x="4" y="112"/>
                </a:cxn>
                <a:cxn ang="0">
                  <a:pos x="0" y="164"/>
                </a:cxn>
                <a:cxn ang="0">
                  <a:pos x="0" y="226"/>
                </a:cxn>
                <a:cxn ang="0">
                  <a:pos x="7" y="294"/>
                </a:cxn>
                <a:cxn ang="0">
                  <a:pos x="21" y="367"/>
                </a:cxn>
                <a:cxn ang="0">
                  <a:pos x="74" y="364"/>
                </a:cxn>
                <a:cxn ang="0">
                  <a:pos x="71" y="353"/>
                </a:cxn>
                <a:cxn ang="0">
                  <a:pos x="66" y="323"/>
                </a:cxn>
                <a:cxn ang="0">
                  <a:pos x="60" y="280"/>
                </a:cxn>
                <a:cxn ang="0">
                  <a:pos x="54" y="226"/>
                </a:cxn>
                <a:cxn ang="0">
                  <a:pos x="51" y="168"/>
                </a:cxn>
                <a:cxn ang="0">
                  <a:pos x="53" y="107"/>
                </a:cxn>
                <a:cxn ang="0">
                  <a:pos x="61" y="52"/>
                </a:cxn>
                <a:cxn ang="0">
                  <a:pos x="77" y="5"/>
                </a:cxn>
                <a:cxn ang="0">
                  <a:pos x="77" y="5"/>
                </a:cxn>
                <a:cxn ang="0">
                  <a:pos x="77" y="2"/>
                </a:cxn>
                <a:cxn ang="0">
                  <a:pos x="76" y="1"/>
                </a:cxn>
                <a:cxn ang="0">
                  <a:pos x="72" y="0"/>
                </a:cxn>
                <a:cxn ang="0">
                  <a:pos x="66" y="0"/>
                </a:cxn>
                <a:cxn ang="0">
                  <a:pos x="56" y="1"/>
                </a:cxn>
                <a:cxn ang="0">
                  <a:pos x="43" y="4"/>
                </a:cxn>
                <a:cxn ang="0">
                  <a:pos x="24" y="8"/>
                </a:cxn>
              </a:cxnLst>
              <a:rect l="0" t="0" r="r" b="b"/>
              <a:pathLst>
                <a:path w="77" h="367">
                  <a:moveTo>
                    <a:pt x="24" y="8"/>
                  </a:moveTo>
                  <a:lnTo>
                    <a:pt x="22" y="15"/>
                  </a:lnTo>
                  <a:lnTo>
                    <a:pt x="17" y="36"/>
                  </a:lnTo>
                  <a:lnTo>
                    <a:pt x="10" y="68"/>
                  </a:lnTo>
                  <a:lnTo>
                    <a:pt x="4" y="112"/>
                  </a:lnTo>
                  <a:lnTo>
                    <a:pt x="0" y="164"/>
                  </a:lnTo>
                  <a:lnTo>
                    <a:pt x="0" y="226"/>
                  </a:lnTo>
                  <a:lnTo>
                    <a:pt x="7" y="294"/>
                  </a:lnTo>
                  <a:lnTo>
                    <a:pt x="21" y="367"/>
                  </a:lnTo>
                  <a:lnTo>
                    <a:pt x="74" y="364"/>
                  </a:lnTo>
                  <a:lnTo>
                    <a:pt x="71" y="353"/>
                  </a:lnTo>
                  <a:lnTo>
                    <a:pt x="66" y="323"/>
                  </a:lnTo>
                  <a:lnTo>
                    <a:pt x="60" y="280"/>
                  </a:lnTo>
                  <a:lnTo>
                    <a:pt x="54" y="226"/>
                  </a:lnTo>
                  <a:lnTo>
                    <a:pt x="51" y="168"/>
                  </a:lnTo>
                  <a:lnTo>
                    <a:pt x="53" y="107"/>
                  </a:lnTo>
                  <a:lnTo>
                    <a:pt x="61" y="52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2"/>
                  </a:lnTo>
                  <a:lnTo>
                    <a:pt x="76" y="1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09" name="Freeform 185"/>
            <p:cNvSpPr>
              <a:spLocks/>
            </p:cNvSpPr>
            <p:nvPr/>
          </p:nvSpPr>
          <p:spPr bwMode="auto">
            <a:xfrm>
              <a:off x="6428" y="13813"/>
              <a:ext cx="56" cy="271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6" y="10"/>
                </a:cxn>
                <a:cxn ang="0">
                  <a:pos x="12" y="25"/>
                </a:cxn>
                <a:cxn ang="0">
                  <a:pos x="6" y="49"/>
                </a:cxn>
                <a:cxn ang="0">
                  <a:pos x="2" y="82"/>
                </a:cxn>
                <a:cxn ang="0">
                  <a:pos x="0" y="122"/>
                </a:cxn>
                <a:cxn ang="0">
                  <a:pos x="0" y="166"/>
                </a:cxn>
                <a:cxn ang="0">
                  <a:pos x="4" y="217"/>
                </a:cxn>
                <a:cxn ang="0">
                  <a:pos x="15" y="271"/>
                </a:cxn>
                <a:cxn ang="0">
                  <a:pos x="54" y="268"/>
                </a:cxn>
                <a:cxn ang="0">
                  <a:pos x="52" y="261"/>
                </a:cxn>
                <a:cxn ang="0">
                  <a:pos x="48" y="238"/>
                </a:cxn>
                <a:cxn ang="0">
                  <a:pos x="44" y="206"/>
                </a:cxn>
                <a:cxn ang="0">
                  <a:pos x="40" y="166"/>
                </a:cxn>
                <a:cxn ang="0">
                  <a:pos x="37" y="123"/>
                </a:cxn>
                <a:cxn ang="0">
                  <a:pos x="39" y="78"/>
                </a:cxn>
                <a:cxn ang="0">
                  <a:pos x="44" y="37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1" y="2"/>
                </a:cxn>
                <a:cxn ang="0">
                  <a:pos x="17" y="5"/>
                </a:cxn>
              </a:cxnLst>
              <a:rect l="0" t="0" r="r" b="b"/>
              <a:pathLst>
                <a:path w="56" h="271">
                  <a:moveTo>
                    <a:pt x="17" y="5"/>
                  </a:moveTo>
                  <a:lnTo>
                    <a:pt x="16" y="10"/>
                  </a:lnTo>
                  <a:lnTo>
                    <a:pt x="12" y="25"/>
                  </a:lnTo>
                  <a:lnTo>
                    <a:pt x="6" y="49"/>
                  </a:lnTo>
                  <a:lnTo>
                    <a:pt x="2" y="82"/>
                  </a:lnTo>
                  <a:lnTo>
                    <a:pt x="0" y="122"/>
                  </a:lnTo>
                  <a:lnTo>
                    <a:pt x="0" y="166"/>
                  </a:lnTo>
                  <a:lnTo>
                    <a:pt x="4" y="217"/>
                  </a:lnTo>
                  <a:lnTo>
                    <a:pt x="15" y="271"/>
                  </a:lnTo>
                  <a:lnTo>
                    <a:pt x="54" y="268"/>
                  </a:lnTo>
                  <a:lnTo>
                    <a:pt x="52" y="261"/>
                  </a:lnTo>
                  <a:lnTo>
                    <a:pt x="48" y="238"/>
                  </a:lnTo>
                  <a:lnTo>
                    <a:pt x="44" y="206"/>
                  </a:lnTo>
                  <a:lnTo>
                    <a:pt x="40" y="166"/>
                  </a:lnTo>
                  <a:lnTo>
                    <a:pt x="37" y="123"/>
                  </a:lnTo>
                  <a:lnTo>
                    <a:pt x="39" y="78"/>
                  </a:lnTo>
                  <a:lnTo>
                    <a:pt x="44" y="37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1" y="2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0" name="Freeform 186"/>
            <p:cNvSpPr>
              <a:spLocks/>
            </p:cNvSpPr>
            <p:nvPr/>
          </p:nvSpPr>
          <p:spPr bwMode="auto">
            <a:xfrm>
              <a:off x="7211" y="13549"/>
              <a:ext cx="186" cy="732"/>
            </a:xfrm>
            <a:custGeom>
              <a:avLst/>
              <a:gdLst/>
              <a:ahLst/>
              <a:cxnLst>
                <a:cxn ang="0">
                  <a:pos x="186" y="6"/>
                </a:cxn>
                <a:cxn ang="0">
                  <a:pos x="182" y="11"/>
                </a:cxn>
                <a:cxn ang="0">
                  <a:pos x="169" y="29"/>
                </a:cxn>
                <a:cxn ang="0">
                  <a:pos x="153" y="67"/>
                </a:cxn>
                <a:cxn ang="0">
                  <a:pos x="137" y="130"/>
                </a:cxn>
                <a:cxn ang="0">
                  <a:pos x="124" y="221"/>
                </a:cxn>
                <a:cxn ang="0">
                  <a:pos x="117" y="350"/>
                </a:cxn>
                <a:cxn ang="0">
                  <a:pos x="122" y="517"/>
                </a:cxn>
                <a:cxn ang="0">
                  <a:pos x="139" y="732"/>
                </a:cxn>
                <a:cxn ang="0">
                  <a:pos x="34" y="732"/>
                </a:cxn>
                <a:cxn ang="0">
                  <a:pos x="31" y="711"/>
                </a:cxn>
                <a:cxn ang="0">
                  <a:pos x="22" y="651"/>
                </a:cxn>
                <a:cxn ang="0">
                  <a:pos x="12" y="563"/>
                </a:cxn>
                <a:cxn ang="0">
                  <a:pos x="3" y="454"/>
                </a:cxn>
                <a:cxn ang="0">
                  <a:pos x="0" y="335"/>
                </a:cxn>
                <a:cxn ang="0">
                  <a:pos x="6" y="213"/>
                </a:cxn>
                <a:cxn ang="0">
                  <a:pos x="25" y="98"/>
                </a:cxn>
                <a:cxn ang="0">
                  <a:pos x="60" y="0"/>
                </a:cxn>
                <a:cxn ang="0">
                  <a:pos x="186" y="6"/>
                </a:cxn>
              </a:cxnLst>
              <a:rect l="0" t="0" r="r" b="b"/>
              <a:pathLst>
                <a:path w="186" h="732">
                  <a:moveTo>
                    <a:pt x="186" y="6"/>
                  </a:moveTo>
                  <a:lnTo>
                    <a:pt x="182" y="11"/>
                  </a:lnTo>
                  <a:lnTo>
                    <a:pt x="169" y="29"/>
                  </a:lnTo>
                  <a:lnTo>
                    <a:pt x="153" y="67"/>
                  </a:lnTo>
                  <a:lnTo>
                    <a:pt x="137" y="130"/>
                  </a:lnTo>
                  <a:lnTo>
                    <a:pt x="124" y="221"/>
                  </a:lnTo>
                  <a:lnTo>
                    <a:pt x="117" y="350"/>
                  </a:lnTo>
                  <a:lnTo>
                    <a:pt x="122" y="517"/>
                  </a:lnTo>
                  <a:lnTo>
                    <a:pt x="139" y="732"/>
                  </a:lnTo>
                  <a:lnTo>
                    <a:pt x="34" y="732"/>
                  </a:lnTo>
                  <a:lnTo>
                    <a:pt x="31" y="711"/>
                  </a:lnTo>
                  <a:lnTo>
                    <a:pt x="22" y="651"/>
                  </a:lnTo>
                  <a:lnTo>
                    <a:pt x="12" y="563"/>
                  </a:lnTo>
                  <a:lnTo>
                    <a:pt x="3" y="454"/>
                  </a:lnTo>
                  <a:lnTo>
                    <a:pt x="0" y="335"/>
                  </a:lnTo>
                  <a:lnTo>
                    <a:pt x="6" y="213"/>
                  </a:lnTo>
                  <a:lnTo>
                    <a:pt x="25" y="98"/>
                  </a:lnTo>
                  <a:lnTo>
                    <a:pt x="60" y="0"/>
                  </a:lnTo>
                  <a:lnTo>
                    <a:pt x="186" y="6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1" name="Freeform 187"/>
            <p:cNvSpPr>
              <a:spLocks/>
            </p:cNvSpPr>
            <p:nvPr/>
          </p:nvSpPr>
          <p:spPr bwMode="auto">
            <a:xfrm>
              <a:off x="7219" y="13600"/>
              <a:ext cx="158" cy="625"/>
            </a:xfrm>
            <a:custGeom>
              <a:avLst/>
              <a:gdLst/>
              <a:ahLst/>
              <a:cxnLst>
                <a:cxn ang="0">
                  <a:pos x="158" y="4"/>
                </a:cxn>
                <a:cxn ang="0">
                  <a:pos x="153" y="9"/>
                </a:cxn>
                <a:cxn ang="0">
                  <a:pos x="144" y="25"/>
                </a:cxn>
                <a:cxn ang="0">
                  <a:pos x="130" y="57"/>
                </a:cxn>
                <a:cxn ang="0">
                  <a:pos x="116" y="110"/>
                </a:cxn>
                <a:cxn ang="0">
                  <a:pos x="105" y="189"/>
                </a:cxn>
                <a:cxn ang="0">
                  <a:pos x="100" y="298"/>
                </a:cxn>
                <a:cxn ang="0">
                  <a:pos x="103" y="441"/>
                </a:cxn>
                <a:cxn ang="0">
                  <a:pos x="118" y="625"/>
                </a:cxn>
                <a:cxn ang="0">
                  <a:pos x="29" y="625"/>
                </a:cxn>
                <a:cxn ang="0">
                  <a:pos x="25" y="607"/>
                </a:cxn>
                <a:cxn ang="0">
                  <a:pos x="18" y="556"/>
                </a:cxn>
                <a:cxn ang="0">
                  <a:pos x="9" y="480"/>
                </a:cxn>
                <a:cxn ang="0">
                  <a:pos x="2" y="387"/>
                </a:cxn>
                <a:cxn ang="0">
                  <a:pos x="0" y="286"/>
                </a:cxn>
                <a:cxn ang="0">
                  <a:pos x="5" y="182"/>
                </a:cxn>
                <a:cxn ang="0">
                  <a:pos x="21" y="84"/>
                </a:cxn>
                <a:cxn ang="0">
                  <a:pos x="51" y="0"/>
                </a:cxn>
                <a:cxn ang="0">
                  <a:pos x="158" y="4"/>
                </a:cxn>
              </a:cxnLst>
              <a:rect l="0" t="0" r="r" b="b"/>
              <a:pathLst>
                <a:path w="158" h="625">
                  <a:moveTo>
                    <a:pt x="158" y="4"/>
                  </a:moveTo>
                  <a:lnTo>
                    <a:pt x="153" y="9"/>
                  </a:lnTo>
                  <a:lnTo>
                    <a:pt x="144" y="25"/>
                  </a:lnTo>
                  <a:lnTo>
                    <a:pt x="130" y="57"/>
                  </a:lnTo>
                  <a:lnTo>
                    <a:pt x="116" y="110"/>
                  </a:lnTo>
                  <a:lnTo>
                    <a:pt x="105" y="189"/>
                  </a:lnTo>
                  <a:lnTo>
                    <a:pt x="100" y="298"/>
                  </a:lnTo>
                  <a:lnTo>
                    <a:pt x="103" y="441"/>
                  </a:lnTo>
                  <a:lnTo>
                    <a:pt x="118" y="625"/>
                  </a:lnTo>
                  <a:lnTo>
                    <a:pt x="29" y="625"/>
                  </a:lnTo>
                  <a:lnTo>
                    <a:pt x="25" y="607"/>
                  </a:lnTo>
                  <a:lnTo>
                    <a:pt x="18" y="556"/>
                  </a:lnTo>
                  <a:lnTo>
                    <a:pt x="9" y="480"/>
                  </a:lnTo>
                  <a:lnTo>
                    <a:pt x="2" y="387"/>
                  </a:lnTo>
                  <a:lnTo>
                    <a:pt x="0" y="286"/>
                  </a:lnTo>
                  <a:lnTo>
                    <a:pt x="5" y="182"/>
                  </a:lnTo>
                  <a:lnTo>
                    <a:pt x="21" y="84"/>
                  </a:lnTo>
                  <a:lnTo>
                    <a:pt x="51" y="0"/>
                  </a:lnTo>
                  <a:lnTo>
                    <a:pt x="158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2" name="Freeform 188"/>
            <p:cNvSpPr>
              <a:spLocks/>
            </p:cNvSpPr>
            <p:nvPr/>
          </p:nvSpPr>
          <p:spPr bwMode="auto">
            <a:xfrm>
              <a:off x="7225" y="13651"/>
              <a:ext cx="131" cy="517"/>
            </a:xfrm>
            <a:custGeom>
              <a:avLst/>
              <a:gdLst/>
              <a:ahLst/>
              <a:cxnLst>
                <a:cxn ang="0">
                  <a:pos x="131" y="4"/>
                </a:cxn>
                <a:cxn ang="0">
                  <a:pos x="128" y="7"/>
                </a:cxn>
                <a:cxn ang="0">
                  <a:pos x="119" y="21"/>
                </a:cxn>
                <a:cxn ang="0">
                  <a:pos x="109" y="47"/>
                </a:cxn>
                <a:cxn ang="0">
                  <a:pos x="97" y="91"/>
                </a:cxn>
                <a:cxn ang="0">
                  <a:pos x="88" y="156"/>
                </a:cxn>
                <a:cxn ang="0">
                  <a:pos x="84" y="247"/>
                </a:cxn>
                <a:cxn ang="0">
                  <a:pos x="86" y="366"/>
                </a:cxn>
                <a:cxn ang="0">
                  <a:pos x="99" y="517"/>
                </a:cxn>
                <a:cxn ang="0">
                  <a:pos x="25" y="517"/>
                </a:cxn>
                <a:cxn ang="0">
                  <a:pos x="23" y="502"/>
                </a:cxn>
                <a:cxn ang="0">
                  <a:pos x="16" y="460"/>
                </a:cxn>
                <a:cxn ang="0">
                  <a:pos x="9" y="397"/>
                </a:cxn>
                <a:cxn ang="0">
                  <a:pos x="2" y="320"/>
                </a:cxn>
                <a:cxn ang="0">
                  <a:pos x="0" y="236"/>
                </a:cxn>
                <a:cxn ang="0">
                  <a:pos x="4" y="151"/>
                </a:cxn>
                <a:cxn ang="0">
                  <a:pos x="18" y="70"/>
                </a:cxn>
                <a:cxn ang="0">
                  <a:pos x="43" y="0"/>
                </a:cxn>
                <a:cxn ang="0">
                  <a:pos x="131" y="4"/>
                </a:cxn>
              </a:cxnLst>
              <a:rect l="0" t="0" r="r" b="b"/>
              <a:pathLst>
                <a:path w="131" h="517">
                  <a:moveTo>
                    <a:pt x="131" y="4"/>
                  </a:moveTo>
                  <a:lnTo>
                    <a:pt x="128" y="7"/>
                  </a:lnTo>
                  <a:lnTo>
                    <a:pt x="119" y="21"/>
                  </a:lnTo>
                  <a:lnTo>
                    <a:pt x="109" y="47"/>
                  </a:lnTo>
                  <a:lnTo>
                    <a:pt x="97" y="91"/>
                  </a:lnTo>
                  <a:lnTo>
                    <a:pt x="88" y="156"/>
                  </a:lnTo>
                  <a:lnTo>
                    <a:pt x="84" y="247"/>
                  </a:lnTo>
                  <a:lnTo>
                    <a:pt x="86" y="366"/>
                  </a:lnTo>
                  <a:lnTo>
                    <a:pt x="99" y="517"/>
                  </a:lnTo>
                  <a:lnTo>
                    <a:pt x="25" y="517"/>
                  </a:lnTo>
                  <a:lnTo>
                    <a:pt x="23" y="502"/>
                  </a:lnTo>
                  <a:lnTo>
                    <a:pt x="16" y="460"/>
                  </a:lnTo>
                  <a:lnTo>
                    <a:pt x="9" y="397"/>
                  </a:lnTo>
                  <a:lnTo>
                    <a:pt x="2" y="320"/>
                  </a:lnTo>
                  <a:lnTo>
                    <a:pt x="0" y="236"/>
                  </a:lnTo>
                  <a:lnTo>
                    <a:pt x="4" y="151"/>
                  </a:lnTo>
                  <a:lnTo>
                    <a:pt x="18" y="70"/>
                  </a:lnTo>
                  <a:lnTo>
                    <a:pt x="43" y="0"/>
                  </a:lnTo>
                  <a:lnTo>
                    <a:pt x="131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3" name="Freeform 189"/>
            <p:cNvSpPr>
              <a:spLocks/>
            </p:cNvSpPr>
            <p:nvPr/>
          </p:nvSpPr>
          <p:spPr bwMode="auto">
            <a:xfrm>
              <a:off x="7233" y="13701"/>
              <a:ext cx="104" cy="411"/>
            </a:xfrm>
            <a:custGeom>
              <a:avLst/>
              <a:gdLst/>
              <a:ahLst/>
              <a:cxnLst>
                <a:cxn ang="0">
                  <a:pos x="104" y="4"/>
                </a:cxn>
                <a:cxn ang="0">
                  <a:pos x="101" y="7"/>
                </a:cxn>
                <a:cxn ang="0">
                  <a:pos x="94" y="17"/>
                </a:cxn>
                <a:cxn ang="0">
                  <a:pos x="86" y="38"/>
                </a:cxn>
                <a:cxn ang="0">
                  <a:pos x="76" y="73"/>
                </a:cxn>
                <a:cxn ang="0">
                  <a:pos x="69" y="125"/>
                </a:cxn>
                <a:cxn ang="0">
                  <a:pos x="65" y="196"/>
                </a:cxn>
                <a:cxn ang="0">
                  <a:pos x="67" y="291"/>
                </a:cxn>
                <a:cxn ang="0">
                  <a:pos x="77" y="411"/>
                </a:cxn>
                <a:cxn ang="0">
                  <a:pos x="19" y="411"/>
                </a:cxn>
                <a:cxn ang="0">
                  <a:pos x="17" y="399"/>
                </a:cxn>
                <a:cxn ang="0">
                  <a:pos x="11" y="365"/>
                </a:cxn>
                <a:cxn ang="0">
                  <a:pos x="6" y="316"/>
                </a:cxn>
                <a:cxn ang="0">
                  <a:pos x="2" y="255"/>
                </a:cxn>
                <a:cxn ang="0">
                  <a:pos x="0" y="188"/>
                </a:cxn>
                <a:cxn ang="0">
                  <a:pos x="4" y="120"/>
                </a:cxn>
                <a:cxn ang="0">
                  <a:pos x="15" y="55"/>
                </a:cxn>
                <a:cxn ang="0">
                  <a:pos x="34" y="0"/>
                </a:cxn>
                <a:cxn ang="0">
                  <a:pos x="104" y="4"/>
                </a:cxn>
              </a:cxnLst>
              <a:rect l="0" t="0" r="r" b="b"/>
              <a:pathLst>
                <a:path w="104" h="411">
                  <a:moveTo>
                    <a:pt x="104" y="4"/>
                  </a:moveTo>
                  <a:lnTo>
                    <a:pt x="101" y="7"/>
                  </a:lnTo>
                  <a:lnTo>
                    <a:pt x="94" y="17"/>
                  </a:lnTo>
                  <a:lnTo>
                    <a:pt x="86" y="38"/>
                  </a:lnTo>
                  <a:lnTo>
                    <a:pt x="76" y="73"/>
                  </a:lnTo>
                  <a:lnTo>
                    <a:pt x="69" y="125"/>
                  </a:lnTo>
                  <a:lnTo>
                    <a:pt x="65" y="196"/>
                  </a:lnTo>
                  <a:lnTo>
                    <a:pt x="67" y="291"/>
                  </a:lnTo>
                  <a:lnTo>
                    <a:pt x="77" y="411"/>
                  </a:lnTo>
                  <a:lnTo>
                    <a:pt x="19" y="411"/>
                  </a:lnTo>
                  <a:lnTo>
                    <a:pt x="17" y="399"/>
                  </a:lnTo>
                  <a:lnTo>
                    <a:pt x="11" y="365"/>
                  </a:lnTo>
                  <a:lnTo>
                    <a:pt x="6" y="316"/>
                  </a:lnTo>
                  <a:lnTo>
                    <a:pt x="2" y="255"/>
                  </a:lnTo>
                  <a:lnTo>
                    <a:pt x="0" y="188"/>
                  </a:lnTo>
                  <a:lnTo>
                    <a:pt x="4" y="120"/>
                  </a:lnTo>
                  <a:lnTo>
                    <a:pt x="15" y="55"/>
                  </a:lnTo>
                  <a:lnTo>
                    <a:pt x="34" y="0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4" name="Freeform 190"/>
            <p:cNvSpPr>
              <a:spLocks/>
            </p:cNvSpPr>
            <p:nvPr/>
          </p:nvSpPr>
          <p:spPr bwMode="auto">
            <a:xfrm>
              <a:off x="7240" y="13752"/>
              <a:ext cx="76" cy="30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4" y="4"/>
                </a:cxn>
                <a:cxn ang="0">
                  <a:pos x="70" y="12"/>
                </a:cxn>
                <a:cxn ang="0">
                  <a:pos x="62" y="28"/>
                </a:cxn>
                <a:cxn ang="0">
                  <a:pos x="56" y="53"/>
                </a:cxn>
                <a:cxn ang="0">
                  <a:pos x="51" y="92"/>
                </a:cxn>
                <a:cxn ang="0">
                  <a:pos x="49" y="145"/>
                </a:cxn>
                <a:cxn ang="0">
                  <a:pos x="50" y="214"/>
                </a:cxn>
                <a:cxn ang="0">
                  <a:pos x="57" y="302"/>
                </a:cxn>
                <a:cxn ang="0">
                  <a:pos x="14" y="302"/>
                </a:cxn>
                <a:cxn ang="0">
                  <a:pos x="13" y="294"/>
                </a:cxn>
                <a:cxn ang="0">
                  <a:pos x="9" y="269"/>
                </a:cxn>
                <a:cxn ang="0">
                  <a:pos x="4" y="232"/>
                </a:cxn>
                <a:cxn ang="0">
                  <a:pos x="1" y="188"/>
                </a:cxn>
                <a:cxn ang="0">
                  <a:pos x="0" y="138"/>
                </a:cxn>
                <a:cxn ang="0">
                  <a:pos x="2" y="89"/>
                </a:cxn>
                <a:cxn ang="0">
                  <a:pos x="10" y="41"/>
                </a:cxn>
                <a:cxn ang="0">
                  <a:pos x="25" y="0"/>
                </a:cxn>
                <a:cxn ang="0">
                  <a:pos x="76" y="2"/>
                </a:cxn>
              </a:cxnLst>
              <a:rect l="0" t="0" r="r" b="b"/>
              <a:pathLst>
                <a:path w="76" h="302">
                  <a:moveTo>
                    <a:pt x="76" y="2"/>
                  </a:moveTo>
                  <a:lnTo>
                    <a:pt x="74" y="4"/>
                  </a:lnTo>
                  <a:lnTo>
                    <a:pt x="70" y="12"/>
                  </a:lnTo>
                  <a:lnTo>
                    <a:pt x="62" y="28"/>
                  </a:lnTo>
                  <a:lnTo>
                    <a:pt x="56" y="53"/>
                  </a:lnTo>
                  <a:lnTo>
                    <a:pt x="51" y="92"/>
                  </a:lnTo>
                  <a:lnTo>
                    <a:pt x="49" y="145"/>
                  </a:lnTo>
                  <a:lnTo>
                    <a:pt x="50" y="214"/>
                  </a:lnTo>
                  <a:lnTo>
                    <a:pt x="57" y="302"/>
                  </a:lnTo>
                  <a:lnTo>
                    <a:pt x="14" y="302"/>
                  </a:lnTo>
                  <a:lnTo>
                    <a:pt x="13" y="294"/>
                  </a:lnTo>
                  <a:lnTo>
                    <a:pt x="9" y="269"/>
                  </a:lnTo>
                  <a:lnTo>
                    <a:pt x="4" y="232"/>
                  </a:lnTo>
                  <a:lnTo>
                    <a:pt x="1" y="188"/>
                  </a:lnTo>
                  <a:lnTo>
                    <a:pt x="0" y="138"/>
                  </a:lnTo>
                  <a:lnTo>
                    <a:pt x="2" y="89"/>
                  </a:lnTo>
                  <a:lnTo>
                    <a:pt x="10" y="41"/>
                  </a:lnTo>
                  <a:lnTo>
                    <a:pt x="25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5" name="Rectangle 191"/>
            <p:cNvSpPr>
              <a:spLocks noChangeArrowheads="1"/>
            </p:cNvSpPr>
            <p:nvPr/>
          </p:nvSpPr>
          <p:spPr bwMode="auto">
            <a:xfrm>
              <a:off x="6241" y="13678"/>
              <a:ext cx="23" cy="9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6" name="Freeform 192"/>
            <p:cNvSpPr>
              <a:spLocks/>
            </p:cNvSpPr>
            <p:nvPr/>
          </p:nvSpPr>
          <p:spPr bwMode="auto">
            <a:xfrm>
              <a:off x="6579" y="13664"/>
              <a:ext cx="375" cy="440"/>
            </a:xfrm>
            <a:custGeom>
              <a:avLst/>
              <a:gdLst/>
              <a:ahLst/>
              <a:cxnLst>
                <a:cxn ang="0">
                  <a:pos x="35" y="41"/>
                </a:cxn>
                <a:cxn ang="0">
                  <a:pos x="32" y="49"/>
                </a:cxn>
                <a:cxn ang="0">
                  <a:pos x="25" y="74"/>
                </a:cxn>
                <a:cxn ang="0">
                  <a:pos x="17" y="112"/>
                </a:cxn>
                <a:cxn ang="0">
                  <a:pos x="8" y="163"/>
                </a:cxn>
                <a:cxn ang="0">
                  <a:pos x="2" y="223"/>
                </a:cxn>
                <a:cxn ang="0">
                  <a:pos x="0" y="290"/>
                </a:cxn>
                <a:cxn ang="0">
                  <a:pos x="7" y="363"/>
                </a:cxn>
                <a:cxn ang="0">
                  <a:pos x="23" y="440"/>
                </a:cxn>
                <a:cxn ang="0">
                  <a:pos x="23" y="437"/>
                </a:cxn>
                <a:cxn ang="0">
                  <a:pos x="23" y="427"/>
                </a:cxn>
                <a:cxn ang="0">
                  <a:pos x="23" y="411"/>
                </a:cxn>
                <a:cxn ang="0">
                  <a:pos x="23" y="391"/>
                </a:cxn>
                <a:cxn ang="0">
                  <a:pos x="25" y="367"/>
                </a:cxn>
                <a:cxn ang="0">
                  <a:pos x="28" y="341"/>
                </a:cxn>
                <a:cxn ang="0">
                  <a:pos x="33" y="312"/>
                </a:cxn>
                <a:cxn ang="0">
                  <a:pos x="39" y="281"/>
                </a:cxn>
                <a:cxn ang="0">
                  <a:pos x="49" y="251"/>
                </a:cxn>
                <a:cxn ang="0">
                  <a:pos x="61" y="222"/>
                </a:cxn>
                <a:cxn ang="0">
                  <a:pos x="75" y="194"/>
                </a:cxn>
                <a:cxn ang="0">
                  <a:pos x="93" y="168"/>
                </a:cxn>
                <a:cxn ang="0">
                  <a:pos x="116" y="145"/>
                </a:cxn>
                <a:cxn ang="0">
                  <a:pos x="141" y="127"/>
                </a:cxn>
                <a:cxn ang="0">
                  <a:pos x="173" y="114"/>
                </a:cxn>
                <a:cxn ang="0">
                  <a:pos x="208" y="106"/>
                </a:cxn>
                <a:cxn ang="0">
                  <a:pos x="210" y="104"/>
                </a:cxn>
                <a:cxn ang="0">
                  <a:pos x="217" y="100"/>
                </a:cxn>
                <a:cxn ang="0">
                  <a:pos x="227" y="92"/>
                </a:cxn>
                <a:cxn ang="0">
                  <a:pos x="245" y="82"/>
                </a:cxn>
                <a:cxn ang="0">
                  <a:pos x="267" y="69"/>
                </a:cxn>
                <a:cxn ang="0">
                  <a:pos x="296" y="54"/>
                </a:cxn>
                <a:cxn ang="0">
                  <a:pos x="332" y="36"/>
                </a:cxn>
                <a:cxn ang="0">
                  <a:pos x="375" y="17"/>
                </a:cxn>
                <a:cxn ang="0">
                  <a:pos x="373" y="16"/>
                </a:cxn>
                <a:cxn ang="0">
                  <a:pos x="366" y="15"/>
                </a:cxn>
                <a:cxn ang="0">
                  <a:pos x="357" y="13"/>
                </a:cxn>
                <a:cxn ang="0">
                  <a:pos x="343" y="10"/>
                </a:cxn>
                <a:cxn ang="0">
                  <a:pos x="326" y="7"/>
                </a:cxn>
                <a:cxn ang="0">
                  <a:pos x="307" y="5"/>
                </a:cxn>
                <a:cxn ang="0">
                  <a:pos x="285" y="3"/>
                </a:cxn>
                <a:cxn ang="0">
                  <a:pos x="261" y="1"/>
                </a:cxn>
                <a:cxn ang="0">
                  <a:pos x="235" y="0"/>
                </a:cxn>
                <a:cxn ang="0">
                  <a:pos x="208" y="1"/>
                </a:cxn>
                <a:cxn ang="0">
                  <a:pos x="180" y="2"/>
                </a:cxn>
                <a:cxn ang="0">
                  <a:pos x="151" y="5"/>
                </a:cxn>
                <a:cxn ang="0">
                  <a:pos x="122" y="10"/>
                </a:cxn>
                <a:cxn ang="0">
                  <a:pos x="92" y="18"/>
                </a:cxn>
                <a:cxn ang="0">
                  <a:pos x="63" y="28"/>
                </a:cxn>
                <a:cxn ang="0">
                  <a:pos x="35" y="41"/>
                </a:cxn>
              </a:cxnLst>
              <a:rect l="0" t="0" r="r" b="b"/>
              <a:pathLst>
                <a:path w="375" h="440">
                  <a:moveTo>
                    <a:pt x="35" y="41"/>
                  </a:moveTo>
                  <a:lnTo>
                    <a:pt x="32" y="49"/>
                  </a:lnTo>
                  <a:lnTo>
                    <a:pt x="25" y="74"/>
                  </a:lnTo>
                  <a:lnTo>
                    <a:pt x="17" y="112"/>
                  </a:lnTo>
                  <a:lnTo>
                    <a:pt x="8" y="163"/>
                  </a:lnTo>
                  <a:lnTo>
                    <a:pt x="2" y="223"/>
                  </a:lnTo>
                  <a:lnTo>
                    <a:pt x="0" y="290"/>
                  </a:lnTo>
                  <a:lnTo>
                    <a:pt x="7" y="363"/>
                  </a:lnTo>
                  <a:lnTo>
                    <a:pt x="23" y="440"/>
                  </a:lnTo>
                  <a:lnTo>
                    <a:pt x="23" y="437"/>
                  </a:lnTo>
                  <a:lnTo>
                    <a:pt x="23" y="427"/>
                  </a:lnTo>
                  <a:lnTo>
                    <a:pt x="23" y="411"/>
                  </a:lnTo>
                  <a:lnTo>
                    <a:pt x="23" y="391"/>
                  </a:lnTo>
                  <a:lnTo>
                    <a:pt x="25" y="367"/>
                  </a:lnTo>
                  <a:lnTo>
                    <a:pt x="28" y="341"/>
                  </a:lnTo>
                  <a:lnTo>
                    <a:pt x="33" y="312"/>
                  </a:lnTo>
                  <a:lnTo>
                    <a:pt x="39" y="281"/>
                  </a:lnTo>
                  <a:lnTo>
                    <a:pt x="49" y="251"/>
                  </a:lnTo>
                  <a:lnTo>
                    <a:pt x="61" y="222"/>
                  </a:lnTo>
                  <a:lnTo>
                    <a:pt x="75" y="194"/>
                  </a:lnTo>
                  <a:lnTo>
                    <a:pt x="93" y="168"/>
                  </a:lnTo>
                  <a:lnTo>
                    <a:pt x="116" y="145"/>
                  </a:lnTo>
                  <a:lnTo>
                    <a:pt x="141" y="127"/>
                  </a:lnTo>
                  <a:lnTo>
                    <a:pt x="173" y="114"/>
                  </a:lnTo>
                  <a:lnTo>
                    <a:pt x="208" y="106"/>
                  </a:lnTo>
                  <a:lnTo>
                    <a:pt x="210" y="104"/>
                  </a:lnTo>
                  <a:lnTo>
                    <a:pt x="217" y="100"/>
                  </a:lnTo>
                  <a:lnTo>
                    <a:pt x="227" y="92"/>
                  </a:lnTo>
                  <a:lnTo>
                    <a:pt x="245" y="82"/>
                  </a:lnTo>
                  <a:lnTo>
                    <a:pt x="267" y="69"/>
                  </a:lnTo>
                  <a:lnTo>
                    <a:pt x="296" y="54"/>
                  </a:lnTo>
                  <a:lnTo>
                    <a:pt x="332" y="36"/>
                  </a:lnTo>
                  <a:lnTo>
                    <a:pt x="375" y="17"/>
                  </a:lnTo>
                  <a:lnTo>
                    <a:pt x="373" y="16"/>
                  </a:lnTo>
                  <a:lnTo>
                    <a:pt x="366" y="15"/>
                  </a:lnTo>
                  <a:lnTo>
                    <a:pt x="357" y="13"/>
                  </a:lnTo>
                  <a:lnTo>
                    <a:pt x="343" y="10"/>
                  </a:lnTo>
                  <a:lnTo>
                    <a:pt x="326" y="7"/>
                  </a:lnTo>
                  <a:lnTo>
                    <a:pt x="307" y="5"/>
                  </a:lnTo>
                  <a:lnTo>
                    <a:pt x="285" y="3"/>
                  </a:lnTo>
                  <a:lnTo>
                    <a:pt x="261" y="1"/>
                  </a:lnTo>
                  <a:lnTo>
                    <a:pt x="235" y="0"/>
                  </a:lnTo>
                  <a:lnTo>
                    <a:pt x="208" y="1"/>
                  </a:lnTo>
                  <a:lnTo>
                    <a:pt x="180" y="2"/>
                  </a:lnTo>
                  <a:lnTo>
                    <a:pt x="151" y="5"/>
                  </a:lnTo>
                  <a:lnTo>
                    <a:pt x="122" y="10"/>
                  </a:lnTo>
                  <a:lnTo>
                    <a:pt x="92" y="18"/>
                  </a:lnTo>
                  <a:lnTo>
                    <a:pt x="63" y="28"/>
                  </a:lnTo>
                  <a:lnTo>
                    <a:pt x="35" y="41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7" name="Freeform 193"/>
            <p:cNvSpPr>
              <a:spLocks/>
            </p:cNvSpPr>
            <p:nvPr/>
          </p:nvSpPr>
          <p:spPr bwMode="auto">
            <a:xfrm>
              <a:off x="6061" y="13991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5" y="44"/>
                </a:cxn>
                <a:cxn ang="0">
                  <a:pos x="11" y="37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8"/>
                </a:cxn>
                <a:cxn ang="0">
                  <a:pos x="54" y="12"/>
                </a:cxn>
                <a:cxn ang="0">
                  <a:pos x="72" y="6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7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6"/>
                </a:cxn>
                <a:cxn ang="0">
                  <a:pos x="289" y="44"/>
                </a:cxn>
                <a:cxn ang="0">
                  <a:pos x="277" y="41"/>
                </a:cxn>
                <a:cxn ang="0">
                  <a:pos x="262" y="36"/>
                </a:cxn>
                <a:cxn ang="0">
                  <a:pos x="244" y="32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1"/>
                </a:cxn>
                <a:cxn ang="0">
                  <a:pos x="101" y="23"/>
                </a:cxn>
                <a:cxn ang="0">
                  <a:pos x="77" y="29"/>
                </a:cxn>
                <a:cxn ang="0">
                  <a:pos x="55" y="37"/>
                </a:cxn>
                <a:cxn ang="0">
                  <a:pos x="33" y="48"/>
                </a:cxn>
                <a:cxn ang="0">
                  <a:pos x="15" y="63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8"/>
                  </a:lnTo>
                  <a:lnTo>
                    <a:pt x="5" y="44"/>
                  </a:lnTo>
                  <a:lnTo>
                    <a:pt x="11" y="37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8"/>
                  </a:lnTo>
                  <a:lnTo>
                    <a:pt x="54" y="12"/>
                  </a:lnTo>
                  <a:lnTo>
                    <a:pt x="72" y="6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7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6"/>
                  </a:lnTo>
                  <a:lnTo>
                    <a:pt x="289" y="44"/>
                  </a:lnTo>
                  <a:lnTo>
                    <a:pt x="277" y="41"/>
                  </a:lnTo>
                  <a:lnTo>
                    <a:pt x="262" y="36"/>
                  </a:lnTo>
                  <a:lnTo>
                    <a:pt x="244" y="32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1"/>
                  </a:lnTo>
                  <a:lnTo>
                    <a:pt x="101" y="23"/>
                  </a:lnTo>
                  <a:lnTo>
                    <a:pt x="77" y="29"/>
                  </a:lnTo>
                  <a:lnTo>
                    <a:pt x="55" y="37"/>
                  </a:lnTo>
                  <a:lnTo>
                    <a:pt x="33" y="48"/>
                  </a:lnTo>
                  <a:lnTo>
                    <a:pt x="15" y="63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8" name="Freeform 194"/>
            <p:cNvSpPr>
              <a:spLocks/>
            </p:cNvSpPr>
            <p:nvPr/>
          </p:nvSpPr>
          <p:spPr bwMode="auto">
            <a:xfrm>
              <a:off x="6061" y="13793"/>
              <a:ext cx="305" cy="8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0" y="52"/>
                </a:cxn>
                <a:cxn ang="0">
                  <a:pos x="2" y="49"/>
                </a:cxn>
                <a:cxn ang="0">
                  <a:pos x="5" y="44"/>
                </a:cxn>
                <a:cxn ang="0">
                  <a:pos x="11" y="38"/>
                </a:cxn>
                <a:cxn ang="0">
                  <a:pos x="18" y="31"/>
                </a:cxn>
                <a:cxn ang="0">
                  <a:pos x="27" y="25"/>
                </a:cxn>
                <a:cxn ang="0">
                  <a:pos x="39" y="17"/>
                </a:cxn>
                <a:cxn ang="0">
                  <a:pos x="54" y="12"/>
                </a:cxn>
                <a:cxn ang="0">
                  <a:pos x="72" y="7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46" y="0"/>
                </a:cxn>
                <a:cxn ang="0">
                  <a:pos x="180" y="2"/>
                </a:cxn>
                <a:cxn ang="0">
                  <a:pos x="216" y="8"/>
                </a:cxn>
                <a:cxn ang="0">
                  <a:pos x="258" y="16"/>
                </a:cxn>
                <a:cxn ang="0">
                  <a:pos x="305" y="29"/>
                </a:cxn>
                <a:cxn ang="0">
                  <a:pos x="299" y="47"/>
                </a:cxn>
                <a:cxn ang="0">
                  <a:pos x="297" y="45"/>
                </a:cxn>
                <a:cxn ang="0">
                  <a:pos x="289" y="43"/>
                </a:cxn>
                <a:cxn ang="0">
                  <a:pos x="277" y="40"/>
                </a:cxn>
                <a:cxn ang="0">
                  <a:pos x="262" y="36"/>
                </a:cxn>
                <a:cxn ang="0">
                  <a:pos x="244" y="33"/>
                </a:cxn>
                <a:cxn ang="0">
                  <a:pos x="224" y="28"/>
                </a:cxn>
                <a:cxn ang="0">
                  <a:pos x="201" y="25"/>
                </a:cxn>
                <a:cxn ang="0">
                  <a:pos x="176" y="22"/>
                </a:cxn>
                <a:cxn ang="0">
                  <a:pos x="152" y="21"/>
                </a:cxn>
                <a:cxn ang="0">
                  <a:pos x="126" y="22"/>
                </a:cxn>
                <a:cxn ang="0">
                  <a:pos x="101" y="24"/>
                </a:cxn>
                <a:cxn ang="0">
                  <a:pos x="77" y="29"/>
                </a:cxn>
                <a:cxn ang="0">
                  <a:pos x="55" y="38"/>
                </a:cxn>
                <a:cxn ang="0">
                  <a:pos x="33" y="49"/>
                </a:cxn>
                <a:cxn ang="0">
                  <a:pos x="15" y="64"/>
                </a:cxn>
                <a:cxn ang="0">
                  <a:pos x="0" y="83"/>
                </a:cxn>
                <a:cxn ang="0">
                  <a:pos x="0" y="53"/>
                </a:cxn>
              </a:cxnLst>
              <a:rect l="0" t="0" r="r" b="b"/>
              <a:pathLst>
                <a:path w="305" h="83">
                  <a:moveTo>
                    <a:pt x="0" y="53"/>
                  </a:moveTo>
                  <a:lnTo>
                    <a:pt x="0" y="52"/>
                  </a:lnTo>
                  <a:lnTo>
                    <a:pt x="2" y="49"/>
                  </a:lnTo>
                  <a:lnTo>
                    <a:pt x="5" y="44"/>
                  </a:lnTo>
                  <a:lnTo>
                    <a:pt x="11" y="38"/>
                  </a:lnTo>
                  <a:lnTo>
                    <a:pt x="18" y="31"/>
                  </a:lnTo>
                  <a:lnTo>
                    <a:pt x="27" y="25"/>
                  </a:lnTo>
                  <a:lnTo>
                    <a:pt x="39" y="17"/>
                  </a:lnTo>
                  <a:lnTo>
                    <a:pt x="54" y="12"/>
                  </a:lnTo>
                  <a:lnTo>
                    <a:pt x="72" y="7"/>
                  </a:lnTo>
                  <a:lnTo>
                    <a:pt x="92" y="2"/>
                  </a:lnTo>
                  <a:lnTo>
                    <a:pt x="118" y="0"/>
                  </a:lnTo>
                  <a:lnTo>
                    <a:pt x="146" y="0"/>
                  </a:lnTo>
                  <a:lnTo>
                    <a:pt x="180" y="2"/>
                  </a:lnTo>
                  <a:lnTo>
                    <a:pt x="216" y="8"/>
                  </a:lnTo>
                  <a:lnTo>
                    <a:pt x="258" y="16"/>
                  </a:lnTo>
                  <a:lnTo>
                    <a:pt x="305" y="29"/>
                  </a:lnTo>
                  <a:lnTo>
                    <a:pt x="299" y="47"/>
                  </a:lnTo>
                  <a:lnTo>
                    <a:pt x="297" y="45"/>
                  </a:lnTo>
                  <a:lnTo>
                    <a:pt x="289" y="43"/>
                  </a:lnTo>
                  <a:lnTo>
                    <a:pt x="277" y="40"/>
                  </a:lnTo>
                  <a:lnTo>
                    <a:pt x="262" y="36"/>
                  </a:lnTo>
                  <a:lnTo>
                    <a:pt x="244" y="33"/>
                  </a:lnTo>
                  <a:lnTo>
                    <a:pt x="224" y="28"/>
                  </a:lnTo>
                  <a:lnTo>
                    <a:pt x="201" y="25"/>
                  </a:lnTo>
                  <a:lnTo>
                    <a:pt x="176" y="22"/>
                  </a:lnTo>
                  <a:lnTo>
                    <a:pt x="152" y="21"/>
                  </a:lnTo>
                  <a:lnTo>
                    <a:pt x="126" y="22"/>
                  </a:lnTo>
                  <a:lnTo>
                    <a:pt x="101" y="24"/>
                  </a:lnTo>
                  <a:lnTo>
                    <a:pt x="77" y="29"/>
                  </a:lnTo>
                  <a:lnTo>
                    <a:pt x="55" y="38"/>
                  </a:lnTo>
                  <a:lnTo>
                    <a:pt x="33" y="49"/>
                  </a:lnTo>
                  <a:lnTo>
                    <a:pt x="15" y="64"/>
                  </a:lnTo>
                  <a:lnTo>
                    <a:pt x="0" y="8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19" name="Freeform 195"/>
            <p:cNvSpPr>
              <a:spLocks/>
            </p:cNvSpPr>
            <p:nvPr/>
          </p:nvSpPr>
          <p:spPr bwMode="auto">
            <a:xfrm>
              <a:off x="6348" y="13696"/>
              <a:ext cx="496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86"/>
                </a:cxn>
                <a:cxn ang="0">
                  <a:pos x="150" y="917"/>
                </a:cxn>
                <a:cxn ang="0">
                  <a:pos x="143" y="797"/>
                </a:cxn>
                <a:cxn ang="0">
                  <a:pos x="496" y="851"/>
                </a:cxn>
                <a:cxn ang="0">
                  <a:pos x="490" y="803"/>
                </a:cxn>
                <a:cxn ang="0">
                  <a:pos x="245" y="773"/>
                </a:cxn>
                <a:cxn ang="0">
                  <a:pos x="239" y="670"/>
                </a:cxn>
                <a:cxn ang="0">
                  <a:pos x="72" y="670"/>
                </a:cxn>
                <a:cxn ang="0">
                  <a:pos x="68" y="657"/>
                </a:cxn>
                <a:cxn ang="0">
                  <a:pos x="56" y="620"/>
                </a:cxn>
                <a:cxn ang="0">
                  <a:pos x="41" y="559"/>
                </a:cxn>
                <a:cxn ang="0">
                  <a:pos x="26" y="480"/>
                </a:cxn>
                <a:cxn ang="0">
                  <a:pos x="15" y="385"/>
                </a:cxn>
                <a:cxn ang="0">
                  <a:pos x="11" y="276"/>
                </a:cxn>
                <a:cxn ang="0">
                  <a:pos x="20" y="158"/>
                </a:cxn>
                <a:cxn ang="0">
                  <a:pos x="42" y="30"/>
                </a:cxn>
                <a:cxn ang="0">
                  <a:pos x="0" y="0"/>
                </a:cxn>
              </a:cxnLst>
              <a:rect l="0" t="0" r="r" b="b"/>
              <a:pathLst>
                <a:path w="496" h="917">
                  <a:moveTo>
                    <a:pt x="0" y="0"/>
                  </a:moveTo>
                  <a:lnTo>
                    <a:pt x="0" y="886"/>
                  </a:lnTo>
                  <a:lnTo>
                    <a:pt x="150" y="917"/>
                  </a:lnTo>
                  <a:lnTo>
                    <a:pt x="143" y="797"/>
                  </a:lnTo>
                  <a:lnTo>
                    <a:pt x="496" y="851"/>
                  </a:lnTo>
                  <a:lnTo>
                    <a:pt x="490" y="803"/>
                  </a:lnTo>
                  <a:lnTo>
                    <a:pt x="245" y="773"/>
                  </a:lnTo>
                  <a:lnTo>
                    <a:pt x="239" y="670"/>
                  </a:lnTo>
                  <a:lnTo>
                    <a:pt x="72" y="670"/>
                  </a:lnTo>
                  <a:lnTo>
                    <a:pt x="68" y="657"/>
                  </a:lnTo>
                  <a:lnTo>
                    <a:pt x="56" y="620"/>
                  </a:lnTo>
                  <a:lnTo>
                    <a:pt x="41" y="559"/>
                  </a:lnTo>
                  <a:lnTo>
                    <a:pt x="26" y="480"/>
                  </a:lnTo>
                  <a:lnTo>
                    <a:pt x="15" y="385"/>
                  </a:lnTo>
                  <a:lnTo>
                    <a:pt x="11" y="276"/>
                  </a:lnTo>
                  <a:lnTo>
                    <a:pt x="20" y="158"/>
                  </a:lnTo>
                  <a:lnTo>
                    <a:pt x="4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0" name="Freeform 196"/>
            <p:cNvSpPr>
              <a:spLocks/>
            </p:cNvSpPr>
            <p:nvPr/>
          </p:nvSpPr>
          <p:spPr bwMode="auto">
            <a:xfrm>
              <a:off x="6593" y="13487"/>
              <a:ext cx="638" cy="125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4" y="124"/>
                </a:cxn>
                <a:cxn ang="0">
                  <a:pos x="14" y="119"/>
                </a:cxn>
                <a:cxn ang="0">
                  <a:pos x="31" y="114"/>
                </a:cxn>
                <a:cxn ang="0">
                  <a:pos x="53" y="106"/>
                </a:cxn>
                <a:cxn ang="0">
                  <a:pos x="81" y="98"/>
                </a:cxn>
                <a:cxn ang="0">
                  <a:pos x="113" y="89"/>
                </a:cxn>
                <a:cxn ang="0">
                  <a:pos x="151" y="81"/>
                </a:cxn>
                <a:cxn ang="0">
                  <a:pos x="192" y="73"/>
                </a:cxn>
                <a:cxn ang="0">
                  <a:pos x="237" y="65"/>
                </a:cxn>
                <a:cxn ang="0">
                  <a:pos x="286" y="60"/>
                </a:cxn>
                <a:cxn ang="0">
                  <a:pos x="337" y="56"/>
                </a:cxn>
                <a:cxn ang="0">
                  <a:pos x="390" y="55"/>
                </a:cxn>
                <a:cxn ang="0">
                  <a:pos x="446" y="56"/>
                </a:cxn>
                <a:cxn ang="0">
                  <a:pos x="503" y="61"/>
                </a:cxn>
                <a:cxn ang="0">
                  <a:pos x="561" y="70"/>
                </a:cxn>
                <a:cxn ang="0">
                  <a:pos x="620" y="83"/>
                </a:cxn>
                <a:cxn ang="0">
                  <a:pos x="638" y="0"/>
                </a:cxn>
                <a:cxn ang="0">
                  <a:pos x="634" y="0"/>
                </a:cxn>
                <a:cxn ang="0">
                  <a:pos x="620" y="0"/>
                </a:cxn>
                <a:cxn ang="0">
                  <a:pos x="599" y="0"/>
                </a:cxn>
                <a:cxn ang="0">
                  <a:pos x="571" y="1"/>
                </a:cxn>
                <a:cxn ang="0">
                  <a:pos x="536" y="2"/>
                </a:cxn>
                <a:cxn ang="0">
                  <a:pos x="496" y="3"/>
                </a:cxn>
                <a:cxn ang="0">
                  <a:pos x="452" y="6"/>
                </a:cxn>
                <a:cxn ang="0">
                  <a:pos x="405" y="8"/>
                </a:cxn>
                <a:cxn ang="0">
                  <a:pos x="354" y="13"/>
                </a:cxn>
                <a:cxn ang="0">
                  <a:pos x="302" y="17"/>
                </a:cxn>
                <a:cxn ang="0">
                  <a:pos x="249" y="22"/>
                </a:cxn>
                <a:cxn ang="0">
                  <a:pos x="196" y="30"/>
                </a:cxn>
                <a:cxn ang="0">
                  <a:pos x="144" y="37"/>
                </a:cxn>
                <a:cxn ang="0">
                  <a:pos x="93" y="47"/>
                </a:cxn>
                <a:cxn ang="0">
                  <a:pos x="45" y="58"/>
                </a:cxn>
                <a:cxn ang="0">
                  <a:pos x="0" y="71"/>
                </a:cxn>
                <a:cxn ang="0">
                  <a:pos x="0" y="125"/>
                </a:cxn>
              </a:cxnLst>
              <a:rect l="0" t="0" r="r" b="b"/>
              <a:pathLst>
                <a:path w="638" h="125">
                  <a:moveTo>
                    <a:pt x="0" y="125"/>
                  </a:moveTo>
                  <a:lnTo>
                    <a:pt x="4" y="124"/>
                  </a:lnTo>
                  <a:lnTo>
                    <a:pt x="14" y="119"/>
                  </a:lnTo>
                  <a:lnTo>
                    <a:pt x="31" y="114"/>
                  </a:lnTo>
                  <a:lnTo>
                    <a:pt x="53" y="106"/>
                  </a:lnTo>
                  <a:lnTo>
                    <a:pt x="81" y="98"/>
                  </a:lnTo>
                  <a:lnTo>
                    <a:pt x="113" y="89"/>
                  </a:lnTo>
                  <a:lnTo>
                    <a:pt x="151" y="81"/>
                  </a:lnTo>
                  <a:lnTo>
                    <a:pt x="192" y="73"/>
                  </a:lnTo>
                  <a:lnTo>
                    <a:pt x="237" y="65"/>
                  </a:lnTo>
                  <a:lnTo>
                    <a:pt x="286" y="60"/>
                  </a:lnTo>
                  <a:lnTo>
                    <a:pt x="337" y="56"/>
                  </a:lnTo>
                  <a:lnTo>
                    <a:pt x="390" y="55"/>
                  </a:lnTo>
                  <a:lnTo>
                    <a:pt x="446" y="56"/>
                  </a:lnTo>
                  <a:lnTo>
                    <a:pt x="503" y="61"/>
                  </a:lnTo>
                  <a:lnTo>
                    <a:pt x="561" y="70"/>
                  </a:lnTo>
                  <a:lnTo>
                    <a:pt x="620" y="83"/>
                  </a:lnTo>
                  <a:lnTo>
                    <a:pt x="638" y="0"/>
                  </a:lnTo>
                  <a:lnTo>
                    <a:pt x="634" y="0"/>
                  </a:lnTo>
                  <a:lnTo>
                    <a:pt x="620" y="0"/>
                  </a:lnTo>
                  <a:lnTo>
                    <a:pt x="599" y="0"/>
                  </a:lnTo>
                  <a:lnTo>
                    <a:pt x="571" y="1"/>
                  </a:lnTo>
                  <a:lnTo>
                    <a:pt x="536" y="2"/>
                  </a:lnTo>
                  <a:lnTo>
                    <a:pt x="496" y="3"/>
                  </a:lnTo>
                  <a:lnTo>
                    <a:pt x="452" y="6"/>
                  </a:lnTo>
                  <a:lnTo>
                    <a:pt x="405" y="8"/>
                  </a:lnTo>
                  <a:lnTo>
                    <a:pt x="354" y="13"/>
                  </a:lnTo>
                  <a:lnTo>
                    <a:pt x="302" y="17"/>
                  </a:lnTo>
                  <a:lnTo>
                    <a:pt x="249" y="22"/>
                  </a:lnTo>
                  <a:lnTo>
                    <a:pt x="196" y="30"/>
                  </a:lnTo>
                  <a:lnTo>
                    <a:pt x="144" y="37"/>
                  </a:lnTo>
                  <a:lnTo>
                    <a:pt x="93" y="47"/>
                  </a:lnTo>
                  <a:lnTo>
                    <a:pt x="45" y="58"/>
                  </a:lnTo>
                  <a:lnTo>
                    <a:pt x="0" y="71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1" name="Freeform 197"/>
            <p:cNvSpPr>
              <a:spLocks/>
            </p:cNvSpPr>
            <p:nvPr/>
          </p:nvSpPr>
          <p:spPr bwMode="auto">
            <a:xfrm>
              <a:off x="6217" y="14634"/>
              <a:ext cx="1075" cy="356"/>
            </a:xfrm>
            <a:custGeom>
              <a:avLst/>
              <a:gdLst/>
              <a:ahLst/>
              <a:cxnLst>
                <a:cxn ang="0">
                  <a:pos x="454" y="344"/>
                </a:cxn>
                <a:cxn ang="0">
                  <a:pos x="456" y="343"/>
                </a:cxn>
                <a:cxn ang="0">
                  <a:pos x="463" y="341"/>
                </a:cxn>
                <a:cxn ang="0">
                  <a:pos x="472" y="337"/>
                </a:cxn>
                <a:cxn ang="0">
                  <a:pos x="485" y="332"/>
                </a:cxn>
                <a:cxn ang="0">
                  <a:pos x="501" y="325"/>
                </a:cxn>
                <a:cxn ang="0">
                  <a:pos x="518" y="317"/>
                </a:cxn>
                <a:cxn ang="0">
                  <a:pos x="538" y="308"/>
                </a:cxn>
                <a:cxn ang="0">
                  <a:pos x="558" y="298"/>
                </a:cxn>
                <a:cxn ang="0">
                  <a:pos x="580" y="287"/>
                </a:cxn>
                <a:cxn ang="0">
                  <a:pos x="600" y="274"/>
                </a:cxn>
                <a:cxn ang="0">
                  <a:pos x="621" y="262"/>
                </a:cxn>
                <a:cxn ang="0">
                  <a:pos x="640" y="248"/>
                </a:cxn>
                <a:cxn ang="0">
                  <a:pos x="658" y="234"/>
                </a:cxn>
                <a:cxn ang="0">
                  <a:pos x="674" y="219"/>
                </a:cxn>
                <a:cxn ang="0">
                  <a:pos x="688" y="204"/>
                </a:cxn>
                <a:cxn ang="0">
                  <a:pos x="699" y="189"/>
                </a:cxn>
                <a:cxn ang="0">
                  <a:pos x="0" y="18"/>
                </a:cxn>
                <a:cxn ang="0">
                  <a:pos x="54" y="0"/>
                </a:cxn>
                <a:cxn ang="0">
                  <a:pos x="1075" y="251"/>
                </a:cxn>
                <a:cxn ang="0">
                  <a:pos x="1033" y="274"/>
                </a:cxn>
                <a:cxn ang="0">
                  <a:pos x="738" y="199"/>
                </a:cxn>
                <a:cxn ang="0">
                  <a:pos x="737" y="200"/>
                </a:cxn>
                <a:cxn ang="0">
                  <a:pos x="735" y="203"/>
                </a:cxn>
                <a:cxn ang="0">
                  <a:pos x="730" y="207"/>
                </a:cxn>
                <a:cxn ang="0">
                  <a:pos x="724" y="214"/>
                </a:cxn>
                <a:cxn ang="0">
                  <a:pos x="716" y="222"/>
                </a:cxn>
                <a:cxn ang="0">
                  <a:pos x="706" y="231"/>
                </a:cxn>
                <a:cxn ang="0">
                  <a:pos x="694" y="242"/>
                </a:cxn>
                <a:cxn ang="0">
                  <a:pos x="679" y="253"/>
                </a:cxn>
                <a:cxn ang="0">
                  <a:pos x="662" y="265"/>
                </a:cxn>
                <a:cxn ang="0">
                  <a:pos x="643" y="278"/>
                </a:cxn>
                <a:cxn ang="0">
                  <a:pos x="621" y="291"/>
                </a:cxn>
                <a:cxn ang="0">
                  <a:pos x="597" y="303"/>
                </a:cxn>
                <a:cxn ang="0">
                  <a:pos x="570" y="317"/>
                </a:cxn>
                <a:cxn ang="0">
                  <a:pos x="540" y="330"/>
                </a:cxn>
                <a:cxn ang="0">
                  <a:pos x="508" y="343"/>
                </a:cxn>
                <a:cxn ang="0">
                  <a:pos x="472" y="356"/>
                </a:cxn>
                <a:cxn ang="0">
                  <a:pos x="454" y="344"/>
                </a:cxn>
              </a:cxnLst>
              <a:rect l="0" t="0" r="r" b="b"/>
              <a:pathLst>
                <a:path w="1075" h="356">
                  <a:moveTo>
                    <a:pt x="454" y="344"/>
                  </a:moveTo>
                  <a:lnTo>
                    <a:pt x="456" y="343"/>
                  </a:lnTo>
                  <a:lnTo>
                    <a:pt x="463" y="341"/>
                  </a:lnTo>
                  <a:lnTo>
                    <a:pt x="472" y="337"/>
                  </a:lnTo>
                  <a:lnTo>
                    <a:pt x="485" y="332"/>
                  </a:lnTo>
                  <a:lnTo>
                    <a:pt x="501" y="325"/>
                  </a:lnTo>
                  <a:lnTo>
                    <a:pt x="518" y="317"/>
                  </a:lnTo>
                  <a:lnTo>
                    <a:pt x="538" y="308"/>
                  </a:lnTo>
                  <a:lnTo>
                    <a:pt x="558" y="298"/>
                  </a:lnTo>
                  <a:lnTo>
                    <a:pt x="580" y="287"/>
                  </a:lnTo>
                  <a:lnTo>
                    <a:pt x="600" y="274"/>
                  </a:lnTo>
                  <a:lnTo>
                    <a:pt x="621" y="262"/>
                  </a:lnTo>
                  <a:lnTo>
                    <a:pt x="640" y="248"/>
                  </a:lnTo>
                  <a:lnTo>
                    <a:pt x="658" y="234"/>
                  </a:lnTo>
                  <a:lnTo>
                    <a:pt x="674" y="219"/>
                  </a:lnTo>
                  <a:lnTo>
                    <a:pt x="688" y="204"/>
                  </a:lnTo>
                  <a:lnTo>
                    <a:pt x="699" y="189"/>
                  </a:lnTo>
                  <a:lnTo>
                    <a:pt x="0" y="18"/>
                  </a:lnTo>
                  <a:lnTo>
                    <a:pt x="54" y="0"/>
                  </a:lnTo>
                  <a:lnTo>
                    <a:pt x="1075" y="251"/>
                  </a:lnTo>
                  <a:lnTo>
                    <a:pt x="1033" y="274"/>
                  </a:lnTo>
                  <a:lnTo>
                    <a:pt x="738" y="199"/>
                  </a:lnTo>
                  <a:lnTo>
                    <a:pt x="737" y="200"/>
                  </a:lnTo>
                  <a:lnTo>
                    <a:pt x="735" y="203"/>
                  </a:lnTo>
                  <a:lnTo>
                    <a:pt x="730" y="207"/>
                  </a:lnTo>
                  <a:lnTo>
                    <a:pt x="724" y="214"/>
                  </a:lnTo>
                  <a:lnTo>
                    <a:pt x="716" y="222"/>
                  </a:lnTo>
                  <a:lnTo>
                    <a:pt x="706" y="231"/>
                  </a:lnTo>
                  <a:lnTo>
                    <a:pt x="694" y="242"/>
                  </a:lnTo>
                  <a:lnTo>
                    <a:pt x="679" y="253"/>
                  </a:lnTo>
                  <a:lnTo>
                    <a:pt x="662" y="265"/>
                  </a:lnTo>
                  <a:lnTo>
                    <a:pt x="643" y="278"/>
                  </a:lnTo>
                  <a:lnTo>
                    <a:pt x="621" y="291"/>
                  </a:lnTo>
                  <a:lnTo>
                    <a:pt x="597" y="303"/>
                  </a:lnTo>
                  <a:lnTo>
                    <a:pt x="570" y="317"/>
                  </a:lnTo>
                  <a:lnTo>
                    <a:pt x="540" y="330"/>
                  </a:lnTo>
                  <a:lnTo>
                    <a:pt x="508" y="343"/>
                  </a:lnTo>
                  <a:lnTo>
                    <a:pt x="472" y="356"/>
                  </a:lnTo>
                  <a:lnTo>
                    <a:pt x="454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2" name="Freeform 198"/>
            <p:cNvSpPr>
              <a:spLocks/>
            </p:cNvSpPr>
            <p:nvPr/>
          </p:nvSpPr>
          <p:spPr bwMode="auto">
            <a:xfrm>
              <a:off x="5997" y="14727"/>
              <a:ext cx="1095" cy="3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1" y="319"/>
                </a:cxn>
                <a:cxn ang="0">
                  <a:pos x="1095" y="319"/>
                </a:cxn>
                <a:cxn ang="0">
                  <a:pos x="33" y="0"/>
                </a:cxn>
                <a:cxn ang="0">
                  <a:pos x="0" y="0"/>
                </a:cxn>
              </a:cxnLst>
              <a:rect l="0" t="0" r="r" b="b"/>
              <a:pathLst>
                <a:path w="1095" h="319">
                  <a:moveTo>
                    <a:pt x="0" y="0"/>
                  </a:moveTo>
                  <a:lnTo>
                    <a:pt x="1071" y="319"/>
                  </a:lnTo>
                  <a:lnTo>
                    <a:pt x="1095" y="319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3" name="Freeform 199"/>
            <p:cNvSpPr>
              <a:spLocks/>
            </p:cNvSpPr>
            <p:nvPr/>
          </p:nvSpPr>
          <p:spPr bwMode="auto">
            <a:xfrm>
              <a:off x="6181" y="14684"/>
              <a:ext cx="1082" cy="2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058" y="285"/>
                </a:cxn>
                <a:cxn ang="0">
                  <a:pos x="1082" y="284"/>
                </a:cxn>
                <a:cxn ang="0">
                  <a:pos x="33" y="0"/>
                </a:cxn>
                <a:cxn ang="0">
                  <a:pos x="0" y="1"/>
                </a:cxn>
              </a:cxnLst>
              <a:rect l="0" t="0" r="r" b="b"/>
              <a:pathLst>
                <a:path w="1082" h="285">
                  <a:moveTo>
                    <a:pt x="0" y="1"/>
                  </a:moveTo>
                  <a:lnTo>
                    <a:pt x="1058" y="285"/>
                  </a:lnTo>
                  <a:lnTo>
                    <a:pt x="1082" y="284"/>
                  </a:lnTo>
                  <a:lnTo>
                    <a:pt x="3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4" name="Freeform 200"/>
            <p:cNvSpPr>
              <a:spLocks/>
            </p:cNvSpPr>
            <p:nvPr/>
          </p:nvSpPr>
          <p:spPr bwMode="auto">
            <a:xfrm>
              <a:off x="6093" y="14699"/>
              <a:ext cx="1087" cy="3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66" y="315"/>
                </a:cxn>
                <a:cxn ang="0">
                  <a:pos x="1087" y="308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1087" h="315">
                  <a:moveTo>
                    <a:pt x="0" y="0"/>
                  </a:moveTo>
                  <a:lnTo>
                    <a:pt x="1066" y="315"/>
                  </a:lnTo>
                  <a:lnTo>
                    <a:pt x="1087" y="308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6025" name="Group 201"/>
          <p:cNvGrpSpPr>
            <a:grpSpLocks/>
          </p:cNvGrpSpPr>
          <p:nvPr/>
        </p:nvGrpSpPr>
        <p:grpSpPr bwMode="auto">
          <a:xfrm>
            <a:off x="7450138" y="2762250"/>
            <a:ext cx="282575" cy="471488"/>
            <a:chOff x="12762" y="10336"/>
            <a:chExt cx="1027" cy="1700"/>
          </a:xfrm>
        </p:grpSpPr>
        <p:sp>
          <p:nvSpPr>
            <p:cNvPr id="206026" name="Rectangle 202"/>
            <p:cNvSpPr>
              <a:spLocks noChangeArrowheads="1"/>
            </p:cNvSpPr>
            <p:nvPr/>
          </p:nvSpPr>
          <p:spPr bwMode="auto">
            <a:xfrm>
              <a:off x="12824" y="10394"/>
              <a:ext cx="965" cy="16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7" name="Rectangle 203"/>
            <p:cNvSpPr>
              <a:spLocks noChangeArrowheads="1"/>
            </p:cNvSpPr>
            <p:nvPr/>
          </p:nvSpPr>
          <p:spPr bwMode="auto">
            <a:xfrm>
              <a:off x="12766" y="10336"/>
              <a:ext cx="965" cy="164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8" name="Line 204"/>
            <p:cNvSpPr>
              <a:spLocks noChangeShapeType="1"/>
            </p:cNvSpPr>
            <p:nvPr/>
          </p:nvSpPr>
          <p:spPr bwMode="auto">
            <a:xfrm>
              <a:off x="12766" y="10682"/>
              <a:ext cx="965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29" name="Line 205"/>
            <p:cNvSpPr>
              <a:spLocks noChangeShapeType="1"/>
            </p:cNvSpPr>
            <p:nvPr/>
          </p:nvSpPr>
          <p:spPr bwMode="auto">
            <a:xfrm>
              <a:off x="12780" y="11042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30" name="Line 206"/>
            <p:cNvSpPr>
              <a:spLocks noChangeShapeType="1"/>
            </p:cNvSpPr>
            <p:nvPr/>
          </p:nvSpPr>
          <p:spPr bwMode="auto">
            <a:xfrm>
              <a:off x="12764" y="11374"/>
              <a:ext cx="9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31" name="Line 207"/>
            <p:cNvSpPr>
              <a:spLocks noChangeShapeType="1"/>
            </p:cNvSpPr>
            <p:nvPr/>
          </p:nvSpPr>
          <p:spPr bwMode="auto">
            <a:xfrm>
              <a:off x="12762" y="11675"/>
              <a:ext cx="967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033" name="Text Box 209"/>
          <p:cNvSpPr txBox="1">
            <a:spLocks noChangeArrowheads="1"/>
          </p:cNvSpPr>
          <p:nvPr/>
        </p:nvSpPr>
        <p:spPr bwMode="auto">
          <a:xfrm>
            <a:off x="7507288" y="14335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altLang="it-IT" sz="1400" b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altLang="it-IT" sz="1400" b="0" baseline="-25000">
                <a:solidFill>
                  <a:srgbClr val="FF0000"/>
                </a:solidFill>
                <a:latin typeface="Arial" pitchFamily="34" charset="0"/>
              </a:rPr>
              <a:t>out</a:t>
            </a:r>
            <a:endParaRPr lang="en-US" altLang="it-IT" sz="1400" b="0">
              <a:solidFill>
                <a:schemeClr val="tx2"/>
              </a:solidFill>
            </a:endParaRPr>
          </a:p>
        </p:txBody>
      </p:sp>
      <p:sp>
        <p:nvSpPr>
          <p:cNvPr id="206034" name="Line 210"/>
          <p:cNvSpPr>
            <a:spLocks noChangeShapeType="1"/>
          </p:cNvSpPr>
          <p:nvPr/>
        </p:nvSpPr>
        <p:spPr bwMode="auto">
          <a:xfrm>
            <a:off x="7667625" y="1614488"/>
            <a:ext cx="87313" cy="11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6036" name="Group 212"/>
          <p:cNvGrpSpPr>
            <a:grpSpLocks/>
          </p:cNvGrpSpPr>
          <p:nvPr/>
        </p:nvGrpSpPr>
        <p:grpSpPr bwMode="auto">
          <a:xfrm>
            <a:off x="6527800" y="2244725"/>
            <a:ext cx="469900" cy="219075"/>
            <a:chOff x="9542" y="11900"/>
            <a:chExt cx="1624" cy="640"/>
          </a:xfrm>
        </p:grpSpPr>
        <p:sp>
          <p:nvSpPr>
            <p:cNvPr id="206037" name="Oval 213"/>
            <p:cNvSpPr>
              <a:spLocks noChangeArrowheads="1"/>
            </p:cNvSpPr>
            <p:nvPr/>
          </p:nvSpPr>
          <p:spPr bwMode="auto">
            <a:xfrm>
              <a:off x="9557" y="12185"/>
              <a:ext cx="1608" cy="355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38" name="Line 214"/>
            <p:cNvSpPr>
              <a:spLocks noChangeShapeType="1"/>
            </p:cNvSpPr>
            <p:nvPr/>
          </p:nvSpPr>
          <p:spPr bwMode="auto">
            <a:xfrm>
              <a:off x="9557" y="12156"/>
              <a:ext cx="1" cy="2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39" name="Line 215"/>
            <p:cNvSpPr>
              <a:spLocks noChangeShapeType="1"/>
            </p:cNvSpPr>
            <p:nvPr/>
          </p:nvSpPr>
          <p:spPr bwMode="auto">
            <a:xfrm>
              <a:off x="11165" y="12156"/>
              <a:ext cx="1" cy="219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40" name="Rectangle 216"/>
            <p:cNvSpPr>
              <a:spLocks noChangeArrowheads="1"/>
            </p:cNvSpPr>
            <p:nvPr/>
          </p:nvSpPr>
          <p:spPr bwMode="auto">
            <a:xfrm>
              <a:off x="9557" y="12156"/>
              <a:ext cx="381" cy="21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1" hangingPunct="1"/>
              <a:endParaRPr lang="it-IT" sz="2000" b="0">
                <a:solidFill>
                  <a:schemeClr val="tx2"/>
                </a:solidFill>
              </a:endParaRPr>
            </a:p>
          </p:txBody>
        </p:sp>
        <p:sp>
          <p:nvSpPr>
            <p:cNvPr id="206041" name="Rectangle 217"/>
            <p:cNvSpPr>
              <a:spLocks noChangeArrowheads="1"/>
            </p:cNvSpPr>
            <p:nvPr/>
          </p:nvSpPr>
          <p:spPr bwMode="auto">
            <a:xfrm>
              <a:off x="10679" y="12141"/>
              <a:ext cx="486" cy="215"/>
            </a:xfrm>
            <a:prstGeom prst="rect">
              <a:avLst/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1" hangingPunct="1"/>
              <a:endParaRPr lang="it-IT" sz="2000" b="0">
                <a:solidFill>
                  <a:schemeClr val="tx2"/>
                </a:solidFill>
              </a:endParaRPr>
            </a:p>
          </p:txBody>
        </p:sp>
        <p:sp>
          <p:nvSpPr>
            <p:cNvPr id="206042" name="Oval 218"/>
            <p:cNvSpPr>
              <a:spLocks noChangeArrowheads="1"/>
            </p:cNvSpPr>
            <p:nvPr/>
          </p:nvSpPr>
          <p:spPr bwMode="auto">
            <a:xfrm>
              <a:off x="9542" y="11900"/>
              <a:ext cx="1608" cy="414"/>
            </a:xfrm>
            <a:prstGeom prst="ellipse">
              <a:avLst/>
            </a:prstGeom>
            <a:solidFill>
              <a:srgbClr val="C0C0C0"/>
            </a:solidFill>
            <a:ln w="1270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6043" name="Group 219"/>
            <p:cNvGrpSpPr>
              <a:grpSpLocks/>
            </p:cNvGrpSpPr>
            <p:nvPr/>
          </p:nvGrpSpPr>
          <p:grpSpPr bwMode="auto">
            <a:xfrm>
              <a:off x="9930" y="11991"/>
              <a:ext cx="796" cy="242"/>
              <a:chOff x="2848" y="848"/>
              <a:chExt cx="140" cy="98"/>
            </a:xfrm>
          </p:grpSpPr>
          <p:sp>
            <p:nvSpPr>
              <p:cNvPr id="206044" name="Line 2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45" name="Line 2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46" name="Line 2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6047" name="Group 223"/>
            <p:cNvGrpSpPr>
              <a:grpSpLocks/>
            </p:cNvGrpSpPr>
            <p:nvPr/>
          </p:nvGrpSpPr>
          <p:grpSpPr bwMode="auto">
            <a:xfrm flipV="1">
              <a:off x="9930" y="11987"/>
              <a:ext cx="796" cy="242"/>
              <a:chOff x="2848" y="848"/>
              <a:chExt cx="140" cy="98"/>
            </a:xfrm>
          </p:grpSpPr>
          <p:sp>
            <p:nvSpPr>
              <p:cNvPr id="206048" name="Line 22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49" name="Line 22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50" name="Line 22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6051" name="Group 227"/>
            <p:cNvGrpSpPr>
              <a:grpSpLocks/>
            </p:cNvGrpSpPr>
            <p:nvPr/>
          </p:nvGrpSpPr>
          <p:grpSpPr bwMode="auto">
            <a:xfrm>
              <a:off x="10534" y="12050"/>
              <a:ext cx="476" cy="374"/>
              <a:chOff x="11283" y="10423"/>
              <a:chExt cx="475" cy="374"/>
            </a:xfrm>
          </p:grpSpPr>
          <p:sp>
            <p:nvSpPr>
              <p:cNvPr id="206052" name="Rectangle 228"/>
              <p:cNvSpPr>
                <a:spLocks noChangeArrowheads="1"/>
              </p:cNvSpPr>
              <p:nvPr/>
            </p:nvSpPr>
            <p:spPr bwMode="auto">
              <a:xfrm>
                <a:off x="11283" y="10423"/>
                <a:ext cx="475" cy="37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53" name="Line 229"/>
              <p:cNvSpPr>
                <a:spLocks noChangeShapeType="1"/>
              </p:cNvSpPr>
              <p:nvPr/>
            </p:nvSpPr>
            <p:spPr bwMode="auto">
              <a:xfrm>
                <a:off x="11686" y="10502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54" name="Line 230"/>
              <p:cNvSpPr>
                <a:spLocks noChangeShapeType="1"/>
              </p:cNvSpPr>
              <p:nvPr/>
            </p:nvSpPr>
            <p:spPr bwMode="auto">
              <a:xfrm>
                <a:off x="11621" y="10502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55" name="Line 231"/>
              <p:cNvSpPr>
                <a:spLocks noChangeShapeType="1"/>
              </p:cNvSpPr>
              <p:nvPr/>
            </p:nvSpPr>
            <p:spPr bwMode="auto">
              <a:xfrm>
                <a:off x="11556" y="10502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56" name="Line 232"/>
              <p:cNvSpPr>
                <a:spLocks noChangeShapeType="1"/>
              </p:cNvSpPr>
              <p:nvPr/>
            </p:nvSpPr>
            <p:spPr bwMode="auto">
              <a:xfrm>
                <a:off x="11491" y="10495"/>
                <a:ext cx="1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57" name="Line 233"/>
              <p:cNvSpPr>
                <a:spLocks noChangeShapeType="1"/>
              </p:cNvSpPr>
              <p:nvPr/>
            </p:nvSpPr>
            <p:spPr bwMode="auto">
              <a:xfrm>
                <a:off x="11426" y="10495"/>
                <a:ext cx="2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58" name="Line 234"/>
              <p:cNvSpPr>
                <a:spLocks noChangeShapeType="1"/>
              </p:cNvSpPr>
              <p:nvPr/>
            </p:nvSpPr>
            <p:spPr bwMode="auto">
              <a:xfrm>
                <a:off x="11360" y="10495"/>
                <a:ext cx="3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6059" name="Line 235"/>
          <p:cNvSpPr>
            <a:spLocks noChangeShapeType="1"/>
          </p:cNvSpPr>
          <p:nvPr/>
        </p:nvSpPr>
        <p:spPr bwMode="auto">
          <a:xfrm>
            <a:off x="7023100" y="1808163"/>
            <a:ext cx="120650" cy="1587"/>
          </a:xfrm>
          <a:prstGeom prst="line">
            <a:avLst/>
          </a:prstGeom>
          <a:noFill/>
          <a:ln w="3810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6060" name="Group 236"/>
          <p:cNvGrpSpPr>
            <a:grpSpLocks/>
          </p:cNvGrpSpPr>
          <p:nvPr/>
        </p:nvGrpSpPr>
        <p:grpSpPr bwMode="auto">
          <a:xfrm>
            <a:off x="6127750" y="1639888"/>
            <a:ext cx="39688" cy="141287"/>
            <a:chOff x="10104" y="10005"/>
            <a:chExt cx="137" cy="411"/>
          </a:xfrm>
        </p:grpSpPr>
        <p:sp>
          <p:nvSpPr>
            <p:cNvPr id="206061" name="Oval 237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62" name="Oval 238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065" name="Oval 241"/>
          <p:cNvSpPr>
            <a:spLocks noChangeArrowheads="1"/>
          </p:cNvSpPr>
          <p:nvPr/>
        </p:nvSpPr>
        <p:spPr bwMode="auto">
          <a:xfrm>
            <a:off x="6831013" y="2719388"/>
            <a:ext cx="465137" cy="122237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66" name="Line 242"/>
          <p:cNvSpPr>
            <a:spLocks noChangeShapeType="1"/>
          </p:cNvSpPr>
          <p:nvPr/>
        </p:nvSpPr>
        <p:spPr bwMode="auto">
          <a:xfrm>
            <a:off x="6831013" y="2709863"/>
            <a:ext cx="1587" cy="76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67" name="Line 243"/>
          <p:cNvSpPr>
            <a:spLocks noChangeShapeType="1"/>
          </p:cNvSpPr>
          <p:nvPr/>
        </p:nvSpPr>
        <p:spPr bwMode="auto">
          <a:xfrm>
            <a:off x="7296150" y="2709863"/>
            <a:ext cx="0" cy="7620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68" name="Rectangle 244"/>
          <p:cNvSpPr>
            <a:spLocks noChangeArrowheads="1"/>
          </p:cNvSpPr>
          <p:nvPr/>
        </p:nvSpPr>
        <p:spPr bwMode="auto">
          <a:xfrm>
            <a:off x="6831013" y="2709863"/>
            <a:ext cx="111125" cy="74612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6069" name="Rectangle 245"/>
          <p:cNvSpPr>
            <a:spLocks noChangeArrowheads="1"/>
          </p:cNvSpPr>
          <p:nvPr/>
        </p:nvSpPr>
        <p:spPr bwMode="auto">
          <a:xfrm>
            <a:off x="7156450" y="2705100"/>
            <a:ext cx="139700" cy="74613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6070" name="Oval 246"/>
          <p:cNvSpPr>
            <a:spLocks noChangeArrowheads="1"/>
          </p:cNvSpPr>
          <p:nvPr/>
        </p:nvSpPr>
        <p:spPr bwMode="auto">
          <a:xfrm>
            <a:off x="6823075" y="2620963"/>
            <a:ext cx="465138" cy="142875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6071" name="Group 247"/>
          <p:cNvGrpSpPr>
            <a:grpSpLocks/>
          </p:cNvGrpSpPr>
          <p:nvPr/>
        </p:nvGrpSpPr>
        <p:grpSpPr bwMode="auto">
          <a:xfrm>
            <a:off x="6938963" y="2652713"/>
            <a:ext cx="230187" cy="82550"/>
            <a:chOff x="2848" y="848"/>
            <a:chExt cx="140" cy="98"/>
          </a:xfrm>
        </p:grpSpPr>
        <p:sp>
          <p:nvSpPr>
            <p:cNvPr id="206072" name="Line 24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73" name="Line 24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74" name="Line 25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075" name="Group 251"/>
          <p:cNvGrpSpPr>
            <a:grpSpLocks/>
          </p:cNvGrpSpPr>
          <p:nvPr/>
        </p:nvGrpSpPr>
        <p:grpSpPr bwMode="auto">
          <a:xfrm flipV="1">
            <a:off x="6938963" y="2651125"/>
            <a:ext cx="230187" cy="84138"/>
            <a:chOff x="2848" y="848"/>
            <a:chExt cx="140" cy="98"/>
          </a:xfrm>
        </p:grpSpPr>
        <p:sp>
          <p:nvSpPr>
            <p:cNvPr id="206076" name="Line 25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77" name="Line 25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78" name="Line 25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079" name="Group 255"/>
          <p:cNvGrpSpPr>
            <a:grpSpLocks/>
          </p:cNvGrpSpPr>
          <p:nvPr/>
        </p:nvGrpSpPr>
        <p:grpSpPr bwMode="auto">
          <a:xfrm rot="7844936">
            <a:off x="6926263" y="2730500"/>
            <a:ext cx="168275" cy="104775"/>
            <a:chOff x="11283" y="10423"/>
            <a:chExt cx="475" cy="374"/>
          </a:xfrm>
        </p:grpSpPr>
        <p:sp>
          <p:nvSpPr>
            <p:cNvPr id="206080" name="Rectangle 256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81" name="Line 257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82" name="Line 258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83" name="Line 259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84" name="Line 260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85" name="Line 261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86" name="Line 262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087" name="Line 263"/>
          <p:cNvSpPr>
            <a:spLocks noChangeShapeType="1"/>
          </p:cNvSpPr>
          <p:nvPr/>
        </p:nvSpPr>
        <p:spPr bwMode="auto">
          <a:xfrm flipH="1" flipV="1">
            <a:off x="6423025" y="3170238"/>
            <a:ext cx="865188" cy="9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88" name="Line 264"/>
          <p:cNvSpPr>
            <a:spLocks noChangeShapeType="1"/>
          </p:cNvSpPr>
          <p:nvPr/>
        </p:nvSpPr>
        <p:spPr bwMode="auto">
          <a:xfrm flipH="1">
            <a:off x="6692900" y="2832100"/>
            <a:ext cx="271463" cy="3429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89" name="Freeform 265"/>
          <p:cNvSpPr>
            <a:spLocks/>
          </p:cNvSpPr>
          <p:nvPr/>
        </p:nvSpPr>
        <p:spPr bwMode="auto">
          <a:xfrm>
            <a:off x="6148388" y="1658938"/>
            <a:ext cx="1443037" cy="14906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320"/>
              </a:cxn>
              <a:cxn ang="0">
                <a:pos x="1230" y="1350"/>
              </a:cxn>
              <a:cxn ang="0">
                <a:pos x="495" y="2040"/>
              </a:cxn>
              <a:cxn ang="0">
                <a:pos x="4515" y="2115"/>
              </a:cxn>
              <a:cxn ang="0">
                <a:pos x="2220" y="4500"/>
              </a:cxn>
              <a:cxn ang="0">
                <a:pos x="5205" y="4500"/>
              </a:cxn>
              <a:cxn ang="0">
                <a:pos x="5205" y="3405"/>
              </a:cxn>
            </a:cxnLst>
            <a:rect l="0" t="0" r="r" b="b"/>
            <a:pathLst>
              <a:path w="5205" h="4500">
                <a:moveTo>
                  <a:pt x="0" y="0"/>
                </a:moveTo>
                <a:lnTo>
                  <a:pt x="0" y="1320"/>
                </a:lnTo>
                <a:lnTo>
                  <a:pt x="1230" y="1350"/>
                </a:lnTo>
                <a:lnTo>
                  <a:pt x="495" y="2040"/>
                </a:lnTo>
                <a:lnTo>
                  <a:pt x="4515" y="2115"/>
                </a:lnTo>
                <a:lnTo>
                  <a:pt x="2220" y="4500"/>
                </a:lnTo>
                <a:lnTo>
                  <a:pt x="5205" y="4500"/>
                </a:lnTo>
                <a:lnTo>
                  <a:pt x="5205" y="3405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090" name="Oval 266"/>
          <p:cNvSpPr>
            <a:spLocks noChangeArrowheads="1"/>
          </p:cNvSpPr>
          <p:nvPr/>
        </p:nvSpPr>
        <p:spPr bwMode="auto">
          <a:xfrm>
            <a:off x="6062663" y="3136900"/>
            <a:ext cx="463550" cy="122238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91" name="Line 267"/>
          <p:cNvSpPr>
            <a:spLocks noChangeShapeType="1"/>
          </p:cNvSpPr>
          <p:nvPr/>
        </p:nvSpPr>
        <p:spPr bwMode="auto">
          <a:xfrm>
            <a:off x="6062663" y="3127375"/>
            <a:ext cx="0" cy="746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92" name="Line 268"/>
          <p:cNvSpPr>
            <a:spLocks noChangeShapeType="1"/>
          </p:cNvSpPr>
          <p:nvPr/>
        </p:nvSpPr>
        <p:spPr bwMode="auto">
          <a:xfrm>
            <a:off x="6526213" y="3127375"/>
            <a:ext cx="0" cy="74613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93" name="Rectangle 269"/>
          <p:cNvSpPr>
            <a:spLocks noChangeArrowheads="1"/>
          </p:cNvSpPr>
          <p:nvPr/>
        </p:nvSpPr>
        <p:spPr bwMode="auto">
          <a:xfrm>
            <a:off x="6062663" y="3127375"/>
            <a:ext cx="109537" cy="74613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6094" name="Rectangle 270"/>
          <p:cNvSpPr>
            <a:spLocks noChangeArrowheads="1"/>
          </p:cNvSpPr>
          <p:nvPr/>
        </p:nvSpPr>
        <p:spPr bwMode="auto">
          <a:xfrm>
            <a:off x="6384925" y="3122613"/>
            <a:ext cx="141288" cy="7302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6095" name="Oval 271"/>
          <p:cNvSpPr>
            <a:spLocks noChangeArrowheads="1"/>
          </p:cNvSpPr>
          <p:nvPr/>
        </p:nvSpPr>
        <p:spPr bwMode="auto">
          <a:xfrm>
            <a:off x="6057900" y="3038475"/>
            <a:ext cx="463550" cy="142875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6096" name="Group 272"/>
          <p:cNvGrpSpPr>
            <a:grpSpLocks/>
          </p:cNvGrpSpPr>
          <p:nvPr/>
        </p:nvGrpSpPr>
        <p:grpSpPr bwMode="auto">
          <a:xfrm>
            <a:off x="6169025" y="3070225"/>
            <a:ext cx="230188" cy="82550"/>
            <a:chOff x="2848" y="848"/>
            <a:chExt cx="140" cy="98"/>
          </a:xfrm>
        </p:grpSpPr>
        <p:sp>
          <p:nvSpPr>
            <p:cNvPr id="206097" name="Line 27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98" name="Line 27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99" name="Line 27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100" name="Group 276"/>
          <p:cNvGrpSpPr>
            <a:grpSpLocks/>
          </p:cNvGrpSpPr>
          <p:nvPr/>
        </p:nvGrpSpPr>
        <p:grpSpPr bwMode="auto">
          <a:xfrm flipV="1">
            <a:off x="6169025" y="3068638"/>
            <a:ext cx="230188" cy="82550"/>
            <a:chOff x="2848" y="848"/>
            <a:chExt cx="140" cy="98"/>
          </a:xfrm>
        </p:grpSpPr>
        <p:sp>
          <p:nvSpPr>
            <p:cNvPr id="206101" name="Line 27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02" name="Line 27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03" name="Line 27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104" name="Group 280"/>
          <p:cNvGrpSpPr>
            <a:grpSpLocks/>
          </p:cNvGrpSpPr>
          <p:nvPr/>
        </p:nvGrpSpPr>
        <p:grpSpPr bwMode="auto">
          <a:xfrm>
            <a:off x="6089650" y="3105150"/>
            <a:ext cx="138113" cy="128588"/>
            <a:chOff x="11283" y="10423"/>
            <a:chExt cx="475" cy="374"/>
          </a:xfrm>
        </p:grpSpPr>
        <p:sp>
          <p:nvSpPr>
            <p:cNvPr id="206105" name="Rectangle 281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06" name="Line 282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07" name="Line 283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08" name="Line 284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09" name="Line 285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10" name="Line 286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11" name="Line 287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112" name="Oval 288"/>
          <p:cNvSpPr>
            <a:spLocks noChangeArrowheads="1"/>
          </p:cNvSpPr>
          <p:nvPr/>
        </p:nvSpPr>
        <p:spPr bwMode="auto">
          <a:xfrm>
            <a:off x="5783263" y="2649538"/>
            <a:ext cx="463550" cy="122237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13" name="Line 289"/>
          <p:cNvSpPr>
            <a:spLocks noChangeShapeType="1"/>
          </p:cNvSpPr>
          <p:nvPr/>
        </p:nvSpPr>
        <p:spPr bwMode="auto">
          <a:xfrm>
            <a:off x="5783263" y="2640013"/>
            <a:ext cx="0" cy="746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14" name="Line 290"/>
          <p:cNvSpPr>
            <a:spLocks noChangeShapeType="1"/>
          </p:cNvSpPr>
          <p:nvPr/>
        </p:nvSpPr>
        <p:spPr bwMode="auto">
          <a:xfrm>
            <a:off x="6246813" y="2640013"/>
            <a:ext cx="0" cy="7461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15" name="Rectangle 291"/>
          <p:cNvSpPr>
            <a:spLocks noChangeArrowheads="1"/>
          </p:cNvSpPr>
          <p:nvPr/>
        </p:nvSpPr>
        <p:spPr bwMode="auto">
          <a:xfrm>
            <a:off x="5783263" y="2640013"/>
            <a:ext cx="109537" cy="7302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6116" name="Rectangle 292"/>
          <p:cNvSpPr>
            <a:spLocks noChangeArrowheads="1"/>
          </p:cNvSpPr>
          <p:nvPr/>
        </p:nvSpPr>
        <p:spPr bwMode="auto">
          <a:xfrm>
            <a:off x="6107113" y="2635250"/>
            <a:ext cx="139700" cy="73025"/>
          </a:xfrm>
          <a:prstGeom prst="rect">
            <a:avLst/>
          </a:prstGeom>
          <a:solidFill>
            <a:srgbClr val="C0C0C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it-IT" sz="2000" b="0">
              <a:solidFill>
                <a:schemeClr val="tx2"/>
              </a:solidFill>
            </a:endParaRPr>
          </a:p>
        </p:txBody>
      </p:sp>
      <p:sp>
        <p:nvSpPr>
          <p:cNvPr id="206117" name="Oval 293"/>
          <p:cNvSpPr>
            <a:spLocks noChangeArrowheads="1"/>
          </p:cNvSpPr>
          <p:nvPr/>
        </p:nvSpPr>
        <p:spPr bwMode="auto">
          <a:xfrm>
            <a:off x="5778500" y="2552700"/>
            <a:ext cx="465138" cy="141288"/>
          </a:xfrm>
          <a:prstGeom prst="ellipse">
            <a:avLst/>
          </a:prstGeom>
          <a:solidFill>
            <a:srgbClr val="C0C0C0"/>
          </a:solidFill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6118" name="Group 294"/>
          <p:cNvGrpSpPr>
            <a:grpSpLocks/>
          </p:cNvGrpSpPr>
          <p:nvPr/>
        </p:nvGrpSpPr>
        <p:grpSpPr bwMode="auto">
          <a:xfrm>
            <a:off x="5891213" y="2582863"/>
            <a:ext cx="228600" cy="84137"/>
            <a:chOff x="2848" y="848"/>
            <a:chExt cx="140" cy="98"/>
          </a:xfrm>
        </p:grpSpPr>
        <p:sp>
          <p:nvSpPr>
            <p:cNvPr id="206119" name="Line 29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20" name="Line 29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21" name="Line 29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122" name="Group 298"/>
          <p:cNvGrpSpPr>
            <a:grpSpLocks/>
          </p:cNvGrpSpPr>
          <p:nvPr/>
        </p:nvGrpSpPr>
        <p:grpSpPr bwMode="auto">
          <a:xfrm flipV="1">
            <a:off x="5891213" y="2581275"/>
            <a:ext cx="228600" cy="84138"/>
            <a:chOff x="2848" y="848"/>
            <a:chExt cx="140" cy="98"/>
          </a:xfrm>
        </p:grpSpPr>
        <p:sp>
          <p:nvSpPr>
            <p:cNvPr id="206123" name="Line 29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24" name="Line 30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25" name="Line 30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6126" name="Line 302"/>
          <p:cNvSpPr>
            <a:spLocks noChangeShapeType="1"/>
          </p:cNvSpPr>
          <p:nvPr/>
        </p:nvSpPr>
        <p:spPr bwMode="auto">
          <a:xfrm flipH="1">
            <a:off x="5502275" y="2752725"/>
            <a:ext cx="379413" cy="4222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6127" name="Group 303"/>
          <p:cNvGrpSpPr>
            <a:grpSpLocks/>
          </p:cNvGrpSpPr>
          <p:nvPr/>
        </p:nvGrpSpPr>
        <p:grpSpPr bwMode="auto">
          <a:xfrm rot="8027572">
            <a:off x="5918200" y="2555875"/>
            <a:ext cx="168275" cy="104775"/>
            <a:chOff x="11283" y="10423"/>
            <a:chExt cx="475" cy="374"/>
          </a:xfrm>
        </p:grpSpPr>
        <p:sp>
          <p:nvSpPr>
            <p:cNvPr id="206128" name="Rectangle 304"/>
            <p:cNvSpPr>
              <a:spLocks noChangeArrowheads="1"/>
            </p:cNvSpPr>
            <p:nvPr/>
          </p:nvSpPr>
          <p:spPr bwMode="auto">
            <a:xfrm>
              <a:off x="11283" y="10423"/>
              <a:ext cx="475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29" name="Line 305"/>
            <p:cNvSpPr>
              <a:spLocks noChangeShapeType="1"/>
            </p:cNvSpPr>
            <p:nvPr/>
          </p:nvSpPr>
          <p:spPr bwMode="auto">
            <a:xfrm>
              <a:off x="1168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30" name="Line 306"/>
            <p:cNvSpPr>
              <a:spLocks noChangeShapeType="1"/>
            </p:cNvSpPr>
            <p:nvPr/>
          </p:nvSpPr>
          <p:spPr bwMode="auto">
            <a:xfrm>
              <a:off x="11621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31" name="Line 307"/>
            <p:cNvSpPr>
              <a:spLocks noChangeShapeType="1"/>
            </p:cNvSpPr>
            <p:nvPr/>
          </p:nvSpPr>
          <p:spPr bwMode="auto">
            <a:xfrm>
              <a:off x="11556" y="10502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32" name="Line 308"/>
            <p:cNvSpPr>
              <a:spLocks noChangeShapeType="1"/>
            </p:cNvSpPr>
            <p:nvPr/>
          </p:nvSpPr>
          <p:spPr bwMode="auto">
            <a:xfrm>
              <a:off x="11491" y="10495"/>
              <a:ext cx="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33" name="Line 309"/>
            <p:cNvSpPr>
              <a:spLocks noChangeShapeType="1"/>
            </p:cNvSpPr>
            <p:nvPr/>
          </p:nvSpPr>
          <p:spPr bwMode="auto">
            <a:xfrm>
              <a:off x="11426" y="10495"/>
              <a:ext cx="2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34" name="Line 310"/>
            <p:cNvSpPr>
              <a:spLocks noChangeShapeType="1"/>
            </p:cNvSpPr>
            <p:nvPr/>
          </p:nvSpPr>
          <p:spPr bwMode="auto">
            <a:xfrm>
              <a:off x="11360" y="10495"/>
              <a:ext cx="3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135" name="Freeform 311"/>
          <p:cNvSpPr>
            <a:spLocks/>
          </p:cNvSpPr>
          <p:nvPr/>
        </p:nvSpPr>
        <p:spPr bwMode="auto">
          <a:xfrm>
            <a:off x="5432425" y="1679575"/>
            <a:ext cx="2212975" cy="1530350"/>
          </a:xfrm>
          <a:custGeom>
            <a:avLst/>
            <a:gdLst/>
            <a:ahLst/>
            <a:cxnLst>
              <a:cxn ang="0">
                <a:pos x="7965" y="3420"/>
              </a:cxn>
              <a:cxn ang="0">
                <a:pos x="7980" y="4620"/>
              </a:cxn>
              <a:cxn ang="0">
                <a:pos x="0" y="4605"/>
              </a:cxn>
              <a:cxn ang="0">
                <a:pos x="3315" y="1485"/>
              </a:cxn>
              <a:cxn ang="0">
                <a:pos x="2355" y="1455"/>
              </a:cxn>
              <a:cxn ang="0">
                <a:pos x="2355" y="0"/>
              </a:cxn>
            </a:cxnLst>
            <a:rect l="0" t="0" r="r" b="b"/>
            <a:pathLst>
              <a:path w="7980" h="4620">
                <a:moveTo>
                  <a:pt x="7965" y="3420"/>
                </a:moveTo>
                <a:lnTo>
                  <a:pt x="7980" y="4620"/>
                </a:lnTo>
                <a:lnTo>
                  <a:pt x="0" y="4605"/>
                </a:lnTo>
                <a:lnTo>
                  <a:pt x="3315" y="1485"/>
                </a:lnTo>
                <a:lnTo>
                  <a:pt x="2355" y="1455"/>
                </a:lnTo>
                <a:lnTo>
                  <a:pt x="2355" y="0"/>
                </a:lnTo>
              </a:path>
            </a:pathLst>
          </a:custGeom>
          <a:noFill/>
          <a:ln w="38100" cmpd="sng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136" name="Freeform 312"/>
          <p:cNvSpPr>
            <a:spLocks/>
          </p:cNvSpPr>
          <p:nvPr/>
        </p:nvSpPr>
        <p:spPr bwMode="auto">
          <a:xfrm>
            <a:off x="5257800" y="1728788"/>
            <a:ext cx="2508250" cy="1504950"/>
          </a:xfrm>
          <a:custGeom>
            <a:avLst/>
            <a:gdLst/>
            <a:ahLst/>
            <a:cxnLst>
              <a:cxn ang="0">
                <a:pos x="0" y="2880"/>
              </a:cxn>
              <a:cxn ang="0">
                <a:pos x="0" y="4530"/>
              </a:cxn>
              <a:cxn ang="0">
                <a:pos x="885" y="4545"/>
              </a:cxn>
              <a:cxn ang="0">
                <a:pos x="3510" y="2010"/>
              </a:cxn>
              <a:cxn ang="0">
                <a:pos x="7140" y="2055"/>
              </a:cxn>
              <a:cxn ang="0">
                <a:pos x="8145" y="1020"/>
              </a:cxn>
              <a:cxn ang="0">
                <a:pos x="9045" y="1020"/>
              </a:cxn>
              <a:cxn ang="0">
                <a:pos x="9015" y="0"/>
              </a:cxn>
            </a:cxnLst>
            <a:rect l="0" t="0" r="r" b="b"/>
            <a:pathLst>
              <a:path w="9045" h="4545">
                <a:moveTo>
                  <a:pt x="0" y="2880"/>
                </a:moveTo>
                <a:lnTo>
                  <a:pt x="0" y="4530"/>
                </a:lnTo>
                <a:lnTo>
                  <a:pt x="885" y="4545"/>
                </a:lnTo>
                <a:lnTo>
                  <a:pt x="3510" y="2010"/>
                </a:lnTo>
                <a:lnTo>
                  <a:pt x="7140" y="2055"/>
                </a:lnTo>
                <a:lnTo>
                  <a:pt x="8145" y="1020"/>
                </a:lnTo>
                <a:lnTo>
                  <a:pt x="9045" y="1020"/>
                </a:lnTo>
                <a:lnTo>
                  <a:pt x="9015" y="0"/>
                </a:lnTo>
              </a:path>
            </a:pathLst>
          </a:custGeom>
          <a:noFill/>
          <a:ln w="38100" cmpd="sng">
            <a:solidFill>
              <a:srgbClr val="00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137" name="Freeform 313"/>
          <p:cNvSpPr>
            <a:spLocks/>
          </p:cNvSpPr>
          <p:nvPr/>
        </p:nvSpPr>
        <p:spPr bwMode="auto">
          <a:xfrm>
            <a:off x="5311775" y="1754188"/>
            <a:ext cx="2530475" cy="1390650"/>
          </a:xfrm>
          <a:custGeom>
            <a:avLst/>
            <a:gdLst/>
            <a:ahLst/>
            <a:cxnLst>
              <a:cxn ang="0">
                <a:pos x="0" y="2821"/>
              </a:cxn>
              <a:cxn ang="0">
                <a:pos x="0" y="4201"/>
              </a:cxn>
              <a:cxn ang="0">
                <a:pos x="4890" y="4201"/>
              </a:cxn>
              <a:cxn ang="0">
                <a:pos x="8055" y="1051"/>
              </a:cxn>
              <a:cxn ang="0">
                <a:pos x="9120" y="1080"/>
              </a:cxn>
              <a:cxn ang="0">
                <a:pos x="9105" y="0"/>
              </a:cxn>
            </a:cxnLst>
            <a:rect l="0" t="0" r="r" b="b"/>
            <a:pathLst>
              <a:path w="9120" h="4201">
                <a:moveTo>
                  <a:pt x="0" y="2821"/>
                </a:moveTo>
                <a:lnTo>
                  <a:pt x="0" y="4201"/>
                </a:lnTo>
                <a:lnTo>
                  <a:pt x="4890" y="4201"/>
                </a:lnTo>
                <a:lnTo>
                  <a:pt x="8055" y="1051"/>
                </a:lnTo>
                <a:lnTo>
                  <a:pt x="9120" y="1080"/>
                </a:lnTo>
                <a:lnTo>
                  <a:pt x="9105" y="0"/>
                </a:lnTo>
              </a:path>
            </a:pathLst>
          </a:custGeom>
          <a:noFill/>
          <a:ln w="38100" cmpd="sng">
            <a:solidFill>
              <a:srgbClr val="00FF00"/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06138" name="Group 314"/>
          <p:cNvGrpSpPr>
            <a:grpSpLocks/>
          </p:cNvGrpSpPr>
          <p:nvPr/>
        </p:nvGrpSpPr>
        <p:grpSpPr bwMode="auto">
          <a:xfrm>
            <a:off x="5237163" y="2668588"/>
            <a:ext cx="39687" cy="141287"/>
            <a:chOff x="10104" y="10005"/>
            <a:chExt cx="137" cy="411"/>
          </a:xfrm>
        </p:grpSpPr>
        <p:sp>
          <p:nvSpPr>
            <p:cNvPr id="206139" name="Oval 315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40" name="Oval 316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6141" name="Group 317"/>
          <p:cNvGrpSpPr>
            <a:grpSpLocks/>
          </p:cNvGrpSpPr>
          <p:nvPr/>
        </p:nvGrpSpPr>
        <p:grpSpPr bwMode="auto">
          <a:xfrm>
            <a:off x="7621588" y="2790825"/>
            <a:ext cx="39687" cy="142875"/>
            <a:chOff x="10104" y="10005"/>
            <a:chExt cx="137" cy="411"/>
          </a:xfrm>
        </p:grpSpPr>
        <p:sp>
          <p:nvSpPr>
            <p:cNvPr id="206142" name="Oval 318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43" name="Oval 319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FF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6144" name="Group 320"/>
          <p:cNvGrpSpPr>
            <a:grpSpLocks/>
          </p:cNvGrpSpPr>
          <p:nvPr/>
        </p:nvGrpSpPr>
        <p:grpSpPr bwMode="auto">
          <a:xfrm>
            <a:off x="7816850" y="1717675"/>
            <a:ext cx="39688" cy="142875"/>
            <a:chOff x="10104" y="10005"/>
            <a:chExt cx="137" cy="411"/>
          </a:xfrm>
        </p:grpSpPr>
        <p:sp>
          <p:nvSpPr>
            <p:cNvPr id="206145" name="Oval 321"/>
            <p:cNvSpPr>
              <a:spLocks noChangeArrowheads="1"/>
            </p:cNvSpPr>
            <p:nvPr/>
          </p:nvSpPr>
          <p:spPr bwMode="auto">
            <a:xfrm>
              <a:off x="10104" y="10005"/>
              <a:ext cx="137" cy="138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46" name="Oval 322"/>
            <p:cNvSpPr>
              <a:spLocks noChangeArrowheads="1"/>
            </p:cNvSpPr>
            <p:nvPr/>
          </p:nvSpPr>
          <p:spPr bwMode="auto">
            <a:xfrm>
              <a:off x="10104" y="10278"/>
              <a:ext cx="137" cy="138"/>
            </a:xfrm>
            <a:prstGeom prst="ellipse">
              <a:avLst/>
            </a:pr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CB505AEA-14CE-4969-9AD0-227A2E61C766}" type="slidenum">
              <a:rPr lang="en-US" altLang="it-IT"/>
              <a:pPr/>
              <a:t>92</a:t>
            </a:fld>
            <a:endParaRPr lang="en-US" altLang="it-IT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90500"/>
            <a:ext cx="7772400" cy="825500"/>
          </a:xfrm>
        </p:spPr>
        <p:txBody>
          <a:bodyPr/>
          <a:lstStyle/>
          <a:p>
            <a:r>
              <a:rPr lang="en-US" altLang="it-IT" sz="3200"/>
              <a:t>Approcci al controllo della congestione</a:t>
            </a:r>
            <a:endParaRPr lang="en-US" altLang="it-IT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96900" y="2133600"/>
            <a:ext cx="3781425" cy="38100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 dirty="0">
                <a:solidFill>
                  <a:srgbClr val="FF0000"/>
                </a:solidFill>
              </a:rPr>
              <a:t>Controllo di congestione punto-punto:</a:t>
            </a:r>
            <a:endParaRPr lang="it-IT" sz="2400" dirty="0"/>
          </a:p>
          <a:p>
            <a:pPr>
              <a:buFont typeface="Wingdings" pitchFamily="2" charset="2"/>
              <a:buChar char="r"/>
            </a:pPr>
            <a:r>
              <a:rPr lang="it-IT" sz="2000" dirty="0"/>
              <a:t>nessun supporto esplicito dalla rete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la congestione è dedotta osservando le perdite e i ritardi nei sistemi terminali</a:t>
            </a:r>
          </a:p>
          <a:p>
            <a:pPr>
              <a:buFont typeface="Wingdings" pitchFamily="2" charset="2"/>
              <a:buChar char="r"/>
            </a:pPr>
            <a:r>
              <a:rPr lang="it-IT" sz="2000" dirty="0"/>
              <a:t>metodo adottato da TCP</a:t>
            </a:r>
            <a:endParaRPr lang="it-IT" sz="2400" dirty="0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4550" y="2133600"/>
            <a:ext cx="3810000" cy="390525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Controllo di congestione assistito dalla rete:</a:t>
            </a: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 router forniscono un feedback ai sistemi terminali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un singolo bit per indicare la congestione (SNA, DECbit, TCP/IP ECN, ATM)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/>
              <a:t>comunicare in modo esplicito al mittente la frequenza trasmissiva</a:t>
            </a:r>
          </a:p>
        </p:txBody>
      </p:sp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542925" y="1381125"/>
            <a:ext cx="80359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400" b="0">
                <a:solidFill>
                  <a:schemeClr val="accent2"/>
                </a:solidFill>
              </a:rPr>
              <a:t>I due principali approcci al controllo della congestione: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03523B72-538F-4F86-895B-B68DB5B68382}" type="slidenum">
              <a:rPr lang="en-US" altLang="it-IT"/>
              <a:pPr/>
              <a:t>93</a:t>
            </a:fld>
            <a:endParaRPr lang="en-US" altLang="it-IT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190500"/>
            <a:ext cx="8686800" cy="863600"/>
          </a:xfrm>
        </p:spPr>
        <p:txBody>
          <a:bodyPr/>
          <a:lstStyle/>
          <a:p>
            <a:r>
              <a:rPr lang="it-IT" sz="3000"/>
              <a:t>Un esempio: controllo di congestione ATM ABR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168400"/>
            <a:ext cx="3759200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ABR: available bit rate:</a:t>
            </a:r>
            <a:endParaRPr lang="it-IT" sz="2400"/>
          </a:p>
          <a:p>
            <a:pPr>
              <a:buFont typeface="Wingdings" pitchFamily="2" charset="2"/>
              <a:buChar char="r"/>
            </a:pPr>
            <a:r>
              <a:rPr lang="it-IT" sz="2000"/>
              <a:t>“servizio elastico”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se il percorso del mittente è “sottoutilizzato”: 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il mittente dovrebbe utilizzare la larghezza di banda disponibile</a:t>
            </a:r>
          </a:p>
          <a:p>
            <a:pPr>
              <a:buFont typeface="Wingdings" pitchFamily="2" charset="2"/>
              <a:buChar char="r"/>
            </a:pPr>
            <a:r>
              <a:rPr lang="it-IT" sz="2000"/>
              <a:t>se il percorso del mittente è congestionato: 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il mittente dovrebbe ridurre al minimo il tasso trasmissivo</a:t>
            </a:r>
          </a:p>
        </p:txBody>
      </p:sp>
      <p:sp>
        <p:nvSpPr>
          <p:cNvPr id="2078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168400"/>
            <a:ext cx="45466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>
                <a:solidFill>
                  <a:srgbClr val="FF0000"/>
                </a:solidFill>
              </a:rPr>
              <a:t>Celle RM (resource management):</a:t>
            </a:r>
            <a:endParaRPr lang="it-IT" sz="2400"/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inviate dal mittente, inframmezzate alle celle di dati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 bit in una cella RM sono impostati dagli switch (“</a:t>
            </a:r>
            <a:r>
              <a:rPr lang="it-IT" sz="2000" i="1"/>
              <a:t>assistenza dalla rete”</a:t>
            </a:r>
            <a:r>
              <a:rPr lang="it-IT" sz="2000"/>
              <a:t>)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>
                <a:solidFill>
                  <a:schemeClr val="accent2"/>
                </a:solidFill>
              </a:rPr>
              <a:t>bit NI:</a:t>
            </a:r>
            <a:r>
              <a:rPr lang="it-IT" sz="2000"/>
              <a:t> nessun aumento del tasso trasmissivo (congestione moderata)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2000">
                <a:solidFill>
                  <a:schemeClr val="accent2"/>
                </a:solidFill>
              </a:rPr>
              <a:t>bit CI:</a:t>
            </a:r>
            <a:r>
              <a:rPr lang="it-IT" sz="2000"/>
              <a:t> indicazione di congestione (traffico intenso)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il destinatario restituisce le celle RM al mittente con i bit intatti</a:t>
            </a:r>
            <a:endParaRPr lang="it-IT" sz="2400"/>
          </a:p>
          <a:p>
            <a:pPr lvl="1">
              <a:lnSpc>
                <a:spcPct val="90000"/>
              </a:lnSpc>
            </a:pPr>
            <a:endParaRPr lang="it-IT" sz="2000"/>
          </a:p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B5BC6446-01C3-4677-8BB8-A9BC31F968E2}" type="slidenum">
              <a:rPr lang="en-US" altLang="it-IT"/>
              <a:pPr/>
              <a:t>94</a:t>
            </a:fld>
            <a:endParaRPr lang="en-US" altLang="it-IT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" y="152400"/>
            <a:ext cx="8715375" cy="863600"/>
          </a:xfrm>
        </p:spPr>
        <p:txBody>
          <a:bodyPr/>
          <a:lstStyle/>
          <a:p>
            <a:r>
              <a:rPr lang="it-IT" sz="3000"/>
              <a:t>Un esempio: controllo di congestione ATM ABR</a:t>
            </a:r>
            <a:endParaRPr lang="en-US" sz="300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3762375"/>
            <a:ext cx="8289925" cy="24955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Campo esplicito di frequenza (ER, explicit rate) in ogni cella RM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lo switch congestionato può diminuire il valore del campo ER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in questo modo, il campo ER sarà impostato alla velocità minima supportabile da tutti gli switch sul percorso globale</a:t>
            </a:r>
          </a:p>
          <a:p>
            <a:pPr>
              <a:lnSpc>
                <a:spcPct val="90000"/>
              </a:lnSpc>
              <a:buFont typeface="Wingdings" pitchFamily="2" charset="2"/>
              <a:buChar char="r"/>
            </a:pPr>
            <a:r>
              <a:rPr lang="it-IT" sz="2000"/>
              <a:t>Ogni cella di dati contiene un bit EFCI: impostato a 1 nello switch congestionato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m"/>
            </a:pPr>
            <a:r>
              <a:rPr lang="it-IT" sz="1800"/>
              <a:t>se la cella di dati che precede la cella RM ha impostato il bit EFCI, il mittente imposta il bit CI nella cella RM restituita</a:t>
            </a:r>
          </a:p>
        </p:txBody>
      </p:sp>
      <p:pic>
        <p:nvPicPr>
          <p:cNvPr id="208900" name="Picture 4" descr="congestion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5763" y="1101725"/>
            <a:ext cx="5943600" cy="2428875"/>
          </a:xfrm>
          <a:prstGeom prst="rect">
            <a:avLst/>
          </a:prstGeom>
          <a:noFill/>
        </p:spPr>
      </p:pic>
      <p:sp>
        <p:nvSpPr>
          <p:cNvPr id="208901" name="Rectangle 5"/>
          <p:cNvSpPr>
            <a:spLocks noChangeArrowheads="1"/>
          </p:cNvSpPr>
          <p:nvPr/>
        </p:nvSpPr>
        <p:spPr bwMode="auto">
          <a:xfrm>
            <a:off x="1422400" y="1498600"/>
            <a:ext cx="119380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sz="2000" b="0">
                <a:latin typeface="AvantGarde Bk BT" pitchFamily="34" charset="0"/>
              </a:rPr>
              <a:t>Origine</a:t>
            </a:r>
          </a:p>
        </p:txBody>
      </p:sp>
      <p:sp>
        <p:nvSpPr>
          <p:cNvPr id="208902" name="Rectangle 6"/>
          <p:cNvSpPr>
            <a:spLocks noChangeArrowheads="1"/>
          </p:cNvSpPr>
          <p:nvPr/>
        </p:nvSpPr>
        <p:spPr bwMode="auto">
          <a:xfrm>
            <a:off x="6261100" y="1485900"/>
            <a:ext cx="181610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 sz="2000" b="0">
                <a:latin typeface="AvantGarde Bk BT" pitchFamily="34" charset="0"/>
              </a:rPr>
              <a:t>Destinazione</a:t>
            </a: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3619500" y="1028700"/>
            <a:ext cx="166370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l"/>
            <a:r>
              <a:rPr lang="it-IT" sz="2000" b="0">
                <a:latin typeface="AvantGarde Bk BT" pitchFamily="34" charset="0"/>
              </a:rPr>
              <a:t>Celle RM</a:t>
            </a:r>
          </a:p>
          <a:p>
            <a:pPr algn="l">
              <a:lnSpc>
                <a:spcPct val="145000"/>
              </a:lnSpc>
            </a:pPr>
            <a:r>
              <a:rPr lang="it-IT" sz="2000" b="0">
                <a:latin typeface="AvantGarde Bk BT" pitchFamily="34" charset="0"/>
              </a:rPr>
              <a:t>Celle di dati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949E549B-C480-40F2-9C1E-E27A0C1C3315}" type="slidenum">
              <a:rPr lang="en-US" altLang="it-IT"/>
              <a:pPr/>
              <a:t>95</a:t>
            </a:fld>
            <a:endParaRPr lang="en-US" altLang="it-IT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/>
              <a:t>Capitolo 3: Livello di trasporto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3.1 Servizi a livello di trasporto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3.2 Multiplexing e demultiplexing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3.3 Trasporto senza connessione: UDP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3.4 Principi del trasferimento dati affidabile</a:t>
            </a:r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054475" cy="4648200"/>
          </a:xfrm>
        </p:spPr>
        <p:txBody>
          <a:bodyPr/>
          <a:lstStyle/>
          <a:p>
            <a:pPr>
              <a:buFont typeface="Wingdings" pitchFamily="2" charset="2"/>
              <a:buChar char="r"/>
            </a:pPr>
            <a:r>
              <a:rPr lang="it-IT" sz="2400"/>
              <a:t>3.5 Trasporto orientato alla connessione: TCP</a:t>
            </a:r>
            <a:endParaRPr lang="it-IT" sz="240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m"/>
            </a:pPr>
            <a:r>
              <a:rPr lang="it-IT" sz="2000"/>
              <a:t>struttura dei segmenti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trasferimento dati affidabile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controllo di flusso</a:t>
            </a:r>
          </a:p>
          <a:p>
            <a:pPr lvl="1">
              <a:buFont typeface="Wingdings" pitchFamily="2" charset="2"/>
              <a:buChar char="m"/>
            </a:pPr>
            <a:r>
              <a:rPr lang="it-IT" sz="2000"/>
              <a:t>gestione della connessione</a:t>
            </a:r>
          </a:p>
          <a:p>
            <a:pPr>
              <a:buFont typeface="Wingdings" pitchFamily="2" charset="2"/>
              <a:buChar char="r"/>
            </a:pPr>
            <a:r>
              <a:rPr lang="it-IT" sz="2400"/>
              <a:t>3.6 Principi del controllo di congestione</a:t>
            </a:r>
          </a:p>
          <a:p>
            <a:pPr>
              <a:buFont typeface="Wingdings" pitchFamily="2" charset="2"/>
              <a:buChar char="r"/>
            </a:pPr>
            <a:r>
              <a:rPr lang="it-IT" sz="2400">
                <a:solidFill>
                  <a:srgbClr val="FF0000"/>
                </a:solidFill>
              </a:rPr>
              <a:t>3.7 Controllo di congestione TCP</a:t>
            </a:r>
            <a:endParaRPr lang="it-I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Transport Layer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3-</a:t>
            </a:r>
            <a:fld id="{B86DF8D1-0763-4A6E-A3A4-9E40D7F7389B}" type="slidenum">
              <a:rPr lang="en-US"/>
              <a:pPr/>
              <a:t>96</a:t>
            </a:fld>
            <a:endParaRPr lang="en-US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Controllo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congestione</a:t>
            </a:r>
            <a:r>
              <a:rPr lang="en-US" dirty="0" smtClean="0"/>
              <a:t> in TCP</a:t>
            </a:r>
            <a:endParaRPr lang="en-US" dirty="0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8077200" cy="4648200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congestione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mittente</a:t>
            </a:r>
            <a:r>
              <a:rPr lang="en-US" dirty="0" smtClean="0"/>
              <a:t> </a:t>
            </a:r>
            <a:r>
              <a:rPr lang="en-US" dirty="0" err="1" smtClean="0"/>
              <a:t>limita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suo</a:t>
            </a:r>
            <a:r>
              <a:rPr lang="en-US" dirty="0" smtClean="0"/>
              <a:t> </a:t>
            </a:r>
            <a:r>
              <a:rPr lang="en-US" dirty="0" err="1" smtClean="0"/>
              <a:t>traffico</a:t>
            </a:r>
            <a:r>
              <a:rPr lang="en-US" dirty="0" smtClean="0"/>
              <a:t> in </a:t>
            </a:r>
            <a:r>
              <a:rPr lang="en-US" dirty="0" err="1" smtClean="0"/>
              <a:t>uscita</a:t>
            </a:r>
            <a:endParaRPr lang="en-US" dirty="0" smtClean="0"/>
          </a:p>
          <a:p>
            <a:r>
              <a:rPr lang="en-US" dirty="0" err="1" smtClean="0"/>
              <a:t>Tre</a:t>
            </a:r>
            <a:r>
              <a:rPr lang="en-US" dirty="0" smtClean="0"/>
              <a:t> </a:t>
            </a:r>
            <a:r>
              <a:rPr lang="en-US" dirty="0" err="1" smtClean="0"/>
              <a:t>aspetti</a:t>
            </a:r>
            <a:endParaRPr lang="en-US" dirty="0" smtClean="0"/>
          </a:p>
          <a:p>
            <a:pPr lvl="1"/>
            <a:r>
              <a:rPr lang="en-US" dirty="0" smtClean="0"/>
              <a:t>Come </a:t>
            </a:r>
            <a:r>
              <a:rPr lang="en-US" dirty="0" err="1" smtClean="0"/>
              <a:t>fa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mittente</a:t>
            </a:r>
            <a:r>
              <a:rPr lang="en-US" dirty="0" smtClean="0"/>
              <a:t> a </a:t>
            </a:r>
            <a:r>
              <a:rPr lang="en-US" dirty="0" err="1" smtClean="0"/>
              <a:t>limitare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traffico</a:t>
            </a:r>
            <a:r>
              <a:rPr lang="en-US" dirty="0" smtClean="0"/>
              <a:t> in </a:t>
            </a:r>
            <a:r>
              <a:rPr lang="en-US" dirty="0" err="1" smtClean="0"/>
              <a:t>uscita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Come </a:t>
            </a:r>
            <a:r>
              <a:rPr lang="en-US" dirty="0" err="1" smtClean="0"/>
              <a:t>fa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mittente</a:t>
            </a:r>
            <a:r>
              <a:rPr lang="en-US" dirty="0" smtClean="0"/>
              <a:t>  a </a:t>
            </a:r>
            <a:r>
              <a:rPr lang="en-US" dirty="0" err="1" smtClean="0"/>
              <a:t>riconoscere</a:t>
            </a:r>
            <a:r>
              <a:rPr lang="en-US" dirty="0" smtClean="0"/>
              <a:t> la </a:t>
            </a:r>
            <a:r>
              <a:rPr lang="en-US" dirty="0" err="1" smtClean="0"/>
              <a:t>congestione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Quale</a:t>
            </a:r>
            <a:r>
              <a:rPr lang="en-US" dirty="0" smtClean="0"/>
              <a:t> </a:t>
            </a:r>
            <a:r>
              <a:rPr lang="en-US" dirty="0" err="1" smtClean="0"/>
              <a:t>algoritmo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usa</a:t>
            </a:r>
            <a:r>
              <a:rPr lang="en-US" dirty="0" smtClean="0"/>
              <a:t> per </a:t>
            </a:r>
            <a:r>
              <a:rPr lang="en-US" dirty="0" err="1" smtClean="0"/>
              <a:t>regolare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traffico</a:t>
            </a:r>
            <a:r>
              <a:rPr lang="en-US" dirty="0" smtClean="0"/>
              <a:t> in </a:t>
            </a:r>
            <a:r>
              <a:rPr lang="en-US" dirty="0" err="1" smtClean="0"/>
              <a:t>uscita</a:t>
            </a:r>
            <a:r>
              <a:rPr lang="en-US" dirty="0" smtClean="0"/>
              <a:t> in </a:t>
            </a:r>
            <a:r>
              <a:rPr lang="en-US" dirty="0" err="1" smtClean="0"/>
              <a:t>funzione</a:t>
            </a:r>
            <a:r>
              <a:rPr lang="en-US" dirty="0" smtClean="0"/>
              <a:t> della </a:t>
            </a:r>
            <a:r>
              <a:rPr lang="en-US" dirty="0" err="1" smtClean="0"/>
              <a:t>congestione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Transport Layer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3-</a:t>
            </a:r>
            <a:fld id="{B86DF8D1-0763-4A6E-A3A4-9E40D7F7389B}" type="slidenum">
              <a:rPr lang="en-US"/>
              <a:pPr/>
              <a:t>97</a:t>
            </a:fld>
            <a:endParaRPr lang="en-US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Controllo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congestione</a:t>
            </a:r>
            <a:r>
              <a:rPr lang="en-US" dirty="0" smtClean="0"/>
              <a:t> in TCP</a:t>
            </a:r>
            <a:endParaRPr lang="en-US" dirty="0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8077200" cy="4648200"/>
          </a:xfrm>
        </p:spPr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mittente</a:t>
            </a:r>
            <a:r>
              <a:rPr lang="en-US" dirty="0" smtClean="0"/>
              <a:t> TCP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finestra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trasmissione</a:t>
            </a:r>
            <a:r>
              <a:rPr lang="en-US" dirty="0" smtClean="0"/>
              <a:t> </a:t>
            </a:r>
            <a:r>
              <a:rPr lang="en-US" dirty="0" err="1" smtClean="0"/>
              <a:t>variabile</a:t>
            </a:r>
            <a:r>
              <a:rPr lang="en-US" dirty="0" smtClean="0"/>
              <a:t>, </a:t>
            </a:r>
            <a:r>
              <a:rPr lang="en-US" dirty="0" err="1" smtClean="0"/>
              <a:t>limitata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b="1" dirty="0" err="1" smtClean="0"/>
              <a:t>CongWin</a:t>
            </a:r>
            <a:endParaRPr lang="en-US" b="1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dimensione</a:t>
            </a:r>
            <a:r>
              <a:rPr lang="en-US" dirty="0" smtClean="0"/>
              <a:t> </a:t>
            </a:r>
            <a:r>
              <a:rPr lang="en-US" dirty="0" err="1" smtClean="0"/>
              <a:t>effettiva</a:t>
            </a:r>
            <a:r>
              <a:rPr lang="en-US" dirty="0" smtClean="0"/>
              <a:t> è </a:t>
            </a:r>
            <a:br>
              <a:rPr lang="en-US" dirty="0" smtClean="0"/>
            </a:br>
            <a:r>
              <a:rPr lang="en-US" dirty="0" smtClean="0"/>
              <a:t>		min(</a:t>
            </a:r>
            <a:r>
              <a:rPr lang="en-US" dirty="0" err="1" smtClean="0"/>
              <a:t>CongWin</a:t>
            </a:r>
            <a:r>
              <a:rPr lang="en-US" dirty="0" smtClean="0"/>
              <a:t>, </a:t>
            </a:r>
            <a:r>
              <a:rPr lang="en-US" dirty="0" err="1" smtClean="0"/>
              <a:t>RcvWindow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RcvWindow</a:t>
            </a:r>
            <a:r>
              <a:rPr lang="en-US" dirty="0" smtClean="0"/>
              <a:t> è </a:t>
            </a:r>
            <a:r>
              <a:rPr lang="en-US" dirty="0" err="1" smtClean="0"/>
              <a:t>usata</a:t>
            </a:r>
            <a:r>
              <a:rPr lang="en-US" dirty="0" smtClean="0"/>
              <a:t> per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controllo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flusso</a:t>
            </a:r>
            <a:r>
              <a:rPr lang="en-US" dirty="0" smtClean="0"/>
              <a:t> (ne </a:t>
            </a:r>
            <a:r>
              <a:rPr lang="en-US" dirty="0" err="1" smtClean="0"/>
              <a:t>parliamo</a:t>
            </a:r>
            <a:r>
              <a:rPr lang="en-US" dirty="0" smtClean="0"/>
              <a:t> </a:t>
            </a:r>
            <a:r>
              <a:rPr lang="en-US" dirty="0" err="1" smtClean="0"/>
              <a:t>dopo</a:t>
            </a:r>
            <a:r>
              <a:rPr lang="en-US" dirty="0" smtClean="0"/>
              <a:t>)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mittente</a:t>
            </a:r>
            <a:r>
              <a:rPr lang="en-US" dirty="0" smtClean="0"/>
              <a:t> </a:t>
            </a:r>
            <a:r>
              <a:rPr lang="en-US" dirty="0" err="1" smtClean="0"/>
              <a:t>interpreta</a:t>
            </a:r>
            <a:r>
              <a:rPr lang="en-US" dirty="0" smtClean="0"/>
              <a:t> ACK </a:t>
            </a:r>
            <a:r>
              <a:rPr lang="en-US" dirty="0" err="1" smtClean="0"/>
              <a:t>duplicati</a:t>
            </a:r>
            <a:r>
              <a:rPr lang="en-US" dirty="0" smtClean="0"/>
              <a:t> o timeout come </a:t>
            </a:r>
            <a:r>
              <a:rPr lang="en-US" dirty="0" err="1" smtClean="0"/>
              <a:t>sintomo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congestione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mittente</a:t>
            </a:r>
            <a:r>
              <a:rPr lang="en-US" dirty="0" smtClean="0"/>
              <a:t>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l’algoritmo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controllo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congestione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TCP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1DFB2209-6727-4CC1-BC83-CA6B14B600A8}" type="slidenum">
              <a:rPr lang="en-US" altLang="it-IT"/>
              <a:pPr/>
              <a:t>98</a:t>
            </a:fld>
            <a:endParaRPr lang="en-US" altLang="it-IT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00" y="0"/>
            <a:ext cx="7772400" cy="1143000"/>
          </a:xfrm>
        </p:spPr>
        <p:txBody>
          <a:bodyPr/>
          <a:lstStyle/>
          <a:p>
            <a:r>
              <a:rPr lang="en-US" altLang="it-IT" sz="2800" b="1"/>
              <a:t>Controllo di congestione TCP</a:t>
            </a:r>
            <a:r>
              <a:rPr lang="en-US" altLang="it-IT" sz="2800"/>
              <a:t>: incremento additivo e decremento moltiplicativo (AIMD)</a:t>
            </a:r>
            <a:endParaRPr lang="en-US" altLang="it-IT" sz="3200"/>
          </a:p>
        </p:txBody>
      </p:sp>
      <p:sp>
        <p:nvSpPr>
          <p:cNvPr id="268298" name="Line 10"/>
          <p:cNvSpPr>
            <a:spLocks noChangeShapeType="1"/>
          </p:cNvSpPr>
          <p:nvPr/>
        </p:nvSpPr>
        <p:spPr bwMode="auto">
          <a:xfrm flipV="1">
            <a:off x="2035175" y="3502025"/>
            <a:ext cx="1588" cy="25733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299" name="Freeform 11"/>
          <p:cNvSpPr>
            <a:spLocks/>
          </p:cNvSpPr>
          <p:nvPr/>
        </p:nvSpPr>
        <p:spPr bwMode="auto">
          <a:xfrm>
            <a:off x="1995488" y="3467100"/>
            <a:ext cx="82550" cy="4286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5" y="0"/>
              </a:cxn>
              <a:cxn ang="0">
                <a:pos x="52" y="27"/>
              </a:cxn>
              <a:cxn ang="0">
                <a:pos x="0" y="27"/>
              </a:cxn>
            </a:cxnLst>
            <a:rect l="0" t="0" r="r" b="b"/>
            <a:pathLst>
              <a:path w="52" h="27">
                <a:moveTo>
                  <a:pt x="0" y="27"/>
                </a:moveTo>
                <a:lnTo>
                  <a:pt x="25" y="0"/>
                </a:lnTo>
                <a:lnTo>
                  <a:pt x="52" y="27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0" name="Line 12"/>
          <p:cNvSpPr>
            <a:spLocks noChangeShapeType="1"/>
          </p:cNvSpPr>
          <p:nvPr/>
        </p:nvSpPr>
        <p:spPr bwMode="auto">
          <a:xfrm>
            <a:off x="2035175" y="6075363"/>
            <a:ext cx="4786313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1" name="Freeform 13"/>
          <p:cNvSpPr>
            <a:spLocks/>
          </p:cNvSpPr>
          <p:nvPr/>
        </p:nvSpPr>
        <p:spPr bwMode="auto">
          <a:xfrm>
            <a:off x="6813550" y="6035675"/>
            <a:ext cx="39688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" y="25"/>
              </a:cxn>
              <a:cxn ang="0">
                <a:pos x="0" y="52"/>
              </a:cxn>
              <a:cxn ang="0">
                <a:pos x="0" y="0"/>
              </a:cxn>
            </a:cxnLst>
            <a:rect l="0" t="0" r="r" b="b"/>
            <a:pathLst>
              <a:path w="25" h="52">
                <a:moveTo>
                  <a:pt x="0" y="0"/>
                </a:moveTo>
                <a:lnTo>
                  <a:pt x="25" y="25"/>
                </a:lnTo>
                <a:lnTo>
                  <a:pt x="0" y="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2" name="Line 14"/>
          <p:cNvSpPr>
            <a:spLocks noChangeShapeType="1"/>
          </p:cNvSpPr>
          <p:nvPr/>
        </p:nvSpPr>
        <p:spPr bwMode="auto">
          <a:xfrm>
            <a:off x="1936750" y="5273675"/>
            <a:ext cx="98425" cy="1588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3" name="Line 15"/>
          <p:cNvSpPr>
            <a:spLocks noChangeShapeType="1"/>
          </p:cNvSpPr>
          <p:nvPr/>
        </p:nvSpPr>
        <p:spPr bwMode="auto">
          <a:xfrm>
            <a:off x="1936750" y="4470400"/>
            <a:ext cx="98425" cy="1588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4" name="Line 16"/>
          <p:cNvSpPr>
            <a:spLocks noChangeShapeType="1"/>
          </p:cNvSpPr>
          <p:nvPr/>
        </p:nvSpPr>
        <p:spPr bwMode="auto">
          <a:xfrm>
            <a:off x="1936750" y="3668713"/>
            <a:ext cx="9842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5" name="Rectangle 17"/>
          <p:cNvSpPr>
            <a:spLocks noChangeArrowheads="1"/>
          </p:cNvSpPr>
          <p:nvPr/>
        </p:nvSpPr>
        <p:spPr bwMode="auto">
          <a:xfrm>
            <a:off x="1368425" y="5203825"/>
            <a:ext cx="5159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200" b="0">
                <a:solidFill>
                  <a:srgbClr val="000000"/>
                </a:solidFill>
                <a:latin typeface="Arial" pitchFamily="34" charset="0"/>
              </a:rPr>
              <a:t>8 Kbyte</a:t>
            </a:r>
            <a:endParaRPr lang="it-IT" sz="1200" b="0"/>
          </a:p>
        </p:txBody>
      </p:sp>
      <p:sp>
        <p:nvSpPr>
          <p:cNvPr id="268306" name="Rectangle 18"/>
          <p:cNvSpPr>
            <a:spLocks noChangeArrowheads="1"/>
          </p:cNvSpPr>
          <p:nvPr/>
        </p:nvSpPr>
        <p:spPr bwMode="auto">
          <a:xfrm>
            <a:off x="1274763" y="4379913"/>
            <a:ext cx="600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200" b="0">
                <a:solidFill>
                  <a:srgbClr val="000000"/>
                </a:solidFill>
                <a:latin typeface="Arial" pitchFamily="34" charset="0"/>
              </a:rPr>
              <a:t>16 Kbyte</a:t>
            </a:r>
            <a:endParaRPr lang="it-IT" sz="1200" b="0"/>
          </a:p>
        </p:txBody>
      </p:sp>
      <p:sp>
        <p:nvSpPr>
          <p:cNvPr id="268307" name="Rectangle 19"/>
          <p:cNvSpPr>
            <a:spLocks noChangeArrowheads="1"/>
          </p:cNvSpPr>
          <p:nvPr/>
        </p:nvSpPr>
        <p:spPr bwMode="auto">
          <a:xfrm>
            <a:off x="1274763" y="3587750"/>
            <a:ext cx="600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200" b="0">
                <a:solidFill>
                  <a:srgbClr val="000000"/>
                </a:solidFill>
                <a:latin typeface="Arial" pitchFamily="34" charset="0"/>
              </a:rPr>
              <a:t>24 Kbyte</a:t>
            </a:r>
            <a:endParaRPr lang="it-IT" sz="1200" b="0"/>
          </a:p>
        </p:txBody>
      </p:sp>
      <p:sp>
        <p:nvSpPr>
          <p:cNvPr id="268308" name="Freeform 20"/>
          <p:cNvSpPr>
            <a:spLocks/>
          </p:cNvSpPr>
          <p:nvPr/>
        </p:nvSpPr>
        <p:spPr bwMode="auto">
          <a:xfrm>
            <a:off x="2035175" y="4068763"/>
            <a:ext cx="4618038" cy="1204912"/>
          </a:xfrm>
          <a:custGeom>
            <a:avLst/>
            <a:gdLst/>
            <a:ahLst/>
            <a:cxnLst>
              <a:cxn ang="0">
                <a:pos x="0" y="379"/>
              </a:cxn>
              <a:cxn ang="0">
                <a:pos x="127" y="253"/>
              </a:cxn>
              <a:cxn ang="0">
                <a:pos x="127" y="759"/>
              </a:cxn>
              <a:cxn ang="0">
                <a:pos x="885" y="0"/>
              </a:cxn>
              <a:cxn ang="0">
                <a:pos x="885" y="632"/>
              </a:cxn>
              <a:cxn ang="0">
                <a:pos x="1265" y="253"/>
              </a:cxn>
              <a:cxn ang="0">
                <a:pos x="1265" y="759"/>
              </a:cxn>
              <a:cxn ang="0">
                <a:pos x="2023" y="0"/>
              </a:cxn>
              <a:cxn ang="0">
                <a:pos x="2023" y="632"/>
              </a:cxn>
              <a:cxn ang="0">
                <a:pos x="2529" y="127"/>
              </a:cxn>
              <a:cxn ang="0">
                <a:pos x="2529" y="696"/>
              </a:cxn>
              <a:cxn ang="0">
                <a:pos x="2909" y="253"/>
              </a:cxn>
            </a:cxnLst>
            <a:rect l="0" t="0" r="r" b="b"/>
            <a:pathLst>
              <a:path w="2909" h="759">
                <a:moveTo>
                  <a:pt x="0" y="379"/>
                </a:moveTo>
                <a:lnTo>
                  <a:pt x="127" y="253"/>
                </a:lnTo>
                <a:lnTo>
                  <a:pt x="127" y="759"/>
                </a:lnTo>
                <a:lnTo>
                  <a:pt x="885" y="0"/>
                </a:lnTo>
                <a:lnTo>
                  <a:pt x="885" y="632"/>
                </a:lnTo>
                <a:lnTo>
                  <a:pt x="1265" y="253"/>
                </a:lnTo>
                <a:lnTo>
                  <a:pt x="1265" y="759"/>
                </a:lnTo>
                <a:lnTo>
                  <a:pt x="2023" y="0"/>
                </a:lnTo>
                <a:lnTo>
                  <a:pt x="2023" y="632"/>
                </a:lnTo>
                <a:lnTo>
                  <a:pt x="2529" y="127"/>
                </a:lnTo>
                <a:lnTo>
                  <a:pt x="2529" y="696"/>
                </a:lnTo>
                <a:lnTo>
                  <a:pt x="2909" y="253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309" name="Rectangle 21"/>
          <p:cNvSpPr>
            <a:spLocks noChangeArrowheads="1"/>
          </p:cNvSpPr>
          <p:nvPr/>
        </p:nvSpPr>
        <p:spPr bwMode="auto">
          <a:xfrm>
            <a:off x="6938963" y="5994400"/>
            <a:ext cx="422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200" b="0">
                <a:solidFill>
                  <a:srgbClr val="000000"/>
                </a:solidFill>
                <a:latin typeface="Arial" pitchFamily="34" charset="0"/>
              </a:rPr>
              <a:t>tempo</a:t>
            </a:r>
            <a:endParaRPr lang="it-IT" sz="1200" b="0"/>
          </a:p>
        </p:txBody>
      </p:sp>
      <p:sp>
        <p:nvSpPr>
          <p:cNvPr id="268311" name="Rectangle 23"/>
          <p:cNvSpPr>
            <a:spLocks noChangeArrowheads="1"/>
          </p:cNvSpPr>
          <p:nvPr/>
        </p:nvSpPr>
        <p:spPr bwMode="auto">
          <a:xfrm rot="16200000">
            <a:off x="92075" y="4487863"/>
            <a:ext cx="18319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400" b="0">
                <a:solidFill>
                  <a:srgbClr val="000000"/>
                </a:solidFill>
                <a:latin typeface="Arial" pitchFamily="34" charset="0"/>
              </a:rPr>
              <a:t>Finestra di congestione</a:t>
            </a:r>
            <a:endParaRPr lang="it-IT" sz="1400" b="0"/>
          </a:p>
        </p:txBody>
      </p:sp>
      <p:sp>
        <p:nvSpPr>
          <p:cNvPr id="26829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30738" y="2016125"/>
            <a:ext cx="4064000" cy="1447800"/>
          </a:xfrm>
        </p:spPr>
        <p:txBody>
          <a:bodyPr/>
          <a:lstStyle/>
          <a:p>
            <a:pPr>
              <a:lnSpc>
                <a:spcPct val="90000"/>
              </a:lnSpc>
              <a:buFont typeface="ZapfDingbats" pitchFamily="82" charset="2"/>
              <a:buNone/>
            </a:pPr>
            <a:r>
              <a:rPr lang="it-IT" sz="2000" u="sng">
                <a:solidFill>
                  <a:srgbClr val="FF0000"/>
                </a:solidFill>
              </a:rPr>
              <a:t>Decremento moltiplicativo:</a:t>
            </a:r>
            <a:r>
              <a:rPr lang="it-IT" sz="2000"/>
              <a:t> riduce a metà </a:t>
            </a:r>
            <a:r>
              <a:rPr lang="it-IT" sz="2000" b="1">
                <a:latin typeface="Courier New" pitchFamily="49" charset="0"/>
              </a:rPr>
              <a:t>CongWin</a:t>
            </a:r>
            <a:r>
              <a:rPr lang="it-IT" sz="2000"/>
              <a:t> dopo un evento di perdita</a:t>
            </a:r>
            <a:endParaRPr lang="it-IT" sz="2400"/>
          </a:p>
        </p:txBody>
      </p:sp>
      <p:sp>
        <p:nvSpPr>
          <p:cNvPr id="268296" name="Rectangle 8"/>
          <p:cNvSpPr>
            <a:spLocks noChangeArrowheads="1"/>
          </p:cNvSpPr>
          <p:nvPr/>
        </p:nvSpPr>
        <p:spPr bwMode="auto">
          <a:xfrm>
            <a:off x="725488" y="2009775"/>
            <a:ext cx="381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000" b="0" u="sng">
                <a:solidFill>
                  <a:srgbClr val="FF0000"/>
                </a:solidFill>
              </a:rPr>
              <a:t>Incremento additivo:</a:t>
            </a:r>
            <a:r>
              <a:rPr lang="it-IT" sz="2000" b="0"/>
              <a:t> aumenta </a:t>
            </a:r>
            <a:r>
              <a:rPr lang="it-IT" sz="2000">
                <a:latin typeface="Courier New" pitchFamily="49" charset="0"/>
              </a:rPr>
              <a:t>CongWin</a:t>
            </a:r>
            <a:r>
              <a:rPr lang="it-IT" sz="2000" b="0"/>
              <a:t> di 1 MSS a ogni RTT in assenza di eventi di perdita: </a:t>
            </a:r>
            <a:r>
              <a:rPr lang="it-IT" sz="2000" b="0" i="1"/>
              <a:t>sondaggio</a:t>
            </a:r>
            <a:endParaRPr lang="it-IT" sz="2400" b="0"/>
          </a:p>
        </p:txBody>
      </p:sp>
      <p:sp>
        <p:nvSpPr>
          <p:cNvPr id="268297" name="Text Box 9"/>
          <p:cNvSpPr txBox="1">
            <a:spLocks noChangeArrowheads="1"/>
          </p:cNvSpPr>
          <p:nvPr/>
        </p:nvSpPr>
        <p:spPr bwMode="auto">
          <a:xfrm>
            <a:off x="2743200" y="6096000"/>
            <a:ext cx="38227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it-IT" sz="2000" b="0">
                <a:solidFill>
                  <a:srgbClr val="FF0000"/>
                </a:solidFill>
              </a:rPr>
              <a:t>Controllo di congestione AIMD</a:t>
            </a:r>
            <a:endParaRPr lang="en-US" altLang="it-IT" b="0"/>
          </a:p>
        </p:txBody>
      </p:sp>
      <p:sp>
        <p:nvSpPr>
          <p:cNvPr id="268312" name="Rectangle 24"/>
          <p:cNvSpPr>
            <a:spLocks noChangeArrowheads="1"/>
          </p:cNvSpPr>
          <p:nvPr/>
        </p:nvSpPr>
        <p:spPr bwMode="auto">
          <a:xfrm>
            <a:off x="441325" y="1162050"/>
            <a:ext cx="82296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altLang="it-IT" sz="2000" b="0" i="1">
                <a:solidFill>
                  <a:srgbClr val="FF0000"/>
                </a:solidFill>
              </a:rPr>
              <a:t>Approccio:</a:t>
            </a:r>
            <a:r>
              <a:rPr lang="en-US" altLang="it-IT" sz="2000" b="0" u="sng"/>
              <a:t> </a:t>
            </a:r>
            <a:r>
              <a:rPr lang="en-US" altLang="it-IT" sz="2000" b="0"/>
              <a:t>aumenta il tasso trasmissivo sondando la rete, fino a quando non si verifica una perdita</a:t>
            </a:r>
            <a:endParaRPr lang="en-US" altLang="it-IT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it-IT"/>
              <a:t>3-</a:t>
            </a:r>
            <a:fld id="{69DDCA65-CB38-43A7-93E7-7C8809A842CB}" type="slidenum">
              <a:rPr lang="en-US" altLang="it-IT"/>
              <a:pPr/>
              <a:t>99</a:t>
            </a:fld>
            <a:endParaRPr lang="en-US" altLang="it-IT"/>
          </a:p>
        </p:txBody>
      </p:sp>
      <p:sp>
        <p:nvSpPr>
          <p:cNvPr id="335874" name="Rectangle 2"/>
          <p:cNvSpPr>
            <a:spLocks noChangeArrowheads="1"/>
          </p:cNvSpPr>
          <p:nvPr/>
        </p:nvSpPr>
        <p:spPr bwMode="auto">
          <a:xfrm>
            <a:off x="533400" y="177800"/>
            <a:ext cx="77724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altLang="it-IT" sz="4000" b="0" u="sng">
                <a:solidFill>
                  <a:schemeClr val="accent2"/>
                </a:solidFill>
              </a:rPr>
              <a:t>Controllo di congestione TCP</a:t>
            </a:r>
          </a:p>
        </p:txBody>
      </p:sp>
      <p:sp>
        <p:nvSpPr>
          <p:cNvPr id="335875" name="Rectangle 3"/>
          <p:cNvSpPr>
            <a:spLocks noChangeArrowheads="1"/>
          </p:cNvSpPr>
          <p:nvPr/>
        </p:nvSpPr>
        <p:spPr bwMode="auto">
          <a:xfrm>
            <a:off x="152400" y="15113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 dirty="0"/>
              <a:t>Il mittente limita la trasmissione: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it-IT" sz="1800" dirty="0">
                <a:solidFill>
                  <a:srgbClr val="FF0000"/>
                </a:solidFill>
                <a:latin typeface="Courier New" pitchFamily="49" charset="0"/>
              </a:rPr>
              <a:t>  </a:t>
            </a:r>
            <a:r>
              <a:rPr lang="it-IT" sz="1800" dirty="0" err="1">
                <a:solidFill>
                  <a:srgbClr val="FF0000"/>
                </a:solidFill>
                <a:latin typeface="Courier New" pitchFamily="49" charset="0"/>
              </a:rPr>
              <a:t>LastByteSent-LastByteAcked</a:t>
            </a:r>
            <a:endParaRPr lang="it-IT" sz="1800" dirty="0">
              <a:solidFill>
                <a:srgbClr val="FF0000"/>
              </a:solidFill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it-IT" sz="1800" dirty="0">
                <a:solidFill>
                  <a:srgbClr val="FF0000"/>
                </a:solidFill>
                <a:latin typeface="Courier New" pitchFamily="49" charset="0"/>
                <a:sym typeface="Symbol" pitchFamily="18" charset="2"/>
              </a:rPr>
              <a:t>                    </a:t>
            </a:r>
            <a:r>
              <a:rPr lang="it-IT" sz="1800" dirty="0" err="1">
                <a:solidFill>
                  <a:srgbClr val="FF0000"/>
                </a:solidFill>
                <a:latin typeface="Courier New" pitchFamily="49" charset="0"/>
                <a:sym typeface="Symbol" pitchFamily="18" charset="2"/>
              </a:rPr>
              <a:t>CongWin</a:t>
            </a:r>
            <a:endParaRPr lang="it-IT" sz="1800" dirty="0">
              <a:solidFill>
                <a:srgbClr val="FF0000"/>
              </a:solidFill>
              <a:latin typeface="Courier New" pitchFamily="49" charset="0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 dirty="0"/>
              <a:t>Approssimativamente: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endParaRPr lang="it-IT" sz="2000" b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endParaRPr lang="it-IT" sz="2000" b="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endParaRPr lang="it-IT" sz="2000" dirty="0" smtClean="0">
              <a:latin typeface="Courier New" pitchFamily="49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dirty="0" err="1" smtClean="0">
                <a:latin typeface="Courier New" pitchFamily="49" charset="0"/>
              </a:rPr>
              <a:t>CongWin</a:t>
            </a:r>
            <a:r>
              <a:rPr lang="it-IT" sz="2000" b="0" dirty="0" smtClean="0"/>
              <a:t> </a:t>
            </a:r>
            <a:r>
              <a:rPr lang="it-IT" sz="2000" b="0" dirty="0"/>
              <a:t>è una funzione dinamica della congestione percepita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it-IT" sz="2000" b="0" dirty="0"/>
          </a:p>
        </p:txBody>
      </p:sp>
      <p:sp>
        <p:nvSpPr>
          <p:cNvPr id="335876" name="Rectangle 4"/>
          <p:cNvSpPr>
            <a:spLocks noChangeArrowheads="1"/>
          </p:cNvSpPr>
          <p:nvPr/>
        </p:nvSpPr>
        <p:spPr bwMode="auto">
          <a:xfrm>
            <a:off x="5143500" y="15113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000" b="0" u="sng">
                <a:solidFill>
                  <a:srgbClr val="FF0000"/>
                </a:solidFill>
              </a:rPr>
              <a:t>In che modo il mittente percepisce la congestione?</a:t>
            </a:r>
            <a:endParaRPr lang="it-IT" sz="2000" b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/>
              <a:t>Evento di perdita = timeout </a:t>
            </a:r>
            <a:r>
              <a:rPr lang="it-IT" sz="2000" b="0" i="1"/>
              <a:t>o</a:t>
            </a:r>
            <a:r>
              <a:rPr lang="it-IT" sz="2000" b="0"/>
              <a:t> ricezione di 3 ACK duplicati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r"/>
            </a:pPr>
            <a:r>
              <a:rPr lang="it-IT" sz="2000" b="0"/>
              <a:t>Il mittente TCP riduce la frequenza d’invio (</a:t>
            </a:r>
            <a:r>
              <a:rPr lang="it-IT" sz="2000">
                <a:latin typeface="Courier New" pitchFamily="49" charset="0"/>
              </a:rPr>
              <a:t>CongWin</a:t>
            </a:r>
            <a:r>
              <a:rPr lang="it-IT" sz="2000" b="0"/>
              <a:t>) dopo un evento di perdita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it-IT" sz="2000" b="0" u="sng">
                <a:solidFill>
                  <a:srgbClr val="FF0000"/>
                </a:solidFill>
              </a:rPr>
              <a:t>tre meccanismi:</a:t>
            </a:r>
            <a:endParaRPr lang="it-IT" sz="2000" b="0"/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sz="1800" b="0"/>
              <a:t>AIMD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sz="1800" b="0"/>
              <a:t>Partenza lenta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m"/>
            </a:pPr>
            <a:r>
              <a:rPr lang="it-IT" sz="1800" b="0"/>
              <a:t>Reazione agli eventi di timeout</a:t>
            </a:r>
          </a:p>
        </p:txBody>
      </p:sp>
      <p:grpSp>
        <p:nvGrpSpPr>
          <p:cNvPr id="335877" name="Group 5"/>
          <p:cNvGrpSpPr>
            <a:grpSpLocks/>
          </p:cNvGrpSpPr>
          <p:nvPr/>
        </p:nvGrpSpPr>
        <p:grpSpPr bwMode="auto">
          <a:xfrm>
            <a:off x="234950" y="3013075"/>
            <a:ext cx="4789488" cy="814388"/>
            <a:chOff x="148" y="2570"/>
            <a:chExt cx="3017" cy="485"/>
          </a:xfrm>
        </p:grpSpPr>
        <p:sp>
          <p:nvSpPr>
            <p:cNvPr id="335878" name="Text Box 6"/>
            <p:cNvSpPr txBox="1">
              <a:spLocks noChangeArrowheads="1"/>
            </p:cNvSpPr>
            <p:nvPr/>
          </p:nvSpPr>
          <p:spPr bwMode="auto">
            <a:xfrm>
              <a:off x="148" y="2671"/>
              <a:ext cx="154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/>
                <a:t>Frequenza d’invio =</a:t>
              </a:r>
              <a:r>
                <a:rPr lang="en-US" altLang="it-IT" sz="1000" b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35879" name="Text Box 7"/>
            <p:cNvSpPr txBox="1">
              <a:spLocks noChangeArrowheads="1"/>
            </p:cNvSpPr>
            <p:nvPr/>
          </p:nvSpPr>
          <p:spPr bwMode="auto">
            <a:xfrm>
              <a:off x="1635" y="2580"/>
              <a:ext cx="780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/>
                <a:t>CongWin</a:t>
              </a:r>
              <a:r>
                <a:rPr lang="en-US" altLang="it-IT" sz="1000" b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35880" name="Text Box 8"/>
            <p:cNvSpPr txBox="1">
              <a:spLocks noChangeArrowheads="1"/>
            </p:cNvSpPr>
            <p:nvPr/>
          </p:nvSpPr>
          <p:spPr bwMode="auto">
            <a:xfrm>
              <a:off x="1751" y="2789"/>
              <a:ext cx="455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/>
                <a:t>RTT</a:t>
              </a:r>
              <a:r>
                <a:rPr lang="en-US" altLang="it-IT" sz="1000" b="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335881" name="Text Box 9"/>
            <p:cNvSpPr txBox="1">
              <a:spLocks noChangeArrowheads="1"/>
            </p:cNvSpPr>
            <p:nvPr/>
          </p:nvSpPr>
          <p:spPr bwMode="auto">
            <a:xfrm>
              <a:off x="2358" y="2693"/>
              <a:ext cx="78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it-IT" sz="2000" b="0" dirty="0"/>
                <a:t>byte/sec</a:t>
              </a:r>
              <a:endParaRPr lang="en-US" altLang="it-IT" sz="1000" b="0" dirty="0">
                <a:latin typeface="Times New Roman" pitchFamily="18" charset="0"/>
              </a:endParaRPr>
            </a:p>
          </p:txBody>
        </p:sp>
        <p:sp>
          <p:nvSpPr>
            <p:cNvPr id="335882" name="Line 10"/>
            <p:cNvSpPr>
              <a:spLocks noChangeShapeType="1"/>
            </p:cNvSpPr>
            <p:nvPr/>
          </p:nvSpPr>
          <p:spPr bwMode="auto">
            <a:xfrm flipV="1">
              <a:off x="1681" y="2796"/>
              <a:ext cx="6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883" name="Rectangle 11"/>
            <p:cNvSpPr>
              <a:spLocks noChangeArrowheads="1"/>
            </p:cNvSpPr>
            <p:nvPr/>
          </p:nvSpPr>
          <p:spPr bwMode="auto">
            <a:xfrm>
              <a:off x="155" y="2570"/>
              <a:ext cx="3010" cy="48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8681</Words>
  <Application>Microsoft Office PowerPoint</Application>
  <PresentationFormat>Presentazione su schermo (4:3)</PresentationFormat>
  <Paragraphs>1907</Paragraphs>
  <Slides>111</Slides>
  <Notes>54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111</vt:i4>
      </vt:variant>
    </vt:vector>
  </HeadingPairs>
  <TitlesOfParts>
    <vt:vector size="114" baseType="lpstr">
      <vt:lpstr>Default Design</vt:lpstr>
      <vt:lpstr>Clip</vt:lpstr>
      <vt:lpstr>Equation</vt:lpstr>
      <vt:lpstr>Diapositiva 1</vt:lpstr>
      <vt:lpstr>Capitolo 3: Livello di trasporto</vt:lpstr>
      <vt:lpstr>Capitolo 3: Livello di trasporto</vt:lpstr>
      <vt:lpstr>Servizi e protocolli di trasporto</vt:lpstr>
      <vt:lpstr>Relazione tra livello di trasporto e livello di rete</vt:lpstr>
      <vt:lpstr>Protocolli del livello di trasporto in Internet</vt:lpstr>
      <vt:lpstr>Capitolo 3: Livello di trasporto</vt:lpstr>
      <vt:lpstr>Multiplexing/demultiplexing</vt:lpstr>
      <vt:lpstr>Come funziona il demultiplexing</vt:lpstr>
      <vt:lpstr>Demultiplexing senza connessione</vt:lpstr>
      <vt:lpstr>Demultiplexing senza connessione        (continua)</vt:lpstr>
      <vt:lpstr>Demultiplexing orientato alla connessione</vt:lpstr>
      <vt:lpstr>Demultiplexing orientato alla connessione       (continua)</vt:lpstr>
      <vt:lpstr>Demultiplexing orientato alla connessione: thread dei server web</vt:lpstr>
      <vt:lpstr>Capitolo 3: Livello di trasporto</vt:lpstr>
      <vt:lpstr>UDP: User Datagram Protocol [RFC 768]</vt:lpstr>
      <vt:lpstr>UDP: ulteriori informazioni</vt:lpstr>
      <vt:lpstr>Checksum UDP</vt:lpstr>
      <vt:lpstr>Esempio di checksum</vt:lpstr>
      <vt:lpstr>Capitolo 3: Livello di trasporto</vt:lpstr>
      <vt:lpstr>Principi del trasferimento dati affidabile</vt:lpstr>
      <vt:lpstr>Diapositiva 22</vt:lpstr>
      <vt:lpstr>Trasferimento dati affidabile: preparazione</vt:lpstr>
      <vt:lpstr>Trasferimento dati affidabile: preparazione</vt:lpstr>
      <vt:lpstr>Rdt1.0: trasferimento affidabile su canale affidabile</vt:lpstr>
      <vt:lpstr>Rdt2.0: canale con errori nei bit</vt:lpstr>
      <vt:lpstr>rdt2.0: specifica dell’automa</vt:lpstr>
      <vt:lpstr>rdt2.0: operazione senza errori</vt:lpstr>
      <vt:lpstr>rdt2.0: scenario di errore</vt:lpstr>
      <vt:lpstr>rdt2.0 ha un difetto fatale!</vt:lpstr>
      <vt:lpstr>rdt2.1: il mittente gestisce gli ACK/NAK alterati</vt:lpstr>
      <vt:lpstr>rdt2.1: il ricevente gestisce gli ACK/NAK alterati: svolgerlo per esercizio</vt:lpstr>
      <vt:lpstr>rdt2.1: il ricevente gestisce gli ACK/NAK alterati</vt:lpstr>
      <vt:lpstr>rdt2.1: discussione</vt:lpstr>
      <vt:lpstr>rdt2.2: un protocollo senza NAK</vt:lpstr>
      <vt:lpstr>rdt2.2: frammenti del mittente e del ricevente</vt:lpstr>
      <vt:lpstr>rdt3.0: canali con errori e perdite</vt:lpstr>
      <vt:lpstr>rdt3.0 mittente</vt:lpstr>
      <vt:lpstr>Rdt3.0: receiver</vt:lpstr>
      <vt:lpstr>rdt3.0 in azione</vt:lpstr>
      <vt:lpstr>rdt3.0 in azione</vt:lpstr>
      <vt:lpstr>Prestazioni di rdt3.0</vt:lpstr>
      <vt:lpstr>rdt3.0: funzionamento con stop-and-wait</vt:lpstr>
      <vt:lpstr>Protocolli con pipeline</vt:lpstr>
      <vt:lpstr>Pipelining: aumento dell’utilizzo</vt:lpstr>
      <vt:lpstr>Diapositiva 46</vt:lpstr>
      <vt:lpstr>Go-Back-N</vt:lpstr>
      <vt:lpstr>GBN: automa esteso del mittente</vt:lpstr>
      <vt:lpstr>GBN: automa esteso del ricevente</vt:lpstr>
      <vt:lpstr>GBN in azione</vt:lpstr>
      <vt:lpstr>Go Back N</vt:lpstr>
      <vt:lpstr>Ripetizione selettiva</vt:lpstr>
      <vt:lpstr>Ripetizione selettiva: finestre del mittente e del ricevente</vt:lpstr>
      <vt:lpstr>Ripetizione selettiva</vt:lpstr>
      <vt:lpstr>Ripetizione selettiva in azione</vt:lpstr>
      <vt:lpstr>Ripetizione selettiva: dilemma</vt:lpstr>
      <vt:lpstr>Capitolo 3: Livello di trasporto</vt:lpstr>
      <vt:lpstr>TCP: Panoramica   RFC: 793, 1122, 1323, 2018, 2581</vt:lpstr>
      <vt:lpstr>Struttura dei segmenti TCP</vt:lpstr>
      <vt:lpstr>Numeri di sequenza e ACK di TCP</vt:lpstr>
      <vt:lpstr>TCP: tempo di andata e ritorno e timeout</vt:lpstr>
      <vt:lpstr>TCP: tempo di andata e ritorno e timeout</vt:lpstr>
      <vt:lpstr>Esempio di stima di RTT:</vt:lpstr>
      <vt:lpstr>TCP: tempo di andata e ritorno e timeout</vt:lpstr>
      <vt:lpstr>Capitolo 3: Livello di trasporto</vt:lpstr>
      <vt:lpstr>TCP: trasferimento dati affidabile</vt:lpstr>
      <vt:lpstr>TCP: eventi del mittente</vt:lpstr>
      <vt:lpstr>Mittente TCP  (semplificato)</vt:lpstr>
      <vt:lpstr>TCP: scenari di ritrasmissione</vt:lpstr>
      <vt:lpstr>TCP: scenari di ritrasmissione</vt:lpstr>
      <vt:lpstr>Timeouts in caso di ritransmissioni</vt:lpstr>
      <vt:lpstr>TCP: generazione di ACK [RFC 1122, RFC 2581]</vt:lpstr>
      <vt:lpstr>Ritrasmissione rapida</vt:lpstr>
      <vt:lpstr>Diapositiva 74</vt:lpstr>
      <vt:lpstr>Algoritmo della ritrasmissione rapida:</vt:lpstr>
      <vt:lpstr>TCP: GoBackN o Selective Repeat?</vt:lpstr>
      <vt:lpstr>Capitolo 3: Livello di trasporto</vt:lpstr>
      <vt:lpstr>TCP: controllo di flusso</vt:lpstr>
      <vt:lpstr>TCP: funzionamento del controllo di flusso</vt:lpstr>
      <vt:lpstr>Capitolo 3: Livello di trasporto</vt:lpstr>
      <vt:lpstr>Gestione della connessione TCP</vt:lpstr>
      <vt:lpstr>Gestione della connessione TCP  (continua)</vt:lpstr>
      <vt:lpstr>Gestione della connessione TCP  (continua)</vt:lpstr>
      <vt:lpstr>Gestione della connessione TCP  (continua)</vt:lpstr>
      <vt:lpstr>Capitolo 3: Livello di trasporto</vt:lpstr>
      <vt:lpstr>Principi del controllo di congestione</vt:lpstr>
      <vt:lpstr>Cause/costi della congestione: scenario 1 </vt:lpstr>
      <vt:lpstr>Cause/costi della congestione: scenario 2 </vt:lpstr>
      <vt:lpstr>Cause/costi della congestione: scenario 2 </vt:lpstr>
      <vt:lpstr>Cause/costi della congestione: scenario 3 </vt:lpstr>
      <vt:lpstr>Cause/costi della congestione: scenario 3 </vt:lpstr>
      <vt:lpstr>Approcci al controllo della congestione</vt:lpstr>
      <vt:lpstr>Un esempio: controllo di congestione ATM ABR</vt:lpstr>
      <vt:lpstr>Un esempio: controllo di congestione ATM ABR</vt:lpstr>
      <vt:lpstr>Capitolo 3: Livello di trasporto</vt:lpstr>
      <vt:lpstr>Controllo di congestione in TCP</vt:lpstr>
      <vt:lpstr>Controllo di congestione in TCP</vt:lpstr>
      <vt:lpstr>Controllo di congestione TCP: incremento additivo e decremento moltiplicativo (AIMD)</vt:lpstr>
      <vt:lpstr>Diapositiva 99</vt:lpstr>
      <vt:lpstr>Partenza lenta</vt:lpstr>
      <vt:lpstr>Partenza lenta (continua)</vt:lpstr>
      <vt:lpstr>Affinamento</vt:lpstr>
      <vt:lpstr>Affinamento (continua)</vt:lpstr>
      <vt:lpstr>Riassunto: il controllo della congestione TCP</vt:lpstr>
      <vt:lpstr>Controllo di congestione del mittente TCP</vt:lpstr>
      <vt:lpstr>Throughput TCP</vt:lpstr>
      <vt:lpstr>Futuro di TCP</vt:lpstr>
      <vt:lpstr>Equità di TCP</vt:lpstr>
      <vt:lpstr>Perché TCP è equo?</vt:lpstr>
      <vt:lpstr>Equità</vt:lpstr>
      <vt:lpstr>Capitolo 3: Riassunto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Edition: Chapter 3</dc:title>
  <dc:creator>Jim Kurose &amp; Keith Ross</dc:creator>
  <cp:lastModifiedBy>ste</cp:lastModifiedBy>
  <cp:revision>633</cp:revision>
  <cp:lastPrinted>2000-04-27T09:23:27Z</cp:lastPrinted>
  <dcterms:created xsi:type="dcterms:W3CDTF">1999-10-08T19:08:27Z</dcterms:created>
  <dcterms:modified xsi:type="dcterms:W3CDTF">2011-10-20T09:53:55Z</dcterms:modified>
</cp:coreProperties>
</file>